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autoCompressPictures="0">
  <p:sldMasterIdLst>
    <p:sldMasterId id="2147483648" r:id="rId1"/>
  </p:sldMasterIdLst>
  <p:notesMasterIdLst>
    <p:notesMasterId r:id="rId42"/>
  </p:notesMasterIdLst>
  <p:handoutMasterIdLst>
    <p:handoutMasterId r:id="rId43"/>
  </p:handoutMasterIdLst>
  <p:sldIdLst>
    <p:sldId id="256" r:id="rId2"/>
    <p:sldId id="673" r:id="rId3"/>
    <p:sldId id="475" r:id="rId4"/>
    <p:sldId id="668" r:id="rId5"/>
    <p:sldId id="476" r:id="rId6"/>
    <p:sldId id="399" r:id="rId7"/>
    <p:sldId id="398" r:id="rId8"/>
    <p:sldId id="383" r:id="rId9"/>
    <p:sldId id="304" r:id="rId10"/>
    <p:sldId id="679" r:id="rId11"/>
    <p:sldId id="303" r:id="rId12"/>
    <p:sldId id="400" r:id="rId13"/>
    <p:sldId id="387" r:id="rId14"/>
    <p:sldId id="384" r:id="rId15"/>
    <p:sldId id="301" r:id="rId16"/>
    <p:sldId id="388" r:id="rId17"/>
    <p:sldId id="389" r:id="rId18"/>
    <p:sldId id="401" r:id="rId19"/>
    <p:sldId id="390" r:id="rId20"/>
    <p:sldId id="391" r:id="rId21"/>
    <p:sldId id="392" r:id="rId22"/>
    <p:sldId id="299" r:id="rId23"/>
    <p:sldId id="300" r:id="rId24"/>
    <p:sldId id="395" r:id="rId25"/>
    <p:sldId id="259" r:id="rId26"/>
    <p:sldId id="257" r:id="rId27"/>
    <p:sldId id="264" r:id="rId28"/>
    <p:sldId id="258" r:id="rId29"/>
    <p:sldId id="260" r:id="rId30"/>
    <p:sldId id="266" r:id="rId31"/>
    <p:sldId id="263" r:id="rId32"/>
    <p:sldId id="261" r:id="rId33"/>
    <p:sldId id="678" r:id="rId34"/>
    <p:sldId id="675" r:id="rId35"/>
    <p:sldId id="676" r:id="rId36"/>
    <p:sldId id="677" r:id="rId37"/>
    <p:sldId id="680" r:id="rId38"/>
    <p:sldId id="318" r:id="rId39"/>
    <p:sldId id="328" r:id="rId40"/>
    <p:sldId id="295"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D9AB3A"/>
    <a:srgbClr val="D6A839"/>
    <a:srgbClr val="323B4A"/>
    <a:srgbClr val="5E8FB8"/>
    <a:srgbClr val="DCDEE3"/>
    <a:srgbClr val="C7C8CD"/>
    <a:srgbClr val="70AE46"/>
    <a:srgbClr val="59758A"/>
    <a:srgbClr val="637E93"/>
    <a:srgbClr val="FFFFF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354" autoAdjust="0"/>
    <p:restoredTop sz="82231" autoAdjust="0"/>
  </p:normalViewPr>
  <p:slideViewPr>
    <p:cSldViewPr snapToGrid="0" snapToObjects="1">
      <p:cViewPr varScale="1">
        <p:scale>
          <a:sx n="91" d="100"/>
          <a:sy n="91" d="100"/>
        </p:scale>
        <p:origin x="304" y="184"/>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handoutMaster" Target="handoutMasters/handout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diagrams/_rels/data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image" Target="../media/image3.png"/></Relationships>
</file>

<file path=ppt/diagrams/_rels/data3.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image" Target="../media/image5.png"/><Relationship Id="rId5" Type="http://schemas.openxmlformats.org/officeDocument/2006/relationships/image" Target="../media/image9.svg"/><Relationship Id="rId4" Type="http://schemas.openxmlformats.org/officeDocument/2006/relationships/image" Target="../media/image8.png"/></Relationships>
</file>

<file path=ppt/diagrams/_rels/drawing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image" Target="../media/image3.png"/></Relationships>
</file>

<file path=ppt/diagrams/_rels/drawing3.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image" Target="../media/image5.png"/><Relationship Id="rId5" Type="http://schemas.openxmlformats.org/officeDocument/2006/relationships/image" Target="../media/image9.svg"/><Relationship Id="rId4" Type="http://schemas.openxmlformats.org/officeDocument/2006/relationships/image" Target="../media/image8.png"/></Relationships>
</file>

<file path=ppt/diagrams/colors1.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accent4_2">
  <dgm:title val=""/>
  <dgm:desc val=""/>
  <dgm:catLst>
    <dgm:cat type="accent4" pri="14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a:alpha val="0"/>
      </a:schemeClr>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201D3E6-2965-4980-A001-853B61BACCC9}" type="doc">
      <dgm:prSet loTypeId="urn:microsoft.com/office/officeart/2018/2/layout/IconVerticalSolidList" loCatId="icon" qsTypeId="urn:microsoft.com/office/officeart/2005/8/quickstyle/simple4" qsCatId="simple" csTypeId="urn:microsoft.com/office/officeart/2018/5/colors/Iconchunking_neutralicontext_colorful1" csCatId="colorful" phldr="1"/>
      <dgm:spPr/>
      <dgm:t>
        <a:bodyPr/>
        <a:lstStyle/>
        <a:p>
          <a:endParaRPr lang="en-US"/>
        </a:p>
      </dgm:t>
    </dgm:pt>
    <dgm:pt modelId="{C02CEE16-5B8F-424A-80AF-C6CE1FBF9F09}">
      <dgm:prSet custT="1"/>
      <dgm:spPr/>
      <dgm:t>
        <a:bodyPr/>
        <a:lstStyle/>
        <a:p>
          <a:r>
            <a:rPr lang="en-GB" sz="2000" dirty="0"/>
            <a:t>Scientific fields </a:t>
          </a:r>
          <a:r>
            <a:rPr lang="en-GB" sz="2000" dirty="0">
              <a:sym typeface="Wingdings" pitchFamily="2" charset="2"/>
            </a:rPr>
            <a:t> </a:t>
          </a:r>
        </a:p>
        <a:p>
          <a:r>
            <a:rPr lang="en-GB" sz="2000" dirty="0"/>
            <a:t>Data-driven</a:t>
          </a:r>
          <a:endParaRPr lang="en-US" sz="2000" dirty="0"/>
        </a:p>
      </dgm:t>
    </dgm:pt>
    <dgm:pt modelId="{7C870DE4-642F-4DE0-805A-8214D85C4144}" type="parTrans" cxnId="{179B7CAF-5151-4247-B678-A8A16AF9DDB0}">
      <dgm:prSet/>
      <dgm:spPr/>
      <dgm:t>
        <a:bodyPr/>
        <a:lstStyle/>
        <a:p>
          <a:endParaRPr lang="en-US"/>
        </a:p>
      </dgm:t>
    </dgm:pt>
    <dgm:pt modelId="{3D6707B2-F6ED-465A-8A34-8979905437F0}" type="sibTrans" cxnId="{179B7CAF-5151-4247-B678-A8A16AF9DDB0}">
      <dgm:prSet/>
      <dgm:spPr/>
      <dgm:t>
        <a:bodyPr/>
        <a:lstStyle/>
        <a:p>
          <a:endParaRPr lang="en-US"/>
        </a:p>
      </dgm:t>
    </dgm:pt>
    <dgm:pt modelId="{DBCE1917-F244-41A7-A425-A87C827138B1}">
      <dgm:prSet custT="1"/>
      <dgm:spPr/>
      <dgm:t>
        <a:bodyPr/>
        <a:lstStyle/>
        <a:p>
          <a:r>
            <a:rPr lang="en-GB" sz="2000" dirty="0"/>
            <a:t>Astronomy, Geosciences,  Meteorology,, Bioinformatics </a:t>
          </a:r>
          <a:endParaRPr lang="en-US" sz="2000" dirty="0"/>
        </a:p>
      </dgm:t>
    </dgm:pt>
    <dgm:pt modelId="{250847F4-9416-4B86-98BD-F7CE69F52275}" type="parTrans" cxnId="{80F01251-BBD0-4790-87A6-68D07426F052}">
      <dgm:prSet/>
      <dgm:spPr/>
      <dgm:t>
        <a:bodyPr/>
        <a:lstStyle/>
        <a:p>
          <a:endParaRPr lang="en-US"/>
        </a:p>
      </dgm:t>
    </dgm:pt>
    <dgm:pt modelId="{3E35820C-D320-4E43-9BBE-FDAEE35DB3A5}" type="sibTrans" cxnId="{80F01251-BBD0-4790-87A6-68D07426F052}">
      <dgm:prSet/>
      <dgm:spPr/>
      <dgm:t>
        <a:bodyPr/>
        <a:lstStyle/>
        <a:p>
          <a:endParaRPr lang="en-US"/>
        </a:p>
      </dgm:t>
    </dgm:pt>
    <dgm:pt modelId="{E5055929-B9EF-4614-81A8-16E3CF4A9123}">
      <dgm:prSet custT="1"/>
      <dgm:spPr/>
      <dgm:t>
        <a:bodyPr/>
        <a:lstStyle/>
        <a:p>
          <a:r>
            <a:rPr lang="en-GB" sz="2000" dirty="0"/>
            <a:t>Common points </a:t>
          </a:r>
          <a:endParaRPr lang="en-US" sz="2000" dirty="0"/>
        </a:p>
      </dgm:t>
    </dgm:pt>
    <dgm:pt modelId="{128D1AFC-DE09-4048-9F6D-8053CBDF854E}" type="parTrans" cxnId="{83E22151-2A15-4DCA-8889-1951351CDA8B}">
      <dgm:prSet/>
      <dgm:spPr/>
      <dgm:t>
        <a:bodyPr/>
        <a:lstStyle/>
        <a:p>
          <a:endParaRPr lang="en-US"/>
        </a:p>
      </dgm:t>
    </dgm:pt>
    <dgm:pt modelId="{55B82924-4700-4B7D-ADD6-863907E53289}" type="sibTrans" cxnId="{83E22151-2A15-4DCA-8889-1951351CDA8B}">
      <dgm:prSet/>
      <dgm:spPr/>
      <dgm:t>
        <a:bodyPr/>
        <a:lstStyle/>
        <a:p>
          <a:endParaRPr lang="en-US"/>
        </a:p>
      </dgm:t>
    </dgm:pt>
    <dgm:pt modelId="{D04FD691-3647-41F6-890B-C68F9BC281D1}">
      <dgm:prSet custT="1"/>
      <dgm:spPr/>
      <dgm:t>
        <a:bodyPr/>
        <a:lstStyle/>
        <a:p>
          <a:r>
            <a:rPr lang="en-GB" sz="2000" dirty="0"/>
            <a:t>Big complex data sets </a:t>
          </a:r>
          <a:endParaRPr lang="en-US" sz="2000" dirty="0"/>
        </a:p>
      </dgm:t>
    </dgm:pt>
    <dgm:pt modelId="{DDBD830B-E7D3-4901-9AF6-96F7F5E978C7}" type="parTrans" cxnId="{77C31AA9-76E6-4109-9955-9E232F96FC9D}">
      <dgm:prSet/>
      <dgm:spPr/>
      <dgm:t>
        <a:bodyPr/>
        <a:lstStyle/>
        <a:p>
          <a:endParaRPr lang="en-US"/>
        </a:p>
      </dgm:t>
    </dgm:pt>
    <dgm:pt modelId="{EE7027B3-FB7C-4FF0-A81A-A2E36A409FE3}" type="sibTrans" cxnId="{77C31AA9-76E6-4109-9955-9E232F96FC9D}">
      <dgm:prSet/>
      <dgm:spPr/>
      <dgm:t>
        <a:bodyPr/>
        <a:lstStyle/>
        <a:p>
          <a:endParaRPr lang="en-US"/>
        </a:p>
      </dgm:t>
    </dgm:pt>
    <dgm:pt modelId="{1A927C6A-0788-4DAA-A3AC-BCCF806408C2}">
      <dgm:prSet custT="1"/>
      <dgm:spPr/>
      <dgm:t>
        <a:bodyPr/>
        <a:lstStyle/>
        <a:p>
          <a:r>
            <a:rPr lang="en-GB" sz="2000" dirty="0"/>
            <a:t>Need to be analysed</a:t>
          </a:r>
          <a:endParaRPr lang="en-US" sz="2000" dirty="0"/>
        </a:p>
      </dgm:t>
    </dgm:pt>
    <dgm:pt modelId="{A2B81DDD-D2A0-49B9-BF89-CD5E21D10FDD}" type="parTrans" cxnId="{2A107376-F8A0-4FC9-98DD-AD36023739CA}">
      <dgm:prSet/>
      <dgm:spPr/>
      <dgm:t>
        <a:bodyPr/>
        <a:lstStyle/>
        <a:p>
          <a:endParaRPr lang="en-US"/>
        </a:p>
      </dgm:t>
    </dgm:pt>
    <dgm:pt modelId="{E7A056C4-A00A-4643-B92D-69D1381ABD8C}" type="sibTrans" cxnId="{2A107376-F8A0-4FC9-98DD-AD36023739CA}">
      <dgm:prSet/>
      <dgm:spPr/>
      <dgm:t>
        <a:bodyPr/>
        <a:lstStyle/>
        <a:p>
          <a:endParaRPr lang="en-US"/>
        </a:p>
      </dgm:t>
    </dgm:pt>
    <dgm:pt modelId="{9A661F1F-D074-44F5-96D1-0C5ACA58209A}">
      <dgm:prSet custT="1"/>
      <dgm:spPr/>
      <dgm:t>
        <a:bodyPr/>
        <a:lstStyle/>
        <a:p>
          <a:r>
            <a:rPr lang="en-GB" sz="2000" dirty="0"/>
            <a:t>Numerous software tools</a:t>
          </a:r>
          <a:endParaRPr lang="en-US" sz="2000" dirty="0"/>
        </a:p>
      </dgm:t>
    </dgm:pt>
    <dgm:pt modelId="{5A99CA85-9710-4A77-BDD1-CD069FB54C1E}" type="parTrans" cxnId="{1599D624-94E7-4116-96C9-C0E12FBE2562}">
      <dgm:prSet/>
      <dgm:spPr/>
      <dgm:t>
        <a:bodyPr/>
        <a:lstStyle/>
        <a:p>
          <a:endParaRPr lang="en-US"/>
        </a:p>
      </dgm:t>
    </dgm:pt>
    <dgm:pt modelId="{F03654C0-129C-4029-9EE1-B556626F4311}" type="sibTrans" cxnId="{1599D624-94E7-4116-96C9-C0E12FBE2562}">
      <dgm:prSet/>
      <dgm:spPr/>
      <dgm:t>
        <a:bodyPr/>
        <a:lstStyle/>
        <a:p>
          <a:endParaRPr lang="en-US"/>
        </a:p>
      </dgm:t>
    </dgm:pt>
    <dgm:pt modelId="{34041BD7-2349-49DC-AB78-A09EAE140518}">
      <dgm:prSet custT="1"/>
      <dgm:spPr/>
      <dgm:t>
        <a:bodyPr/>
        <a:lstStyle/>
        <a:p>
          <a:r>
            <a:rPr lang="en-GB" sz="2000" dirty="0"/>
            <a:t>Data transformation and visualisation   </a:t>
          </a:r>
          <a:endParaRPr lang="en-US" sz="2000" dirty="0"/>
        </a:p>
      </dgm:t>
    </dgm:pt>
    <dgm:pt modelId="{AA97B7C4-3289-4E10-82EC-A0BE80D0B22E}" type="parTrans" cxnId="{5DF1E976-0619-4BB9-9E52-E4ACDD84AA60}">
      <dgm:prSet/>
      <dgm:spPr/>
      <dgm:t>
        <a:bodyPr/>
        <a:lstStyle/>
        <a:p>
          <a:endParaRPr lang="en-US"/>
        </a:p>
      </dgm:t>
    </dgm:pt>
    <dgm:pt modelId="{4EEFE0B1-D94B-4927-998D-CE2E42E48A7D}" type="sibTrans" cxnId="{5DF1E976-0619-4BB9-9E52-E4ACDD84AA60}">
      <dgm:prSet/>
      <dgm:spPr/>
      <dgm:t>
        <a:bodyPr/>
        <a:lstStyle/>
        <a:p>
          <a:endParaRPr lang="en-US"/>
        </a:p>
      </dgm:t>
    </dgm:pt>
    <dgm:pt modelId="{613711E8-8E34-4241-8DE9-21DF966866AE}" type="pres">
      <dgm:prSet presAssocID="{1201D3E6-2965-4980-A001-853B61BACCC9}" presName="root" presStyleCnt="0">
        <dgm:presLayoutVars>
          <dgm:dir/>
          <dgm:resizeHandles val="exact"/>
        </dgm:presLayoutVars>
      </dgm:prSet>
      <dgm:spPr/>
    </dgm:pt>
    <dgm:pt modelId="{1171E013-FA65-4B08-BB60-496ACF189EAB}" type="pres">
      <dgm:prSet presAssocID="{C02CEE16-5B8F-424A-80AF-C6CE1FBF9F09}" presName="compNode" presStyleCnt="0"/>
      <dgm:spPr/>
    </dgm:pt>
    <dgm:pt modelId="{EE4260EE-0877-4C6D-B045-99DE3104E455}" type="pres">
      <dgm:prSet presAssocID="{C02CEE16-5B8F-424A-80AF-C6CE1FBF9F09}" presName="bgRect" presStyleLbl="bgShp" presStyleIdx="0" presStyleCnt="2" custScaleY="132283"/>
      <dgm:spPr/>
    </dgm:pt>
    <dgm:pt modelId="{85237E92-9BD5-4D0B-AE7B-C36D8A1CDF04}" type="pres">
      <dgm:prSet presAssocID="{C02CEE16-5B8F-424A-80AF-C6CE1FBF9F09}" presName="iconRect" presStyleLbl="node1" presStyleIdx="0" presStyleCnt="2" custScaleX="198719" custScaleY="197999" custLinFactNeighborX="31964"/>
      <dgm:spPr>
        <a:blipFill>
          <a:blip xmlns:r="http://schemas.openxmlformats.org/officeDocument/2006/relationships" r:embed="rId1">
            <a:extLst>
              <a:ext uri="{28A0092B-C50C-407E-A947-70E740481C1C}">
                <a14:useLocalDpi xmlns:a14="http://schemas.microsoft.com/office/drawing/2010/main" val="0"/>
              </a:ext>
            </a:extLst>
          </a:blip>
          <a:srcRect/>
          <a:stretch>
            <a:fillRect l="-3000" r="-3000"/>
          </a:stretch>
        </a:blipFill>
        <a:ln>
          <a:noFill/>
        </a:ln>
      </dgm:spPr>
      <dgm:extLst/>
    </dgm:pt>
    <dgm:pt modelId="{45634D55-4E01-4D91-AE4C-23542F7E64E7}" type="pres">
      <dgm:prSet presAssocID="{C02CEE16-5B8F-424A-80AF-C6CE1FBF9F09}" presName="spaceRect" presStyleCnt="0"/>
      <dgm:spPr/>
    </dgm:pt>
    <dgm:pt modelId="{7302EF4B-5BC8-4B68-BB47-BE8F26F55A07}" type="pres">
      <dgm:prSet presAssocID="{C02CEE16-5B8F-424A-80AF-C6CE1FBF9F09}" presName="parTx" presStyleLbl="revTx" presStyleIdx="0" presStyleCnt="4" custScaleX="79510">
        <dgm:presLayoutVars>
          <dgm:chMax val="0"/>
          <dgm:chPref val="0"/>
        </dgm:presLayoutVars>
      </dgm:prSet>
      <dgm:spPr/>
    </dgm:pt>
    <dgm:pt modelId="{AC1592D1-5251-4F79-85C7-F97D55C6EBA0}" type="pres">
      <dgm:prSet presAssocID="{C02CEE16-5B8F-424A-80AF-C6CE1FBF9F09}" presName="desTx" presStyleLbl="revTx" presStyleIdx="1" presStyleCnt="4" custScaleX="84371">
        <dgm:presLayoutVars/>
      </dgm:prSet>
      <dgm:spPr/>
    </dgm:pt>
    <dgm:pt modelId="{401766EB-28EC-4E97-AA08-15AEC5C97757}" type="pres">
      <dgm:prSet presAssocID="{3D6707B2-F6ED-465A-8A34-8979905437F0}" presName="sibTrans" presStyleCnt="0"/>
      <dgm:spPr/>
    </dgm:pt>
    <dgm:pt modelId="{06548182-7F04-4BD0-9BA4-3B1BE25FE599}" type="pres">
      <dgm:prSet presAssocID="{E5055929-B9EF-4614-81A8-16E3CF4A9123}" presName="compNode" presStyleCnt="0"/>
      <dgm:spPr/>
    </dgm:pt>
    <dgm:pt modelId="{574A2853-81B7-4451-92B8-F1D8E212C285}" type="pres">
      <dgm:prSet presAssocID="{E5055929-B9EF-4614-81A8-16E3CF4A9123}" presName="bgRect" presStyleLbl="bgShp" presStyleIdx="1" presStyleCnt="2" custScaleY="137570" custLinFactNeighborX="-1151" custLinFactNeighborY="3062"/>
      <dgm:spPr/>
    </dgm:pt>
    <dgm:pt modelId="{916D5E30-ECF9-4FDF-8983-7EEC4DE17DE0}" type="pres">
      <dgm:prSet presAssocID="{E5055929-B9EF-4614-81A8-16E3CF4A9123}" presName="iconRect" presStyleLbl="node1" presStyleIdx="1" presStyleCnt="2"/>
      <dgm:spPr>
        <a:blipFill>
          <a:blip xmlns:r="http://schemas.openxmlformats.org/officeDocument/2006/relationships" r:embed="rId2"/>
          <a:srcRect/>
          <a:stretch>
            <a:fillRect/>
          </a:stretch>
        </a:blipFill>
        <a:ln>
          <a:noFill/>
        </a:ln>
      </dgm:spPr>
      <dgm:extLst/>
    </dgm:pt>
    <dgm:pt modelId="{61233737-7C2F-478F-8F7A-31D4F0EF8CC8}" type="pres">
      <dgm:prSet presAssocID="{E5055929-B9EF-4614-81A8-16E3CF4A9123}" presName="spaceRect" presStyleCnt="0"/>
      <dgm:spPr/>
    </dgm:pt>
    <dgm:pt modelId="{F9AAF538-D197-4064-8DC6-0655A5FF9A70}" type="pres">
      <dgm:prSet presAssocID="{E5055929-B9EF-4614-81A8-16E3CF4A9123}" presName="parTx" presStyleLbl="revTx" presStyleIdx="2" presStyleCnt="4">
        <dgm:presLayoutVars>
          <dgm:chMax val="0"/>
          <dgm:chPref val="0"/>
        </dgm:presLayoutVars>
      </dgm:prSet>
      <dgm:spPr/>
    </dgm:pt>
    <dgm:pt modelId="{DFA50F95-1F03-4748-B094-5CE389982322}" type="pres">
      <dgm:prSet presAssocID="{E5055929-B9EF-4614-81A8-16E3CF4A9123}" presName="desTx" presStyleLbl="revTx" presStyleIdx="3" presStyleCnt="4" custScaleX="146445" custScaleY="133941">
        <dgm:presLayoutVars/>
      </dgm:prSet>
      <dgm:spPr/>
    </dgm:pt>
  </dgm:ptLst>
  <dgm:cxnLst>
    <dgm:cxn modelId="{950DB00E-DAC1-4421-92B4-C4464F29B485}" type="presOf" srcId="{1201D3E6-2965-4980-A001-853B61BACCC9}" destId="{613711E8-8E34-4241-8DE9-21DF966866AE}" srcOrd="0" destOrd="0" presId="urn:microsoft.com/office/officeart/2018/2/layout/IconVerticalSolidList"/>
    <dgm:cxn modelId="{1599D624-94E7-4116-96C9-C0E12FBE2562}" srcId="{E5055929-B9EF-4614-81A8-16E3CF4A9123}" destId="{9A661F1F-D074-44F5-96D1-0C5ACA58209A}" srcOrd="2" destOrd="0" parTransId="{5A99CA85-9710-4A77-BDD1-CD069FB54C1E}" sibTransId="{F03654C0-129C-4029-9EE1-B556626F4311}"/>
    <dgm:cxn modelId="{1438C630-5B19-4B73-A111-D532AEE035C5}" type="presOf" srcId="{D04FD691-3647-41F6-890B-C68F9BC281D1}" destId="{DFA50F95-1F03-4748-B094-5CE389982322}" srcOrd="0" destOrd="0" presId="urn:microsoft.com/office/officeart/2018/2/layout/IconVerticalSolidList"/>
    <dgm:cxn modelId="{524D0144-649E-469F-992E-B3A112B5FE40}" type="presOf" srcId="{C02CEE16-5B8F-424A-80AF-C6CE1FBF9F09}" destId="{7302EF4B-5BC8-4B68-BB47-BE8F26F55A07}" srcOrd="0" destOrd="0" presId="urn:microsoft.com/office/officeart/2018/2/layout/IconVerticalSolidList"/>
    <dgm:cxn modelId="{80F01251-BBD0-4790-87A6-68D07426F052}" srcId="{C02CEE16-5B8F-424A-80AF-C6CE1FBF9F09}" destId="{DBCE1917-F244-41A7-A425-A87C827138B1}" srcOrd="0" destOrd="0" parTransId="{250847F4-9416-4B86-98BD-F7CE69F52275}" sibTransId="{3E35820C-D320-4E43-9BBE-FDAEE35DB3A5}"/>
    <dgm:cxn modelId="{83E22151-2A15-4DCA-8889-1951351CDA8B}" srcId="{1201D3E6-2965-4980-A001-853B61BACCC9}" destId="{E5055929-B9EF-4614-81A8-16E3CF4A9123}" srcOrd="1" destOrd="0" parTransId="{128D1AFC-DE09-4048-9F6D-8053CBDF854E}" sibTransId="{55B82924-4700-4B7D-ADD6-863907E53289}"/>
    <dgm:cxn modelId="{E65B1172-E88A-45A2-96EE-5806071ABEBC}" type="presOf" srcId="{1A927C6A-0788-4DAA-A3AC-BCCF806408C2}" destId="{DFA50F95-1F03-4748-B094-5CE389982322}" srcOrd="0" destOrd="1" presId="urn:microsoft.com/office/officeart/2018/2/layout/IconVerticalSolidList"/>
    <dgm:cxn modelId="{2A107376-F8A0-4FC9-98DD-AD36023739CA}" srcId="{E5055929-B9EF-4614-81A8-16E3CF4A9123}" destId="{1A927C6A-0788-4DAA-A3AC-BCCF806408C2}" srcOrd="1" destOrd="0" parTransId="{A2B81DDD-D2A0-49B9-BF89-CD5E21D10FDD}" sibTransId="{E7A056C4-A00A-4643-B92D-69D1381ABD8C}"/>
    <dgm:cxn modelId="{5DF1E976-0619-4BB9-9E52-E4ACDD84AA60}" srcId="{E5055929-B9EF-4614-81A8-16E3CF4A9123}" destId="{34041BD7-2349-49DC-AB78-A09EAE140518}" srcOrd="3" destOrd="0" parTransId="{AA97B7C4-3289-4E10-82EC-A0BE80D0B22E}" sibTransId="{4EEFE0B1-D94B-4927-998D-CE2E42E48A7D}"/>
    <dgm:cxn modelId="{D9488584-2180-4B33-B70D-B84C9E16EF7C}" type="presOf" srcId="{E5055929-B9EF-4614-81A8-16E3CF4A9123}" destId="{F9AAF538-D197-4064-8DC6-0655A5FF9A70}" srcOrd="0" destOrd="0" presId="urn:microsoft.com/office/officeart/2018/2/layout/IconVerticalSolidList"/>
    <dgm:cxn modelId="{10D728A3-487C-468C-9DC8-701246BB3670}" type="presOf" srcId="{34041BD7-2349-49DC-AB78-A09EAE140518}" destId="{DFA50F95-1F03-4748-B094-5CE389982322}" srcOrd="0" destOrd="3" presId="urn:microsoft.com/office/officeart/2018/2/layout/IconVerticalSolidList"/>
    <dgm:cxn modelId="{77C31AA9-76E6-4109-9955-9E232F96FC9D}" srcId="{E5055929-B9EF-4614-81A8-16E3CF4A9123}" destId="{D04FD691-3647-41F6-890B-C68F9BC281D1}" srcOrd="0" destOrd="0" parTransId="{DDBD830B-E7D3-4901-9AF6-96F7F5E978C7}" sibTransId="{EE7027B3-FB7C-4FF0-A81A-A2E36A409FE3}"/>
    <dgm:cxn modelId="{179B7CAF-5151-4247-B678-A8A16AF9DDB0}" srcId="{1201D3E6-2965-4980-A001-853B61BACCC9}" destId="{C02CEE16-5B8F-424A-80AF-C6CE1FBF9F09}" srcOrd="0" destOrd="0" parTransId="{7C870DE4-642F-4DE0-805A-8214D85C4144}" sibTransId="{3D6707B2-F6ED-465A-8A34-8979905437F0}"/>
    <dgm:cxn modelId="{B5383CE9-A37F-486D-BE7C-3DCAF6968AD3}" type="presOf" srcId="{DBCE1917-F244-41A7-A425-A87C827138B1}" destId="{AC1592D1-5251-4F79-85C7-F97D55C6EBA0}" srcOrd="0" destOrd="0" presId="urn:microsoft.com/office/officeart/2018/2/layout/IconVerticalSolidList"/>
    <dgm:cxn modelId="{35391EEF-B986-43F6-9577-76927F05EA63}" type="presOf" srcId="{9A661F1F-D074-44F5-96D1-0C5ACA58209A}" destId="{DFA50F95-1F03-4748-B094-5CE389982322}" srcOrd="0" destOrd="2" presId="urn:microsoft.com/office/officeart/2018/2/layout/IconVerticalSolidList"/>
    <dgm:cxn modelId="{210F20D7-57AE-4F18-98C0-0919C01D1550}" type="presParOf" srcId="{613711E8-8E34-4241-8DE9-21DF966866AE}" destId="{1171E013-FA65-4B08-BB60-496ACF189EAB}" srcOrd="0" destOrd="0" presId="urn:microsoft.com/office/officeart/2018/2/layout/IconVerticalSolidList"/>
    <dgm:cxn modelId="{B11A6F42-5D32-45B1-A6D9-B751CD60DD76}" type="presParOf" srcId="{1171E013-FA65-4B08-BB60-496ACF189EAB}" destId="{EE4260EE-0877-4C6D-B045-99DE3104E455}" srcOrd="0" destOrd="0" presId="urn:microsoft.com/office/officeart/2018/2/layout/IconVerticalSolidList"/>
    <dgm:cxn modelId="{D4983360-9033-4C89-B90E-FDE185296EA0}" type="presParOf" srcId="{1171E013-FA65-4B08-BB60-496ACF189EAB}" destId="{85237E92-9BD5-4D0B-AE7B-C36D8A1CDF04}" srcOrd="1" destOrd="0" presId="urn:microsoft.com/office/officeart/2018/2/layout/IconVerticalSolidList"/>
    <dgm:cxn modelId="{9B2606F1-800A-4B47-8BA3-0850A616E085}" type="presParOf" srcId="{1171E013-FA65-4B08-BB60-496ACF189EAB}" destId="{45634D55-4E01-4D91-AE4C-23542F7E64E7}" srcOrd="2" destOrd="0" presId="urn:microsoft.com/office/officeart/2018/2/layout/IconVerticalSolidList"/>
    <dgm:cxn modelId="{CCCF4AD2-E830-4E6F-8592-195B90FCD9C4}" type="presParOf" srcId="{1171E013-FA65-4B08-BB60-496ACF189EAB}" destId="{7302EF4B-5BC8-4B68-BB47-BE8F26F55A07}" srcOrd="3" destOrd="0" presId="urn:microsoft.com/office/officeart/2018/2/layout/IconVerticalSolidList"/>
    <dgm:cxn modelId="{AC3CDC9E-9874-49A5-A7BF-55DAA07401B9}" type="presParOf" srcId="{1171E013-FA65-4B08-BB60-496ACF189EAB}" destId="{AC1592D1-5251-4F79-85C7-F97D55C6EBA0}" srcOrd="4" destOrd="0" presId="urn:microsoft.com/office/officeart/2018/2/layout/IconVerticalSolidList"/>
    <dgm:cxn modelId="{786350EB-7065-4477-865E-280AF139BE92}" type="presParOf" srcId="{613711E8-8E34-4241-8DE9-21DF966866AE}" destId="{401766EB-28EC-4E97-AA08-15AEC5C97757}" srcOrd="1" destOrd="0" presId="urn:microsoft.com/office/officeart/2018/2/layout/IconVerticalSolidList"/>
    <dgm:cxn modelId="{D5FF10D4-0976-4BDE-93B1-10AFA62CD767}" type="presParOf" srcId="{613711E8-8E34-4241-8DE9-21DF966866AE}" destId="{06548182-7F04-4BD0-9BA4-3B1BE25FE599}" srcOrd="2" destOrd="0" presId="urn:microsoft.com/office/officeart/2018/2/layout/IconVerticalSolidList"/>
    <dgm:cxn modelId="{61F9648D-A7C9-49E8-9466-F41E95529AFB}" type="presParOf" srcId="{06548182-7F04-4BD0-9BA4-3B1BE25FE599}" destId="{574A2853-81B7-4451-92B8-F1D8E212C285}" srcOrd="0" destOrd="0" presId="urn:microsoft.com/office/officeart/2018/2/layout/IconVerticalSolidList"/>
    <dgm:cxn modelId="{F62D6405-CB9F-4B07-A834-841CB90E1203}" type="presParOf" srcId="{06548182-7F04-4BD0-9BA4-3B1BE25FE599}" destId="{916D5E30-ECF9-4FDF-8983-7EEC4DE17DE0}" srcOrd="1" destOrd="0" presId="urn:microsoft.com/office/officeart/2018/2/layout/IconVerticalSolidList"/>
    <dgm:cxn modelId="{EA08C97A-381D-484A-8B1A-8D08872E047A}" type="presParOf" srcId="{06548182-7F04-4BD0-9BA4-3B1BE25FE599}" destId="{61233737-7C2F-478F-8F7A-31D4F0EF8CC8}" srcOrd="2" destOrd="0" presId="urn:microsoft.com/office/officeart/2018/2/layout/IconVerticalSolidList"/>
    <dgm:cxn modelId="{95704E08-6198-48DA-9599-BF9E17CF59BD}" type="presParOf" srcId="{06548182-7F04-4BD0-9BA4-3B1BE25FE599}" destId="{F9AAF538-D197-4064-8DC6-0655A5FF9A70}" srcOrd="3" destOrd="0" presId="urn:microsoft.com/office/officeart/2018/2/layout/IconVerticalSolidList"/>
    <dgm:cxn modelId="{90677AC7-92B7-4FD4-970F-0A4B9D388174}" type="presParOf" srcId="{06548182-7F04-4BD0-9BA4-3B1BE25FE599}" destId="{DFA50F95-1F03-4748-B094-5CE389982322}" srcOrd="4"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8B2B1C2-4371-42D6-A35A-002279415291}" type="doc">
      <dgm:prSet loTypeId="urn:microsoft.com/office/officeart/2005/8/layout/cycle6" loCatId="cycle" qsTypeId="urn:microsoft.com/office/officeart/2005/8/quickstyle/simple2" qsCatId="simple" csTypeId="urn:microsoft.com/office/officeart/2005/8/colors/colorful5" csCatId="colorful"/>
      <dgm:spPr/>
      <dgm:t>
        <a:bodyPr/>
        <a:lstStyle/>
        <a:p>
          <a:endParaRPr lang="en-US"/>
        </a:p>
      </dgm:t>
    </dgm:pt>
    <dgm:pt modelId="{D76D9D6A-0D19-4826-8B77-914EDB7FDFA1}">
      <dgm:prSet/>
      <dgm:spPr/>
      <dgm:t>
        <a:bodyPr/>
        <a:lstStyle/>
        <a:p>
          <a:r>
            <a:rPr lang="en-US"/>
            <a:t>Automatically handle large amount of data </a:t>
          </a:r>
        </a:p>
      </dgm:t>
    </dgm:pt>
    <dgm:pt modelId="{CE01AD1B-0526-4854-839E-15782222A965}" type="parTrans" cxnId="{DBD9768B-72E3-46BF-98A3-3D1DA916F929}">
      <dgm:prSet/>
      <dgm:spPr/>
      <dgm:t>
        <a:bodyPr/>
        <a:lstStyle/>
        <a:p>
          <a:endParaRPr lang="en-US"/>
        </a:p>
      </dgm:t>
    </dgm:pt>
    <dgm:pt modelId="{312CF381-AD26-4BC4-98D6-EFC5E113AB34}" type="sibTrans" cxnId="{DBD9768B-72E3-46BF-98A3-3D1DA916F929}">
      <dgm:prSet/>
      <dgm:spPr/>
      <dgm:t>
        <a:bodyPr/>
        <a:lstStyle/>
        <a:p>
          <a:endParaRPr lang="en-US"/>
        </a:p>
      </dgm:t>
    </dgm:pt>
    <dgm:pt modelId="{DC2FE822-41B0-4731-9A09-9C392D16B263}">
      <dgm:prSet/>
      <dgm:spPr/>
      <dgm:t>
        <a:bodyPr/>
        <a:lstStyle/>
        <a:p>
          <a:r>
            <a:rPr lang="en-US"/>
            <a:t>Computational steps:</a:t>
          </a:r>
        </a:p>
      </dgm:t>
    </dgm:pt>
    <dgm:pt modelId="{5E21E8D4-2421-4CA0-962B-8D920AE9E30B}" type="parTrans" cxnId="{8D7136A4-22A0-4BB2-A792-0B4EA4B137D8}">
      <dgm:prSet/>
      <dgm:spPr/>
      <dgm:t>
        <a:bodyPr/>
        <a:lstStyle/>
        <a:p>
          <a:endParaRPr lang="en-US"/>
        </a:p>
      </dgm:t>
    </dgm:pt>
    <dgm:pt modelId="{4A73297E-3980-4955-A3D5-44EACB33A75B}" type="sibTrans" cxnId="{8D7136A4-22A0-4BB2-A792-0B4EA4B137D8}">
      <dgm:prSet/>
      <dgm:spPr/>
      <dgm:t>
        <a:bodyPr/>
        <a:lstStyle/>
        <a:p>
          <a:endParaRPr lang="en-US"/>
        </a:p>
      </dgm:t>
    </dgm:pt>
    <dgm:pt modelId="{C5EE86E3-3085-4DCF-87C4-3D2B768A263F}">
      <dgm:prSet/>
      <dgm:spPr/>
      <dgm:t>
        <a:bodyPr/>
        <a:lstStyle/>
        <a:p>
          <a:r>
            <a:rPr lang="en-US"/>
            <a:t>Speed</a:t>
          </a:r>
        </a:p>
      </dgm:t>
    </dgm:pt>
    <dgm:pt modelId="{C63BF72A-3090-4EA8-BD90-41D4E3DC88E2}" type="parTrans" cxnId="{9B66C548-555B-42BA-9539-94B5C752B1CA}">
      <dgm:prSet/>
      <dgm:spPr/>
      <dgm:t>
        <a:bodyPr/>
        <a:lstStyle/>
        <a:p>
          <a:endParaRPr lang="en-US"/>
        </a:p>
      </dgm:t>
    </dgm:pt>
    <dgm:pt modelId="{1F4A23FB-8DEA-43B3-BF47-B3CE28DCCF06}" type="sibTrans" cxnId="{9B66C548-555B-42BA-9539-94B5C752B1CA}">
      <dgm:prSet/>
      <dgm:spPr/>
      <dgm:t>
        <a:bodyPr/>
        <a:lstStyle/>
        <a:p>
          <a:endParaRPr lang="en-US"/>
        </a:p>
      </dgm:t>
    </dgm:pt>
    <dgm:pt modelId="{75CBAD3C-4EAB-407C-84A5-1CD290A94FBD}">
      <dgm:prSet/>
      <dgm:spPr/>
      <dgm:t>
        <a:bodyPr/>
        <a:lstStyle/>
        <a:p>
          <a:r>
            <a:rPr lang="en-US"/>
            <a:t>Scalability</a:t>
          </a:r>
        </a:p>
      </dgm:t>
    </dgm:pt>
    <dgm:pt modelId="{52112316-03C5-45E9-A07D-2E1075737929}" type="parTrans" cxnId="{191BF982-B77C-4FF4-83B7-E3FE229834FF}">
      <dgm:prSet/>
      <dgm:spPr/>
      <dgm:t>
        <a:bodyPr/>
        <a:lstStyle/>
        <a:p>
          <a:endParaRPr lang="en-US"/>
        </a:p>
      </dgm:t>
    </dgm:pt>
    <dgm:pt modelId="{CF81B1D6-8ACE-4B4C-9A15-AD0AE3E3BEFA}" type="sibTrans" cxnId="{191BF982-B77C-4FF4-83B7-E3FE229834FF}">
      <dgm:prSet/>
      <dgm:spPr/>
      <dgm:t>
        <a:bodyPr/>
        <a:lstStyle/>
        <a:p>
          <a:endParaRPr lang="en-US"/>
        </a:p>
      </dgm:t>
    </dgm:pt>
    <dgm:pt modelId="{680B0A27-B260-4EBF-A587-3AD0065FA0D2}">
      <dgm:prSet/>
      <dgm:spPr/>
      <dgm:t>
        <a:bodyPr/>
        <a:lstStyle/>
        <a:p>
          <a:r>
            <a:rPr lang="en-US"/>
            <a:t>Flexibility</a:t>
          </a:r>
        </a:p>
      </dgm:t>
    </dgm:pt>
    <dgm:pt modelId="{823C70F3-F1D2-431D-B468-1D6584333F6D}" type="parTrans" cxnId="{FFB94D74-BFE1-41C1-AC82-46E9AB1C5D94}">
      <dgm:prSet/>
      <dgm:spPr/>
      <dgm:t>
        <a:bodyPr/>
        <a:lstStyle/>
        <a:p>
          <a:endParaRPr lang="en-US"/>
        </a:p>
      </dgm:t>
    </dgm:pt>
    <dgm:pt modelId="{32707BB6-6DD1-47CE-B6E8-6A63F19615FF}" type="sibTrans" cxnId="{FFB94D74-BFE1-41C1-AC82-46E9AB1C5D94}">
      <dgm:prSet/>
      <dgm:spPr/>
      <dgm:t>
        <a:bodyPr/>
        <a:lstStyle/>
        <a:p>
          <a:endParaRPr lang="en-US"/>
        </a:p>
      </dgm:t>
    </dgm:pt>
    <dgm:pt modelId="{4D9FAD43-6DBB-4D6E-A0F3-4B6852D6CE54}">
      <dgm:prSet/>
      <dgm:spPr/>
      <dgm:t>
        <a:bodyPr/>
        <a:lstStyle/>
        <a:p>
          <a:r>
            <a:rPr lang="en-US" dirty="0"/>
            <a:t>Robustly </a:t>
          </a:r>
        </a:p>
      </dgm:t>
    </dgm:pt>
    <dgm:pt modelId="{38A5785A-00B7-4F49-B91F-F91E0A0B1182}" type="parTrans" cxnId="{FA4B0624-7B1F-441A-9609-B79ECF78B03F}">
      <dgm:prSet/>
      <dgm:spPr/>
      <dgm:t>
        <a:bodyPr/>
        <a:lstStyle/>
        <a:p>
          <a:endParaRPr lang="en-US"/>
        </a:p>
      </dgm:t>
    </dgm:pt>
    <dgm:pt modelId="{680FED0A-1975-4F15-9723-1FF4C2793648}" type="sibTrans" cxnId="{FA4B0624-7B1F-441A-9609-B79ECF78B03F}">
      <dgm:prSet/>
      <dgm:spPr/>
      <dgm:t>
        <a:bodyPr/>
        <a:lstStyle/>
        <a:p>
          <a:endParaRPr lang="en-US"/>
        </a:p>
      </dgm:t>
    </dgm:pt>
    <dgm:pt modelId="{EDAAC122-7FCB-1F40-BA62-034DC2E434D7}" type="pres">
      <dgm:prSet presAssocID="{B8B2B1C2-4371-42D6-A35A-002279415291}" presName="cycle" presStyleCnt="0">
        <dgm:presLayoutVars>
          <dgm:dir/>
          <dgm:resizeHandles val="exact"/>
        </dgm:presLayoutVars>
      </dgm:prSet>
      <dgm:spPr/>
    </dgm:pt>
    <dgm:pt modelId="{41C4851F-99D4-8242-B789-8DBDCC14F65E}" type="pres">
      <dgm:prSet presAssocID="{D76D9D6A-0D19-4826-8B77-914EDB7FDFA1}" presName="node" presStyleLbl="node1" presStyleIdx="0" presStyleCnt="2">
        <dgm:presLayoutVars>
          <dgm:bulletEnabled val="1"/>
        </dgm:presLayoutVars>
      </dgm:prSet>
      <dgm:spPr/>
    </dgm:pt>
    <dgm:pt modelId="{9CAFEA26-9349-AF46-8252-12C800D4FE82}" type="pres">
      <dgm:prSet presAssocID="{D76D9D6A-0D19-4826-8B77-914EDB7FDFA1}" presName="spNode" presStyleCnt="0"/>
      <dgm:spPr/>
    </dgm:pt>
    <dgm:pt modelId="{E5D0DAE2-4E5E-1E4D-8862-229D32BBB744}" type="pres">
      <dgm:prSet presAssocID="{312CF381-AD26-4BC4-98D6-EFC5E113AB34}" presName="sibTrans" presStyleLbl="sibTrans1D1" presStyleIdx="0" presStyleCnt="2"/>
      <dgm:spPr/>
    </dgm:pt>
    <dgm:pt modelId="{941B9A4F-7102-FA45-86FC-E4D10F743A4A}" type="pres">
      <dgm:prSet presAssocID="{DC2FE822-41B0-4731-9A09-9C392D16B263}" presName="node" presStyleLbl="node1" presStyleIdx="1" presStyleCnt="2">
        <dgm:presLayoutVars>
          <dgm:bulletEnabled val="1"/>
        </dgm:presLayoutVars>
      </dgm:prSet>
      <dgm:spPr/>
    </dgm:pt>
    <dgm:pt modelId="{40E7A45F-2254-FE4B-AE85-D2A574671EFA}" type="pres">
      <dgm:prSet presAssocID="{DC2FE822-41B0-4731-9A09-9C392D16B263}" presName="spNode" presStyleCnt="0"/>
      <dgm:spPr/>
    </dgm:pt>
    <dgm:pt modelId="{22E951FA-0AA7-924D-9BF0-AFFB19516F96}" type="pres">
      <dgm:prSet presAssocID="{4A73297E-3980-4955-A3D5-44EACB33A75B}" presName="sibTrans" presStyleLbl="sibTrans1D1" presStyleIdx="1" presStyleCnt="2"/>
      <dgm:spPr/>
    </dgm:pt>
  </dgm:ptLst>
  <dgm:cxnLst>
    <dgm:cxn modelId="{499B4413-9D76-0043-95E8-E703CB343696}" type="presOf" srcId="{680B0A27-B260-4EBF-A587-3AD0065FA0D2}" destId="{941B9A4F-7102-FA45-86FC-E4D10F743A4A}" srcOrd="0" destOrd="3" presId="urn:microsoft.com/office/officeart/2005/8/layout/cycle6"/>
    <dgm:cxn modelId="{FA4B0624-7B1F-441A-9609-B79ECF78B03F}" srcId="{DC2FE822-41B0-4731-9A09-9C392D16B263}" destId="{4D9FAD43-6DBB-4D6E-A0F3-4B6852D6CE54}" srcOrd="3" destOrd="0" parTransId="{38A5785A-00B7-4F49-B91F-F91E0A0B1182}" sibTransId="{680FED0A-1975-4F15-9723-1FF4C2793648}"/>
    <dgm:cxn modelId="{C08BC62F-730D-BB4D-A50E-EB851232F144}" type="presOf" srcId="{4A73297E-3980-4955-A3D5-44EACB33A75B}" destId="{22E951FA-0AA7-924D-9BF0-AFFB19516F96}" srcOrd="0" destOrd="0" presId="urn:microsoft.com/office/officeart/2005/8/layout/cycle6"/>
    <dgm:cxn modelId="{9B66C548-555B-42BA-9539-94B5C752B1CA}" srcId="{DC2FE822-41B0-4731-9A09-9C392D16B263}" destId="{C5EE86E3-3085-4DCF-87C4-3D2B768A263F}" srcOrd="0" destOrd="0" parTransId="{C63BF72A-3090-4EA8-BD90-41D4E3DC88E2}" sibTransId="{1F4A23FB-8DEA-43B3-BF47-B3CE28DCCF06}"/>
    <dgm:cxn modelId="{EF7B2765-B542-6943-A1DB-2373EF844A89}" type="presOf" srcId="{4D9FAD43-6DBB-4D6E-A0F3-4B6852D6CE54}" destId="{941B9A4F-7102-FA45-86FC-E4D10F743A4A}" srcOrd="0" destOrd="4" presId="urn:microsoft.com/office/officeart/2005/8/layout/cycle6"/>
    <dgm:cxn modelId="{2D4B1573-DFC5-8247-8917-809487BC03D7}" type="presOf" srcId="{DC2FE822-41B0-4731-9A09-9C392D16B263}" destId="{941B9A4F-7102-FA45-86FC-E4D10F743A4A}" srcOrd="0" destOrd="0" presId="urn:microsoft.com/office/officeart/2005/8/layout/cycle6"/>
    <dgm:cxn modelId="{FFB94D74-BFE1-41C1-AC82-46E9AB1C5D94}" srcId="{DC2FE822-41B0-4731-9A09-9C392D16B263}" destId="{680B0A27-B260-4EBF-A587-3AD0065FA0D2}" srcOrd="2" destOrd="0" parTransId="{823C70F3-F1D2-431D-B468-1D6584333F6D}" sibTransId="{32707BB6-6DD1-47CE-B6E8-6A63F19615FF}"/>
    <dgm:cxn modelId="{DB3F8E78-91A8-EA49-9C6E-42768F372413}" type="presOf" srcId="{B8B2B1C2-4371-42D6-A35A-002279415291}" destId="{EDAAC122-7FCB-1F40-BA62-034DC2E434D7}" srcOrd="0" destOrd="0" presId="urn:microsoft.com/office/officeart/2005/8/layout/cycle6"/>
    <dgm:cxn modelId="{191BF982-B77C-4FF4-83B7-E3FE229834FF}" srcId="{DC2FE822-41B0-4731-9A09-9C392D16B263}" destId="{75CBAD3C-4EAB-407C-84A5-1CD290A94FBD}" srcOrd="1" destOrd="0" parTransId="{52112316-03C5-45E9-A07D-2E1075737929}" sibTransId="{CF81B1D6-8ACE-4B4C-9A15-AD0AE3E3BEFA}"/>
    <dgm:cxn modelId="{DBD9768B-72E3-46BF-98A3-3D1DA916F929}" srcId="{B8B2B1C2-4371-42D6-A35A-002279415291}" destId="{D76D9D6A-0D19-4826-8B77-914EDB7FDFA1}" srcOrd="0" destOrd="0" parTransId="{CE01AD1B-0526-4854-839E-15782222A965}" sibTransId="{312CF381-AD26-4BC4-98D6-EFC5E113AB34}"/>
    <dgm:cxn modelId="{8F692E8D-20DB-234D-9B33-B986209748D4}" type="presOf" srcId="{C5EE86E3-3085-4DCF-87C4-3D2B768A263F}" destId="{941B9A4F-7102-FA45-86FC-E4D10F743A4A}" srcOrd="0" destOrd="1" presId="urn:microsoft.com/office/officeart/2005/8/layout/cycle6"/>
    <dgm:cxn modelId="{8D7136A4-22A0-4BB2-A792-0B4EA4B137D8}" srcId="{B8B2B1C2-4371-42D6-A35A-002279415291}" destId="{DC2FE822-41B0-4731-9A09-9C392D16B263}" srcOrd="1" destOrd="0" parTransId="{5E21E8D4-2421-4CA0-962B-8D920AE9E30B}" sibTransId="{4A73297E-3980-4955-A3D5-44EACB33A75B}"/>
    <dgm:cxn modelId="{8CAD72A8-4A53-F54D-8736-39FF837F41A7}" type="presOf" srcId="{D76D9D6A-0D19-4826-8B77-914EDB7FDFA1}" destId="{41C4851F-99D4-8242-B789-8DBDCC14F65E}" srcOrd="0" destOrd="0" presId="urn:microsoft.com/office/officeart/2005/8/layout/cycle6"/>
    <dgm:cxn modelId="{188B76D3-DAE4-BF41-9423-194CAD0F6412}" type="presOf" srcId="{312CF381-AD26-4BC4-98D6-EFC5E113AB34}" destId="{E5D0DAE2-4E5E-1E4D-8862-229D32BBB744}" srcOrd="0" destOrd="0" presId="urn:microsoft.com/office/officeart/2005/8/layout/cycle6"/>
    <dgm:cxn modelId="{0F37E8F8-4681-E44A-A82D-269DD4F664B0}" type="presOf" srcId="{75CBAD3C-4EAB-407C-84A5-1CD290A94FBD}" destId="{941B9A4F-7102-FA45-86FC-E4D10F743A4A}" srcOrd="0" destOrd="2" presId="urn:microsoft.com/office/officeart/2005/8/layout/cycle6"/>
    <dgm:cxn modelId="{FCFDC7EF-0DEB-DD46-8AC3-E26321AC8623}" type="presParOf" srcId="{EDAAC122-7FCB-1F40-BA62-034DC2E434D7}" destId="{41C4851F-99D4-8242-B789-8DBDCC14F65E}" srcOrd="0" destOrd="0" presId="urn:microsoft.com/office/officeart/2005/8/layout/cycle6"/>
    <dgm:cxn modelId="{A5C84F44-005F-9143-AD7B-B0CB909FB911}" type="presParOf" srcId="{EDAAC122-7FCB-1F40-BA62-034DC2E434D7}" destId="{9CAFEA26-9349-AF46-8252-12C800D4FE82}" srcOrd="1" destOrd="0" presId="urn:microsoft.com/office/officeart/2005/8/layout/cycle6"/>
    <dgm:cxn modelId="{DEF05581-CCA3-0943-BF96-D6979BB446B0}" type="presParOf" srcId="{EDAAC122-7FCB-1F40-BA62-034DC2E434D7}" destId="{E5D0DAE2-4E5E-1E4D-8862-229D32BBB744}" srcOrd="2" destOrd="0" presId="urn:microsoft.com/office/officeart/2005/8/layout/cycle6"/>
    <dgm:cxn modelId="{410AC3B4-C737-3B49-9A2C-31E5AC179AC8}" type="presParOf" srcId="{EDAAC122-7FCB-1F40-BA62-034DC2E434D7}" destId="{941B9A4F-7102-FA45-86FC-E4D10F743A4A}" srcOrd="3" destOrd="0" presId="urn:microsoft.com/office/officeart/2005/8/layout/cycle6"/>
    <dgm:cxn modelId="{64B4D38F-4771-AE43-B2A0-9A4C1BDD987D}" type="presParOf" srcId="{EDAAC122-7FCB-1F40-BA62-034DC2E434D7}" destId="{40E7A45F-2254-FE4B-AE85-D2A574671EFA}" srcOrd="4" destOrd="0" presId="urn:microsoft.com/office/officeart/2005/8/layout/cycle6"/>
    <dgm:cxn modelId="{928C0002-1A71-F34C-973F-B178C5105291}" type="presParOf" srcId="{EDAAC122-7FCB-1F40-BA62-034DC2E434D7}" destId="{22E951FA-0AA7-924D-9BF0-AFFB19516F96}" srcOrd="5" destOrd="0" presId="urn:microsoft.com/office/officeart/2005/8/layout/cycle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EFEF11C-C909-49D3-8651-7267F2A32BE9}" type="doc">
      <dgm:prSet loTypeId="urn:microsoft.com/office/officeart/2018/5/layout/CenteredIconLabelDescriptionList" loCatId="icon" qsTypeId="urn:microsoft.com/office/officeart/2005/8/quickstyle/simple5" qsCatId="simple" csTypeId="urn:microsoft.com/office/officeart/2018/5/colors/Iconchunking_neutralbg_accent4_2" csCatId="accent4" phldr="1"/>
      <dgm:spPr/>
      <dgm:t>
        <a:bodyPr/>
        <a:lstStyle/>
        <a:p>
          <a:endParaRPr lang="en-US"/>
        </a:p>
      </dgm:t>
    </dgm:pt>
    <dgm:pt modelId="{2B5B4635-2659-44AC-B5D7-25EB052032F8}">
      <dgm:prSet custT="1"/>
      <dgm:spPr/>
      <dgm:t>
        <a:bodyPr/>
        <a:lstStyle/>
        <a:p>
          <a:pPr>
            <a:lnSpc>
              <a:spcPct val="100000"/>
            </a:lnSpc>
            <a:defRPr b="1"/>
          </a:pPr>
          <a:r>
            <a:rPr lang="en-GB" sz="2000" dirty="0"/>
            <a:t>Seismology</a:t>
          </a:r>
          <a:endParaRPr lang="en-US" sz="1400" dirty="0"/>
        </a:p>
      </dgm:t>
    </dgm:pt>
    <dgm:pt modelId="{FDC083BF-F4BF-49F7-8680-AB24BF79A8A4}" type="parTrans" cxnId="{87FEC09C-DAA5-4959-BEE7-CBB19B83D88A}">
      <dgm:prSet/>
      <dgm:spPr/>
      <dgm:t>
        <a:bodyPr/>
        <a:lstStyle/>
        <a:p>
          <a:endParaRPr lang="en-US"/>
        </a:p>
      </dgm:t>
    </dgm:pt>
    <dgm:pt modelId="{990992C6-4959-4731-9644-8EF457DD35AD}" type="sibTrans" cxnId="{87FEC09C-DAA5-4959-BEE7-CBB19B83D88A}">
      <dgm:prSet/>
      <dgm:spPr/>
      <dgm:t>
        <a:bodyPr/>
        <a:lstStyle/>
        <a:p>
          <a:endParaRPr lang="en-US"/>
        </a:p>
      </dgm:t>
    </dgm:pt>
    <dgm:pt modelId="{DFB28246-F638-4066-BD8C-D29B41521D0E}">
      <dgm:prSet custT="1"/>
      <dgm:spPr/>
      <dgm:t>
        <a:bodyPr/>
        <a:lstStyle/>
        <a:p>
          <a:pPr>
            <a:lnSpc>
              <a:spcPct val="100000"/>
            </a:lnSpc>
            <a:defRPr b="1"/>
          </a:pPr>
          <a:r>
            <a:rPr lang="en-GB" sz="2000" dirty="0"/>
            <a:t>Scientific Workflows:</a:t>
          </a:r>
        </a:p>
        <a:p>
          <a:pPr>
            <a:lnSpc>
              <a:spcPct val="100000"/>
            </a:lnSpc>
            <a:defRPr b="1"/>
          </a:pPr>
          <a:r>
            <a:rPr lang="en-US" sz="2000" dirty="0"/>
            <a:t>dispel4py</a:t>
          </a:r>
        </a:p>
        <a:p>
          <a:pPr>
            <a:lnSpc>
              <a:spcPct val="100000"/>
            </a:lnSpc>
            <a:defRPr b="1"/>
          </a:pPr>
          <a:r>
            <a:rPr lang="en-US" sz="2000" dirty="0"/>
            <a:t>Pegasus</a:t>
          </a:r>
        </a:p>
        <a:p>
          <a:pPr>
            <a:lnSpc>
              <a:spcPct val="100000"/>
            </a:lnSpc>
            <a:defRPr b="1"/>
          </a:pPr>
          <a:r>
            <a:rPr lang="en-US" sz="2000" dirty="0"/>
            <a:t>CWL</a:t>
          </a:r>
        </a:p>
      </dgm:t>
    </dgm:pt>
    <dgm:pt modelId="{BEFA1814-1783-4B62-A3E9-1A061E8AAD8F}" type="parTrans" cxnId="{D1B9BB3C-4DE3-4813-8B86-9F283DAE10E1}">
      <dgm:prSet/>
      <dgm:spPr/>
      <dgm:t>
        <a:bodyPr/>
        <a:lstStyle/>
        <a:p>
          <a:endParaRPr lang="en-US"/>
        </a:p>
      </dgm:t>
    </dgm:pt>
    <dgm:pt modelId="{204C4689-E6DD-4C0B-90AC-717350567F83}" type="sibTrans" cxnId="{D1B9BB3C-4DE3-4813-8B86-9F283DAE10E1}">
      <dgm:prSet/>
      <dgm:spPr/>
      <dgm:t>
        <a:bodyPr/>
        <a:lstStyle/>
        <a:p>
          <a:endParaRPr lang="en-US"/>
        </a:p>
      </dgm:t>
    </dgm:pt>
    <dgm:pt modelId="{1F0481E9-B052-4BF5-853F-DD09180117B3}">
      <dgm:prSet custT="1"/>
      <dgm:spPr/>
      <dgm:t>
        <a:bodyPr/>
        <a:lstStyle/>
        <a:p>
          <a:pPr>
            <a:lnSpc>
              <a:spcPct val="100000"/>
            </a:lnSpc>
            <a:defRPr b="1"/>
          </a:pPr>
          <a:r>
            <a:rPr lang="en-GB" sz="2000" dirty="0"/>
            <a:t>Computing environments:</a:t>
          </a:r>
        </a:p>
        <a:p>
          <a:pPr>
            <a:lnSpc>
              <a:spcPct val="100000"/>
            </a:lnSpc>
            <a:defRPr b="1"/>
          </a:pPr>
          <a:r>
            <a:rPr lang="en-GB" sz="2000" dirty="0"/>
            <a:t>HPC Clusters</a:t>
          </a:r>
        </a:p>
        <a:p>
          <a:pPr>
            <a:lnSpc>
              <a:spcPct val="100000"/>
            </a:lnSpc>
            <a:defRPr b="1"/>
          </a:pPr>
          <a:r>
            <a:rPr lang="en-GB" sz="2000" dirty="0"/>
            <a:t>Cloud</a:t>
          </a:r>
          <a:endParaRPr lang="en-US" sz="2000" dirty="0"/>
        </a:p>
      </dgm:t>
    </dgm:pt>
    <dgm:pt modelId="{2027A493-BFD9-479A-B88E-6413E22EC3C8}" type="parTrans" cxnId="{D19D166E-C045-4299-8AF3-399DEF4BD0BF}">
      <dgm:prSet/>
      <dgm:spPr/>
      <dgm:t>
        <a:bodyPr/>
        <a:lstStyle/>
        <a:p>
          <a:endParaRPr lang="en-US"/>
        </a:p>
      </dgm:t>
    </dgm:pt>
    <dgm:pt modelId="{31C57C25-D00B-45F1-9DE4-A575161CBBAA}" type="sibTrans" cxnId="{D19D166E-C045-4299-8AF3-399DEF4BD0BF}">
      <dgm:prSet/>
      <dgm:spPr/>
      <dgm:t>
        <a:bodyPr/>
        <a:lstStyle/>
        <a:p>
          <a:endParaRPr lang="en-US"/>
        </a:p>
      </dgm:t>
    </dgm:pt>
    <dgm:pt modelId="{4C797FEC-49C0-43A7-9FEA-06E4D6762B3C}">
      <dgm:prSet/>
      <dgm:spPr/>
      <dgm:t>
        <a:bodyPr/>
        <a:lstStyle/>
        <a:p>
          <a:pPr>
            <a:lnSpc>
              <a:spcPct val="100000"/>
            </a:lnSpc>
          </a:pPr>
          <a:r>
            <a:rPr lang="en-GB" dirty="0"/>
            <a:t>  </a:t>
          </a:r>
          <a:endParaRPr lang="en-US" dirty="0"/>
        </a:p>
      </dgm:t>
    </dgm:pt>
    <dgm:pt modelId="{8931C90F-20EF-4F79-B1E4-3F98FA26A0FB}" type="parTrans" cxnId="{D531FD0D-1AD5-4BBB-AAD9-F604F01E9430}">
      <dgm:prSet/>
      <dgm:spPr/>
      <dgm:t>
        <a:bodyPr/>
        <a:lstStyle/>
        <a:p>
          <a:endParaRPr lang="en-US"/>
        </a:p>
      </dgm:t>
    </dgm:pt>
    <dgm:pt modelId="{9BB15ED2-885F-484A-A791-0B6F388D9BDB}" type="sibTrans" cxnId="{D531FD0D-1AD5-4BBB-AAD9-F604F01E9430}">
      <dgm:prSet/>
      <dgm:spPr/>
      <dgm:t>
        <a:bodyPr/>
        <a:lstStyle/>
        <a:p>
          <a:endParaRPr lang="en-US"/>
        </a:p>
      </dgm:t>
    </dgm:pt>
    <dgm:pt modelId="{862005A4-5FF6-415E-9C35-FF1E0EAE92C4}" type="pres">
      <dgm:prSet presAssocID="{6EFEF11C-C909-49D3-8651-7267F2A32BE9}" presName="root" presStyleCnt="0">
        <dgm:presLayoutVars>
          <dgm:dir/>
          <dgm:resizeHandles val="exact"/>
        </dgm:presLayoutVars>
      </dgm:prSet>
      <dgm:spPr/>
    </dgm:pt>
    <dgm:pt modelId="{0F9694E8-36AC-457D-A414-0EFD59BD9B3A}" type="pres">
      <dgm:prSet presAssocID="{2B5B4635-2659-44AC-B5D7-25EB052032F8}" presName="compNode" presStyleCnt="0"/>
      <dgm:spPr/>
    </dgm:pt>
    <dgm:pt modelId="{2C7943D7-24F1-4CFD-A8CB-C5C6967B7308}" type="pres">
      <dgm:prSet presAssocID="{2B5B4635-2659-44AC-B5D7-25EB052032F8}" presName="iconRect" presStyleLbl="node1" presStyleIdx="0" presStyleCnt="3" custScaleX="138390" custScaleY="135003"/>
      <dgm:spPr>
        <a:blipFill>
          <a:blip xmlns:r="http://schemas.openxmlformats.org/officeDocument/2006/relationships" r:embed="rId1"/>
          <a:srcRect/>
          <a:stretch>
            <a:fillRect t="-1000" b="-1000"/>
          </a:stretch>
        </a:blipFill>
      </dgm:spPr>
      <dgm:extLst/>
    </dgm:pt>
    <dgm:pt modelId="{5FF73FAC-6002-466C-95D4-C579A4681838}" type="pres">
      <dgm:prSet presAssocID="{2B5B4635-2659-44AC-B5D7-25EB052032F8}" presName="iconSpace" presStyleCnt="0"/>
      <dgm:spPr/>
    </dgm:pt>
    <dgm:pt modelId="{E1471C3B-9BDB-404C-84B8-CB0D8FF21CCF}" type="pres">
      <dgm:prSet presAssocID="{2B5B4635-2659-44AC-B5D7-25EB052032F8}" presName="parTx" presStyleLbl="revTx" presStyleIdx="0" presStyleCnt="6" custLinFactNeighborX="-349" custLinFactNeighborY="15543">
        <dgm:presLayoutVars>
          <dgm:chMax val="0"/>
          <dgm:chPref val="0"/>
        </dgm:presLayoutVars>
      </dgm:prSet>
      <dgm:spPr/>
    </dgm:pt>
    <dgm:pt modelId="{AD05E947-959E-4D3C-94E5-92ECF2D15FA3}" type="pres">
      <dgm:prSet presAssocID="{2B5B4635-2659-44AC-B5D7-25EB052032F8}" presName="txSpace" presStyleCnt="0"/>
      <dgm:spPr/>
    </dgm:pt>
    <dgm:pt modelId="{8A441BAD-55A1-487C-BC08-955D568CDD4A}" type="pres">
      <dgm:prSet presAssocID="{2B5B4635-2659-44AC-B5D7-25EB052032F8}" presName="desTx" presStyleLbl="revTx" presStyleIdx="1" presStyleCnt="6">
        <dgm:presLayoutVars/>
      </dgm:prSet>
      <dgm:spPr/>
    </dgm:pt>
    <dgm:pt modelId="{A72C8700-1941-4B3C-BDBC-67E5AB8697D2}" type="pres">
      <dgm:prSet presAssocID="{990992C6-4959-4731-9644-8EF457DD35AD}" presName="sibTrans" presStyleCnt="0"/>
      <dgm:spPr/>
    </dgm:pt>
    <dgm:pt modelId="{FA676B57-54AE-401B-8742-C8561DD763CD}" type="pres">
      <dgm:prSet presAssocID="{DFB28246-F638-4066-BD8C-D29B41521D0E}" presName="compNode" presStyleCnt="0"/>
      <dgm:spPr/>
    </dgm:pt>
    <dgm:pt modelId="{01B81345-9E32-443F-B266-209CB2D01CD0}" type="pres">
      <dgm:prSet presAssocID="{DFB28246-F638-4066-BD8C-D29B41521D0E}" presName="iconRect" presStyleLbl="node1" presStyleIdx="1" presStyleCnt="3" custScaleX="157989" custScaleY="121757"/>
      <dgm:spPr>
        <a:blipFill>
          <a:blip xmlns:r="http://schemas.openxmlformats.org/officeDocument/2006/relationships"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dgm:spPr>
      <dgm:extLst>
        <a:ext uri="{E40237B7-FDA0-4F09-8148-C483321AD2D9}">
          <dgm14:cNvPr xmlns:dgm14="http://schemas.microsoft.com/office/drawing/2010/diagram" id="0" name="" descr="Database"/>
        </a:ext>
      </dgm:extLst>
    </dgm:pt>
    <dgm:pt modelId="{D226DA40-D205-4184-9E11-8B181231B878}" type="pres">
      <dgm:prSet presAssocID="{DFB28246-F638-4066-BD8C-D29B41521D0E}" presName="iconSpace" presStyleCnt="0"/>
      <dgm:spPr/>
    </dgm:pt>
    <dgm:pt modelId="{9B6CD589-B73D-4E98-BDBD-3B88E9CEF986}" type="pres">
      <dgm:prSet presAssocID="{DFB28246-F638-4066-BD8C-D29B41521D0E}" presName="parTx" presStyleLbl="revTx" presStyleIdx="2" presStyleCnt="6">
        <dgm:presLayoutVars>
          <dgm:chMax val="0"/>
          <dgm:chPref val="0"/>
        </dgm:presLayoutVars>
      </dgm:prSet>
      <dgm:spPr/>
    </dgm:pt>
    <dgm:pt modelId="{45C3401C-A131-4640-8D07-93AA6AC2B0C2}" type="pres">
      <dgm:prSet presAssocID="{DFB28246-F638-4066-BD8C-D29B41521D0E}" presName="txSpace" presStyleCnt="0"/>
      <dgm:spPr/>
    </dgm:pt>
    <dgm:pt modelId="{B17389B4-64CC-4A20-BB77-C035F3B5B90C}" type="pres">
      <dgm:prSet presAssocID="{DFB28246-F638-4066-BD8C-D29B41521D0E}" presName="desTx" presStyleLbl="revTx" presStyleIdx="3" presStyleCnt="6">
        <dgm:presLayoutVars/>
      </dgm:prSet>
      <dgm:spPr/>
    </dgm:pt>
    <dgm:pt modelId="{E8B9C6E9-6804-48ED-9FF9-A810518931F6}" type="pres">
      <dgm:prSet presAssocID="{204C4689-E6DD-4C0B-90AC-717350567F83}" presName="sibTrans" presStyleCnt="0"/>
      <dgm:spPr/>
    </dgm:pt>
    <dgm:pt modelId="{9FC7AAC9-A625-4B60-9A1B-787BA1B14A1F}" type="pres">
      <dgm:prSet presAssocID="{1F0481E9-B052-4BF5-853F-DD09180117B3}" presName="compNode" presStyleCnt="0"/>
      <dgm:spPr/>
    </dgm:pt>
    <dgm:pt modelId="{51BE72D3-6104-428B-9FBF-27C1B4C0B755}" type="pres">
      <dgm:prSet presAssocID="{1F0481E9-B052-4BF5-853F-DD09180117B3}" presName="iconRect" presStyleLbl="node1" presStyleIdx="2" presStyleCnt="3" custScaleX="114399" custScaleY="133818"/>
      <dgm:spPr>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dgm:spPr>
      <dgm:extLst>
        <a:ext uri="{E40237B7-FDA0-4F09-8148-C483321AD2D9}">
          <dgm14:cNvPr xmlns:dgm14="http://schemas.microsoft.com/office/drawing/2010/diagram" id="0" name="" descr="Programmer"/>
        </a:ext>
      </dgm:extLst>
    </dgm:pt>
    <dgm:pt modelId="{CD37C518-9289-4A77-9142-11F28AC68EB5}" type="pres">
      <dgm:prSet presAssocID="{1F0481E9-B052-4BF5-853F-DD09180117B3}" presName="iconSpace" presStyleCnt="0"/>
      <dgm:spPr/>
    </dgm:pt>
    <dgm:pt modelId="{ABA7A630-E322-43E2-8917-ED8A3B5E27C3}" type="pres">
      <dgm:prSet presAssocID="{1F0481E9-B052-4BF5-853F-DD09180117B3}" presName="parTx" presStyleLbl="revTx" presStyleIdx="4" presStyleCnt="6">
        <dgm:presLayoutVars>
          <dgm:chMax val="0"/>
          <dgm:chPref val="0"/>
        </dgm:presLayoutVars>
      </dgm:prSet>
      <dgm:spPr/>
    </dgm:pt>
    <dgm:pt modelId="{6CF3CD80-0772-4A9E-BB12-F8B9EF431149}" type="pres">
      <dgm:prSet presAssocID="{1F0481E9-B052-4BF5-853F-DD09180117B3}" presName="txSpace" presStyleCnt="0"/>
      <dgm:spPr/>
    </dgm:pt>
    <dgm:pt modelId="{B28AAFFC-61F3-4789-85F7-B0C847A3EF08}" type="pres">
      <dgm:prSet presAssocID="{1F0481E9-B052-4BF5-853F-DD09180117B3}" presName="desTx" presStyleLbl="revTx" presStyleIdx="5" presStyleCnt="6">
        <dgm:presLayoutVars/>
      </dgm:prSet>
      <dgm:spPr/>
    </dgm:pt>
  </dgm:ptLst>
  <dgm:cxnLst>
    <dgm:cxn modelId="{D531FD0D-1AD5-4BBB-AAD9-F604F01E9430}" srcId="{1F0481E9-B052-4BF5-853F-DD09180117B3}" destId="{4C797FEC-49C0-43A7-9FEA-06E4D6762B3C}" srcOrd="0" destOrd="0" parTransId="{8931C90F-20EF-4F79-B1E4-3F98FA26A0FB}" sibTransId="{9BB15ED2-885F-484A-A791-0B6F388D9BDB}"/>
    <dgm:cxn modelId="{A53BED39-9563-6546-83F8-2F44A6CA16F9}" type="presOf" srcId="{DFB28246-F638-4066-BD8C-D29B41521D0E}" destId="{9B6CD589-B73D-4E98-BDBD-3B88E9CEF986}" srcOrd="0" destOrd="0" presId="urn:microsoft.com/office/officeart/2018/5/layout/CenteredIconLabelDescriptionList"/>
    <dgm:cxn modelId="{D1B9BB3C-4DE3-4813-8B86-9F283DAE10E1}" srcId="{6EFEF11C-C909-49D3-8651-7267F2A32BE9}" destId="{DFB28246-F638-4066-BD8C-D29B41521D0E}" srcOrd="1" destOrd="0" parTransId="{BEFA1814-1783-4B62-A3E9-1A061E8AAD8F}" sibTransId="{204C4689-E6DD-4C0B-90AC-717350567F83}"/>
    <dgm:cxn modelId="{74B12155-9DFD-E74E-8EDA-601854504B14}" type="presOf" srcId="{6EFEF11C-C909-49D3-8651-7267F2A32BE9}" destId="{862005A4-5FF6-415E-9C35-FF1E0EAE92C4}" srcOrd="0" destOrd="0" presId="urn:microsoft.com/office/officeart/2018/5/layout/CenteredIconLabelDescriptionList"/>
    <dgm:cxn modelId="{DAE1CD5B-1409-754C-A099-7989498D87F2}" type="presOf" srcId="{2B5B4635-2659-44AC-B5D7-25EB052032F8}" destId="{E1471C3B-9BDB-404C-84B8-CB0D8FF21CCF}" srcOrd="0" destOrd="0" presId="urn:microsoft.com/office/officeart/2018/5/layout/CenteredIconLabelDescriptionList"/>
    <dgm:cxn modelId="{286F8F60-3FC6-C648-94B5-2377945D70EA}" type="presOf" srcId="{1F0481E9-B052-4BF5-853F-DD09180117B3}" destId="{ABA7A630-E322-43E2-8917-ED8A3B5E27C3}" srcOrd="0" destOrd="0" presId="urn:microsoft.com/office/officeart/2018/5/layout/CenteredIconLabelDescriptionList"/>
    <dgm:cxn modelId="{D19D166E-C045-4299-8AF3-399DEF4BD0BF}" srcId="{6EFEF11C-C909-49D3-8651-7267F2A32BE9}" destId="{1F0481E9-B052-4BF5-853F-DD09180117B3}" srcOrd="2" destOrd="0" parTransId="{2027A493-BFD9-479A-B88E-6413E22EC3C8}" sibTransId="{31C57C25-D00B-45F1-9DE4-A575161CBBAA}"/>
    <dgm:cxn modelId="{D5A33298-4329-0641-814E-E95C9E638985}" type="presOf" srcId="{4C797FEC-49C0-43A7-9FEA-06E4D6762B3C}" destId="{B28AAFFC-61F3-4789-85F7-B0C847A3EF08}" srcOrd="0" destOrd="0" presId="urn:microsoft.com/office/officeart/2018/5/layout/CenteredIconLabelDescriptionList"/>
    <dgm:cxn modelId="{87FEC09C-DAA5-4959-BEE7-CBB19B83D88A}" srcId="{6EFEF11C-C909-49D3-8651-7267F2A32BE9}" destId="{2B5B4635-2659-44AC-B5D7-25EB052032F8}" srcOrd="0" destOrd="0" parTransId="{FDC083BF-F4BF-49F7-8680-AB24BF79A8A4}" sibTransId="{990992C6-4959-4731-9644-8EF457DD35AD}"/>
    <dgm:cxn modelId="{0C253777-E7D8-6F46-9490-FEEED2DF9792}" type="presParOf" srcId="{862005A4-5FF6-415E-9C35-FF1E0EAE92C4}" destId="{0F9694E8-36AC-457D-A414-0EFD59BD9B3A}" srcOrd="0" destOrd="0" presId="urn:microsoft.com/office/officeart/2018/5/layout/CenteredIconLabelDescriptionList"/>
    <dgm:cxn modelId="{759E4E99-1490-9049-9874-3BCF8721B7EF}" type="presParOf" srcId="{0F9694E8-36AC-457D-A414-0EFD59BD9B3A}" destId="{2C7943D7-24F1-4CFD-A8CB-C5C6967B7308}" srcOrd="0" destOrd="0" presId="urn:microsoft.com/office/officeart/2018/5/layout/CenteredIconLabelDescriptionList"/>
    <dgm:cxn modelId="{F862677C-54FB-C948-A12F-96C9C5090CFF}" type="presParOf" srcId="{0F9694E8-36AC-457D-A414-0EFD59BD9B3A}" destId="{5FF73FAC-6002-466C-95D4-C579A4681838}" srcOrd="1" destOrd="0" presId="urn:microsoft.com/office/officeart/2018/5/layout/CenteredIconLabelDescriptionList"/>
    <dgm:cxn modelId="{30AFDFE2-6E71-0844-8269-03A4DD4A68FC}" type="presParOf" srcId="{0F9694E8-36AC-457D-A414-0EFD59BD9B3A}" destId="{E1471C3B-9BDB-404C-84B8-CB0D8FF21CCF}" srcOrd="2" destOrd="0" presId="urn:microsoft.com/office/officeart/2018/5/layout/CenteredIconLabelDescriptionList"/>
    <dgm:cxn modelId="{2537F300-15CF-204B-B996-A9DBE0688D7F}" type="presParOf" srcId="{0F9694E8-36AC-457D-A414-0EFD59BD9B3A}" destId="{AD05E947-959E-4D3C-94E5-92ECF2D15FA3}" srcOrd="3" destOrd="0" presId="urn:microsoft.com/office/officeart/2018/5/layout/CenteredIconLabelDescriptionList"/>
    <dgm:cxn modelId="{94B180AC-1CDA-8B40-9AA7-197C7A45C32C}" type="presParOf" srcId="{0F9694E8-36AC-457D-A414-0EFD59BD9B3A}" destId="{8A441BAD-55A1-487C-BC08-955D568CDD4A}" srcOrd="4" destOrd="0" presId="urn:microsoft.com/office/officeart/2018/5/layout/CenteredIconLabelDescriptionList"/>
    <dgm:cxn modelId="{B3C01444-576B-C046-A1F4-9963C328AACB}" type="presParOf" srcId="{862005A4-5FF6-415E-9C35-FF1E0EAE92C4}" destId="{A72C8700-1941-4B3C-BDBC-67E5AB8697D2}" srcOrd="1" destOrd="0" presId="urn:microsoft.com/office/officeart/2018/5/layout/CenteredIconLabelDescriptionList"/>
    <dgm:cxn modelId="{C87A967B-5511-C949-B1B7-7BE663814D41}" type="presParOf" srcId="{862005A4-5FF6-415E-9C35-FF1E0EAE92C4}" destId="{FA676B57-54AE-401B-8742-C8561DD763CD}" srcOrd="2" destOrd="0" presId="urn:microsoft.com/office/officeart/2018/5/layout/CenteredIconLabelDescriptionList"/>
    <dgm:cxn modelId="{E14480B4-A392-F44E-B156-F727D02E2AA2}" type="presParOf" srcId="{FA676B57-54AE-401B-8742-C8561DD763CD}" destId="{01B81345-9E32-443F-B266-209CB2D01CD0}" srcOrd="0" destOrd="0" presId="urn:microsoft.com/office/officeart/2018/5/layout/CenteredIconLabelDescriptionList"/>
    <dgm:cxn modelId="{D7A77AD2-69D5-584E-92E0-97D5ACFE80BF}" type="presParOf" srcId="{FA676B57-54AE-401B-8742-C8561DD763CD}" destId="{D226DA40-D205-4184-9E11-8B181231B878}" srcOrd="1" destOrd="0" presId="urn:microsoft.com/office/officeart/2018/5/layout/CenteredIconLabelDescriptionList"/>
    <dgm:cxn modelId="{4A901AF2-89F5-E84B-9B57-E5AEC8DADAEB}" type="presParOf" srcId="{FA676B57-54AE-401B-8742-C8561DD763CD}" destId="{9B6CD589-B73D-4E98-BDBD-3B88E9CEF986}" srcOrd="2" destOrd="0" presId="urn:microsoft.com/office/officeart/2018/5/layout/CenteredIconLabelDescriptionList"/>
    <dgm:cxn modelId="{377B17A6-E304-6145-87C6-D694AE51BB4E}" type="presParOf" srcId="{FA676B57-54AE-401B-8742-C8561DD763CD}" destId="{45C3401C-A131-4640-8D07-93AA6AC2B0C2}" srcOrd="3" destOrd="0" presId="urn:microsoft.com/office/officeart/2018/5/layout/CenteredIconLabelDescriptionList"/>
    <dgm:cxn modelId="{C9B5E0D7-323F-9F4E-B770-502E52610466}" type="presParOf" srcId="{FA676B57-54AE-401B-8742-C8561DD763CD}" destId="{B17389B4-64CC-4A20-BB77-C035F3B5B90C}" srcOrd="4" destOrd="0" presId="urn:microsoft.com/office/officeart/2018/5/layout/CenteredIconLabelDescriptionList"/>
    <dgm:cxn modelId="{EA24392C-20C6-174C-8F0F-3C2EF7CBD0AB}" type="presParOf" srcId="{862005A4-5FF6-415E-9C35-FF1E0EAE92C4}" destId="{E8B9C6E9-6804-48ED-9FF9-A810518931F6}" srcOrd="3" destOrd="0" presId="urn:microsoft.com/office/officeart/2018/5/layout/CenteredIconLabelDescriptionList"/>
    <dgm:cxn modelId="{CFEB79C6-D49E-BA4C-8766-D9446B6458EC}" type="presParOf" srcId="{862005A4-5FF6-415E-9C35-FF1E0EAE92C4}" destId="{9FC7AAC9-A625-4B60-9A1B-787BA1B14A1F}" srcOrd="4" destOrd="0" presId="urn:microsoft.com/office/officeart/2018/5/layout/CenteredIconLabelDescriptionList"/>
    <dgm:cxn modelId="{A828220E-136B-E244-9C51-15AC4295B20C}" type="presParOf" srcId="{9FC7AAC9-A625-4B60-9A1B-787BA1B14A1F}" destId="{51BE72D3-6104-428B-9FBF-27C1B4C0B755}" srcOrd="0" destOrd="0" presId="urn:microsoft.com/office/officeart/2018/5/layout/CenteredIconLabelDescriptionList"/>
    <dgm:cxn modelId="{C72CD825-A68C-354F-8738-CED36B63A374}" type="presParOf" srcId="{9FC7AAC9-A625-4B60-9A1B-787BA1B14A1F}" destId="{CD37C518-9289-4A77-9142-11F28AC68EB5}" srcOrd="1" destOrd="0" presId="urn:microsoft.com/office/officeart/2018/5/layout/CenteredIconLabelDescriptionList"/>
    <dgm:cxn modelId="{647D8E7F-3DBA-4E4B-BF5C-5BDF6F55C3A4}" type="presParOf" srcId="{9FC7AAC9-A625-4B60-9A1B-787BA1B14A1F}" destId="{ABA7A630-E322-43E2-8917-ED8A3B5E27C3}" srcOrd="2" destOrd="0" presId="urn:microsoft.com/office/officeart/2018/5/layout/CenteredIconLabelDescriptionList"/>
    <dgm:cxn modelId="{884FBCA5-EB9E-8947-BBD4-0FF0C8E049A3}" type="presParOf" srcId="{9FC7AAC9-A625-4B60-9A1B-787BA1B14A1F}" destId="{6CF3CD80-0772-4A9E-BB12-F8B9EF431149}" srcOrd="3" destOrd="0" presId="urn:microsoft.com/office/officeart/2018/5/layout/CenteredIconLabelDescriptionList"/>
    <dgm:cxn modelId="{D032A2D3-2AD7-2340-B516-02035038A459}" type="presParOf" srcId="{9FC7AAC9-A625-4B60-9A1B-787BA1B14A1F}" destId="{B28AAFFC-61F3-4789-85F7-B0C847A3EF08}" srcOrd="4" destOrd="0" presId="urn:microsoft.com/office/officeart/2018/5/layout/Centered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4260EE-0877-4C6D-B045-99DE3104E455}">
      <dsp:nvSpPr>
        <dsp:cNvPr id="0" name=""/>
        <dsp:cNvSpPr/>
      </dsp:nvSpPr>
      <dsp:spPr>
        <a:xfrm>
          <a:off x="-495351" y="258668"/>
          <a:ext cx="10515600" cy="1720088"/>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85237E92-9BD5-4D0B-AE7B-C36D8A1CDF04}">
      <dsp:nvSpPr>
        <dsp:cNvPr id="0" name=""/>
        <dsp:cNvSpPr/>
      </dsp:nvSpPr>
      <dsp:spPr>
        <a:xfrm>
          <a:off x="-226415" y="410697"/>
          <a:ext cx="1421179" cy="1416030"/>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3000" r="-3000"/>
          </a:stretch>
        </a:blipFill>
        <a:ln>
          <a:noFill/>
        </a:ln>
        <a:effectLst/>
      </dsp:spPr>
      <dsp:style>
        <a:lnRef idx="0">
          <a:scrgbClr r="0" g="0" b="0"/>
        </a:lnRef>
        <a:fillRef idx="3">
          <a:scrgbClr r="0" g="0" b="0"/>
        </a:fillRef>
        <a:effectRef idx="2">
          <a:scrgbClr r="0" g="0" b="0"/>
        </a:effectRef>
        <a:fontRef idx="minor">
          <a:schemeClr val="lt1"/>
        </a:fontRef>
      </dsp:style>
    </dsp:sp>
    <dsp:sp modelId="{7302EF4B-5BC8-4B68-BB47-BE8F26F55A07}">
      <dsp:nvSpPr>
        <dsp:cNvPr id="0" name=""/>
        <dsp:cNvSpPr/>
      </dsp:nvSpPr>
      <dsp:spPr>
        <a:xfrm>
          <a:off x="1391966" y="468557"/>
          <a:ext cx="2991507" cy="13003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616" tIns="137616" rIns="137616" bIns="137616" numCol="1" spcCol="1270" anchor="ctr" anchorCtr="0">
          <a:noAutofit/>
        </a:bodyPr>
        <a:lstStyle/>
        <a:p>
          <a:pPr marL="0" lvl="0" indent="0" algn="l" defTabSz="889000">
            <a:lnSpc>
              <a:spcPct val="90000"/>
            </a:lnSpc>
            <a:spcBef>
              <a:spcPct val="0"/>
            </a:spcBef>
            <a:spcAft>
              <a:spcPct val="35000"/>
            </a:spcAft>
            <a:buNone/>
          </a:pPr>
          <a:r>
            <a:rPr lang="en-GB" sz="2000" kern="1200" dirty="0"/>
            <a:t>Scientific fields </a:t>
          </a:r>
          <a:r>
            <a:rPr lang="en-GB" sz="2000" kern="1200" dirty="0">
              <a:sym typeface="Wingdings" pitchFamily="2" charset="2"/>
            </a:rPr>
            <a:t> </a:t>
          </a:r>
        </a:p>
        <a:p>
          <a:pPr marL="0" lvl="0" indent="0" algn="l" defTabSz="889000">
            <a:lnSpc>
              <a:spcPct val="90000"/>
            </a:lnSpc>
            <a:spcBef>
              <a:spcPct val="0"/>
            </a:spcBef>
            <a:spcAft>
              <a:spcPct val="35000"/>
            </a:spcAft>
            <a:buNone/>
          </a:pPr>
          <a:r>
            <a:rPr lang="en-GB" sz="2000" kern="1200" dirty="0"/>
            <a:t>Data-driven</a:t>
          </a:r>
          <a:endParaRPr lang="en-US" sz="2000" kern="1200" dirty="0"/>
        </a:p>
      </dsp:txBody>
      <dsp:txXfrm>
        <a:off x="1391966" y="468557"/>
        <a:ext cx="2991507" cy="1300309"/>
      </dsp:txXfrm>
    </dsp:sp>
    <dsp:sp modelId="{AC1592D1-5251-4F79-85C7-F97D55C6EBA0}">
      <dsp:nvSpPr>
        <dsp:cNvPr id="0" name=""/>
        <dsp:cNvSpPr/>
      </dsp:nvSpPr>
      <dsp:spPr>
        <a:xfrm>
          <a:off x="5103300" y="468557"/>
          <a:ext cx="3610053" cy="13003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616" tIns="137616" rIns="137616" bIns="137616" numCol="1" spcCol="1270" anchor="ctr" anchorCtr="0">
          <a:noAutofit/>
        </a:bodyPr>
        <a:lstStyle/>
        <a:p>
          <a:pPr marL="0" lvl="0" indent="0" algn="l" defTabSz="889000">
            <a:lnSpc>
              <a:spcPct val="90000"/>
            </a:lnSpc>
            <a:spcBef>
              <a:spcPct val="0"/>
            </a:spcBef>
            <a:spcAft>
              <a:spcPct val="35000"/>
            </a:spcAft>
            <a:buNone/>
          </a:pPr>
          <a:r>
            <a:rPr lang="en-GB" sz="2000" kern="1200" dirty="0"/>
            <a:t>Astronomy, Geosciences,  Meteorology,, Bioinformatics </a:t>
          </a:r>
          <a:endParaRPr lang="en-US" sz="2000" kern="1200" dirty="0"/>
        </a:p>
      </dsp:txBody>
      <dsp:txXfrm>
        <a:off x="5103300" y="468557"/>
        <a:ext cx="3610053" cy="1300309"/>
      </dsp:txXfrm>
    </dsp:sp>
    <dsp:sp modelId="{574A2853-81B7-4451-92B8-F1D8E212C285}">
      <dsp:nvSpPr>
        <dsp:cNvPr id="0" name=""/>
        <dsp:cNvSpPr/>
      </dsp:nvSpPr>
      <dsp:spPr>
        <a:xfrm>
          <a:off x="-495351" y="2343649"/>
          <a:ext cx="10515600" cy="1788835"/>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916D5E30-ECF9-4FDF-8983-7EEC4DE17DE0}">
      <dsp:nvSpPr>
        <dsp:cNvPr id="0" name=""/>
        <dsp:cNvSpPr/>
      </dsp:nvSpPr>
      <dsp:spPr>
        <a:xfrm>
          <a:off x="-102007" y="2840666"/>
          <a:ext cx="715170" cy="715170"/>
        </a:xfrm>
        <a:prstGeom prst="rect">
          <a:avLst/>
        </a:prstGeom>
        <a:blipFill>
          <a:blip xmlns:r="http://schemas.openxmlformats.org/officeDocument/2006/relationships" r:embed="rId2"/>
          <a:srcRect/>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F9AAF538-D197-4064-8DC6-0655A5FF9A70}">
      <dsp:nvSpPr>
        <dsp:cNvPr id="0" name=""/>
        <dsp:cNvSpPr/>
      </dsp:nvSpPr>
      <dsp:spPr>
        <a:xfrm>
          <a:off x="1006506" y="2548097"/>
          <a:ext cx="4732020" cy="13003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616" tIns="137616" rIns="137616" bIns="137616" numCol="1" spcCol="1270" anchor="ctr" anchorCtr="0">
          <a:noAutofit/>
        </a:bodyPr>
        <a:lstStyle/>
        <a:p>
          <a:pPr marL="0" lvl="0" indent="0" algn="l" defTabSz="889000">
            <a:lnSpc>
              <a:spcPct val="90000"/>
            </a:lnSpc>
            <a:spcBef>
              <a:spcPct val="0"/>
            </a:spcBef>
            <a:spcAft>
              <a:spcPct val="35000"/>
            </a:spcAft>
            <a:buNone/>
          </a:pPr>
          <a:r>
            <a:rPr lang="en-GB" sz="2000" kern="1200" dirty="0"/>
            <a:t>Common points </a:t>
          </a:r>
          <a:endParaRPr lang="en-US" sz="2000" kern="1200" dirty="0"/>
        </a:p>
      </dsp:txBody>
      <dsp:txXfrm>
        <a:off x="1006506" y="2548097"/>
        <a:ext cx="4732020" cy="1300309"/>
      </dsp:txXfrm>
    </dsp:sp>
    <dsp:sp modelId="{DFA50F95-1F03-4748-B094-5CE389982322}">
      <dsp:nvSpPr>
        <dsp:cNvPr id="0" name=""/>
        <dsp:cNvSpPr/>
      </dsp:nvSpPr>
      <dsp:spPr>
        <a:xfrm>
          <a:off x="4744885" y="2327428"/>
          <a:ext cx="6266066" cy="17416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616" tIns="137616" rIns="137616" bIns="137616" numCol="1" spcCol="1270" anchor="ctr" anchorCtr="0">
          <a:noAutofit/>
        </a:bodyPr>
        <a:lstStyle/>
        <a:p>
          <a:pPr marL="0" lvl="0" indent="0" algn="l" defTabSz="889000">
            <a:lnSpc>
              <a:spcPct val="90000"/>
            </a:lnSpc>
            <a:spcBef>
              <a:spcPct val="0"/>
            </a:spcBef>
            <a:spcAft>
              <a:spcPct val="35000"/>
            </a:spcAft>
            <a:buNone/>
          </a:pPr>
          <a:r>
            <a:rPr lang="en-GB" sz="2000" kern="1200" dirty="0"/>
            <a:t>Big complex data sets </a:t>
          </a:r>
          <a:endParaRPr lang="en-US" sz="2000" kern="1200" dirty="0"/>
        </a:p>
        <a:p>
          <a:pPr marL="0" lvl="0" indent="0" algn="l" defTabSz="889000">
            <a:lnSpc>
              <a:spcPct val="90000"/>
            </a:lnSpc>
            <a:spcBef>
              <a:spcPct val="0"/>
            </a:spcBef>
            <a:spcAft>
              <a:spcPct val="35000"/>
            </a:spcAft>
            <a:buNone/>
          </a:pPr>
          <a:r>
            <a:rPr lang="en-GB" sz="2000" kern="1200" dirty="0"/>
            <a:t>Need to be analysed</a:t>
          </a:r>
          <a:endParaRPr lang="en-US" sz="2000" kern="1200" dirty="0"/>
        </a:p>
        <a:p>
          <a:pPr marL="0" lvl="0" indent="0" algn="l" defTabSz="889000">
            <a:lnSpc>
              <a:spcPct val="90000"/>
            </a:lnSpc>
            <a:spcBef>
              <a:spcPct val="0"/>
            </a:spcBef>
            <a:spcAft>
              <a:spcPct val="35000"/>
            </a:spcAft>
            <a:buNone/>
          </a:pPr>
          <a:r>
            <a:rPr lang="en-GB" sz="2000" kern="1200" dirty="0"/>
            <a:t>Numerous software tools</a:t>
          </a:r>
          <a:endParaRPr lang="en-US" sz="2000" kern="1200" dirty="0"/>
        </a:p>
        <a:p>
          <a:pPr marL="0" lvl="0" indent="0" algn="l" defTabSz="889000">
            <a:lnSpc>
              <a:spcPct val="90000"/>
            </a:lnSpc>
            <a:spcBef>
              <a:spcPct val="0"/>
            </a:spcBef>
            <a:spcAft>
              <a:spcPct val="35000"/>
            </a:spcAft>
            <a:buNone/>
          </a:pPr>
          <a:r>
            <a:rPr lang="en-GB" sz="2000" kern="1200" dirty="0"/>
            <a:t>Data transformation and visualisation   </a:t>
          </a:r>
          <a:endParaRPr lang="en-US" sz="2000" kern="1200" dirty="0"/>
        </a:p>
      </dsp:txBody>
      <dsp:txXfrm>
        <a:off x="4744885" y="2327428"/>
        <a:ext cx="6266066" cy="174164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1C4851F-99D4-8242-B789-8DBDCC14F65E}">
      <dsp:nvSpPr>
        <dsp:cNvPr id="0" name=""/>
        <dsp:cNvSpPr/>
      </dsp:nvSpPr>
      <dsp:spPr>
        <a:xfrm>
          <a:off x="1854831" y="1124365"/>
          <a:ext cx="3234779" cy="2102606"/>
        </a:xfrm>
        <a:prstGeom prst="roundRect">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t>Automatically handle large amount of data </a:t>
          </a:r>
        </a:p>
      </dsp:txBody>
      <dsp:txXfrm>
        <a:off x="1957472" y="1227006"/>
        <a:ext cx="3029497" cy="1897324"/>
      </dsp:txXfrm>
    </dsp:sp>
    <dsp:sp modelId="{E5D0DAE2-4E5E-1E4D-8862-229D32BBB744}">
      <dsp:nvSpPr>
        <dsp:cNvPr id="0" name=""/>
        <dsp:cNvSpPr/>
      </dsp:nvSpPr>
      <dsp:spPr>
        <a:xfrm>
          <a:off x="3472221" y="390090"/>
          <a:ext cx="3571157" cy="3571157"/>
        </a:xfrm>
        <a:custGeom>
          <a:avLst/>
          <a:gdLst/>
          <a:ahLst/>
          <a:cxnLst/>
          <a:rect l="0" t="0" r="0" b="0"/>
          <a:pathLst>
            <a:path>
              <a:moveTo>
                <a:pt x="359483" y="711081"/>
              </a:moveTo>
              <a:arcTo wR="1785578" hR="1785578" stAng="13019780" swAng="6360440"/>
            </a:path>
          </a:pathLst>
        </a:custGeom>
        <a:noFill/>
        <a:ln w="6350" cap="flat" cmpd="sng" algn="ctr">
          <a:solidFill>
            <a:schemeClr val="accent5">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941B9A4F-7102-FA45-86FC-E4D10F743A4A}">
      <dsp:nvSpPr>
        <dsp:cNvPr id="0" name=""/>
        <dsp:cNvSpPr/>
      </dsp:nvSpPr>
      <dsp:spPr>
        <a:xfrm>
          <a:off x="5425989" y="1124365"/>
          <a:ext cx="3234779" cy="2102606"/>
        </a:xfrm>
        <a:prstGeom prst="roundRect">
          <a:avLst/>
        </a:prstGeom>
        <a:solidFill>
          <a:schemeClr val="accent5">
            <a:hueOff val="-7353344"/>
            <a:satOff val="-10228"/>
            <a:lumOff val="-3922"/>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kern="1200"/>
            <a:t>Computational steps:</a:t>
          </a:r>
        </a:p>
        <a:p>
          <a:pPr marL="171450" lvl="1" indent="-171450" algn="l" defTabSz="844550">
            <a:lnSpc>
              <a:spcPct val="90000"/>
            </a:lnSpc>
            <a:spcBef>
              <a:spcPct val="0"/>
            </a:spcBef>
            <a:spcAft>
              <a:spcPct val="15000"/>
            </a:spcAft>
            <a:buChar char="•"/>
          </a:pPr>
          <a:r>
            <a:rPr lang="en-US" sz="1900" kern="1200"/>
            <a:t>Speed</a:t>
          </a:r>
        </a:p>
        <a:p>
          <a:pPr marL="171450" lvl="1" indent="-171450" algn="l" defTabSz="844550">
            <a:lnSpc>
              <a:spcPct val="90000"/>
            </a:lnSpc>
            <a:spcBef>
              <a:spcPct val="0"/>
            </a:spcBef>
            <a:spcAft>
              <a:spcPct val="15000"/>
            </a:spcAft>
            <a:buChar char="•"/>
          </a:pPr>
          <a:r>
            <a:rPr lang="en-US" sz="1900" kern="1200"/>
            <a:t>Scalability</a:t>
          </a:r>
        </a:p>
        <a:p>
          <a:pPr marL="171450" lvl="1" indent="-171450" algn="l" defTabSz="844550">
            <a:lnSpc>
              <a:spcPct val="90000"/>
            </a:lnSpc>
            <a:spcBef>
              <a:spcPct val="0"/>
            </a:spcBef>
            <a:spcAft>
              <a:spcPct val="15000"/>
            </a:spcAft>
            <a:buChar char="•"/>
          </a:pPr>
          <a:r>
            <a:rPr lang="en-US" sz="1900" kern="1200"/>
            <a:t>Flexibility</a:t>
          </a:r>
        </a:p>
        <a:p>
          <a:pPr marL="171450" lvl="1" indent="-171450" algn="l" defTabSz="844550">
            <a:lnSpc>
              <a:spcPct val="90000"/>
            </a:lnSpc>
            <a:spcBef>
              <a:spcPct val="0"/>
            </a:spcBef>
            <a:spcAft>
              <a:spcPct val="15000"/>
            </a:spcAft>
            <a:buChar char="•"/>
          </a:pPr>
          <a:r>
            <a:rPr lang="en-US" sz="1900" kern="1200" dirty="0"/>
            <a:t>Robustly </a:t>
          </a:r>
        </a:p>
      </dsp:txBody>
      <dsp:txXfrm>
        <a:off x="5528630" y="1227006"/>
        <a:ext cx="3029497" cy="1897324"/>
      </dsp:txXfrm>
    </dsp:sp>
    <dsp:sp modelId="{22E951FA-0AA7-924D-9BF0-AFFB19516F96}">
      <dsp:nvSpPr>
        <dsp:cNvPr id="0" name=""/>
        <dsp:cNvSpPr/>
      </dsp:nvSpPr>
      <dsp:spPr>
        <a:xfrm>
          <a:off x="3472221" y="390090"/>
          <a:ext cx="3571157" cy="3571157"/>
        </a:xfrm>
        <a:custGeom>
          <a:avLst/>
          <a:gdLst/>
          <a:ahLst/>
          <a:cxnLst/>
          <a:rect l="0" t="0" r="0" b="0"/>
          <a:pathLst>
            <a:path>
              <a:moveTo>
                <a:pt x="3211674" y="2860075"/>
              </a:moveTo>
              <a:arcTo wR="1785578" hR="1785578" stAng="2219780" swAng="6360440"/>
            </a:path>
          </a:pathLst>
        </a:custGeom>
        <a:noFill/>
        <a:ln w="6350" cap="flat" cmpd="sng" algn="ctr">
          <a:solidFill>
            <a:schemeClr val="accent5">
              <a:hueOff val="-7353344"/>
              <a:satOff val="-10228"/>
              <a:lumOff val="-3922"/>
              <a:alphaOff val="0"/>
            </a:schemeClr>
          </a:solidFill>
          <a:prstDash val="solid"/>
          <a:miter lim="800000"/>
        </a:ln>
        <a:effectLst/>
      </dsp:spPr>
      <dsp:style>
        <a:lnRef idx="1">
          <a:scrgbClr r="0" g="0" b="0"/>
        </a:lnRef>
        <a:fillRef idx="0">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C7943D7-24F1-4CFD-A8CB-C5C6967B7308}">
      <dsp:nvSpPr>
        <dsp:cNvPr id="0" name=""/>
        <dsp:cNvSpPr/>
      </dsp:nvSpPr>
      <dsp:spPr>
        <a:xfrm>
          <a:off x="809618" y="650160"/>
          <a:ext cx="1520300" cy="1483092"/>
        </a:xfrm>
        <a:prstGeom prst="rect">
          <a:avLst/>
        </a:prstGeom>
        <a:blipFill>
          <a:blip xmlns:r="http://schemas.openxmlformats.org/officeDocument/2006/relationships" r:embed="rId1"/>
          <a:srcRect/>
          <a:stretch>
            <a:fillRect t="-1000" b="-1000"/>
          </a:stretch>
        </a:blip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E1471C3B-9BDB-404C-84B8-CB0D8FF21CCF}">
      <dsp:nvSpPr>
        <dsp:cNvPr id="0" name=""/>
        <dsp:cNvSpPr/>
      </dsp:nvSpPr>
      <dsp:spPr>
        <a:xfrm>
          <a:off x="0" y="2309415"/>
          <a:ext cx="3138750" cy="1579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defRPr b="1"/>
          </a:pPr>
          <a:r>
            <a:rPr lang="en-GB" sz="2000" kern="1200" dirty="0"/>
            <a:t>Seismology</a:t>
          </a:r>
          <a:endParaRPr lang="en-US" sz="1400" kern="1200" dirty="0"/>
        </a:p>
      </dsp:txBody>
      <dsp:txXfrm>
        <a:off x="0" y="2309415"/>
        <a:ext cx="3138750" cy="1579500"/>
      </dsp:txXfrm>
    </dsp:sp>
    <dsp:sp modelId="{8A441BAD-55A1-487C-BC08-955D568CDD4A}">
      <dsp:nvSpPr>
        <dsp:cNvPr id="0" name=""/>
        <dsp:cNvSpPr/>
      </dsp:nvSpPr>
      <dsp:spPr>
        <a:xfrm>
          <a:off x="393" y="3700589"/>
          <a:ext cx="3138750" cy="588"/>
        </a:xfrm>
        <a:prstGeom prst="rect">
          <a:avLst/>
        </a:prstGeom>
        <a:noFill/>
        <a:ln>
          <a:noFill/>
        </a:ln>
        <a:effectLst/>
      </dsp:spPr>
      <dsp:style>
        <a:lnRef idx="0">
          <a:scrgbClr r="0" g="0" b="0"/>
        </a:lnRef>
        <a:fillRef idx="0">
          <a:scrgbClr r="0" g="0" b="0"/>
        </a:fillRef>
        <a:effectRef idx="0">
          <a:scrgbClr r="0" g="0" b="0"/>
        </a:effectRef>
        <a:fontRef idx="minor"/>
      </dsp:style>
    </dsp:sp>
    <dsp:sp modelId="{01B81345-9E32-443F-B266-209CB2D01CD0}">
      <dsp:nvSpPr>
        <dsp:cNvPr id="0" name=""/>
        <dsp:cNvSpPr/>
      </dsp:nvSpPr>
      <dsp:spPr>
        <a:xfrm>
          <a:off x="4389996" y="686539"/>
          <a:ext cx="1735607" cy="1337576"/>
        </a:xfrm>
        <a:prstGeom prst="rect">
          <a:avLst/>
        </a:prstGeom>
        <a:blipFill>
          <a:blip xmlns:r="http://schemas.openxmlformats.org/officeDocument/2006/relationships"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9B6CD589-B73D-4E98-BDBD-3B88E9CEF986}">
      <dsp:nvSpPr>
        <dsp:cNvPr id="0" name=""/>
        <dsp:cNvSpPr/>
      </dsp:nvSpPr>
      <dsp:spPr>
        <a:xfrm>
          <a:off x="3688425" y="2027535"/>
          <a:ext cx="3138750" cy="1579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defRPr b="1"/>
          </a:pPr>
          <a:r>
            <a:rPr lang="en-GB" sz="2000" kern="1200" dirty="0"/>
            <a:t>Scientific Workflows:</a:t>
          </a:r>
        </a:p>
        <a:p>
          <a:pPr marL="0" lvl="0" indent="0" algn="ctr" defTabSz="889000">
            <a:lnSpc>
              <a:spcPct val="100000"/>
            </a:lnSpc>
            <a:spcBef>
              <a:spcPct val="0"/>
            </a:spcBef>
            <a:spcAft>
              <a:spcPct val="35000"/>
            </a:spcAft>
            <a:buNone/>
            <a:defRPr b="1"/>
          </a:pPr>
          <a:r>
            <a:rPr lang="en-US" sz="2000" kern="1200" dirty="0"/>
            <a:t>dispel4py</a:t>
          </a:r>
        </a:p>
        <a:p>
          <a:pPr marL="0" lvl="0" indent="0" algn="ctr" defTabSz="889000">
            <a:lnSpc>
              <a:spcPct val="100000"/>
            </a:lnSpc>
            <a:spcBef>
              <a:spcPct val="0"/>
            </a:spcBef>
            <a:spcAft>
              <a:spcPct val="35000"/>
            </a:spcAft>
            <a:buNone/>
            <a:defRPr b="1"/>
          </a:pPr>
          <a:r>
            <a:rPr lang="en-US" sz="2000" kern="1200" dirty="0"/>
            <a:t>Pegasus</a:t>
          </a:r>
        </a:p>
        <a:p>
          <a:pPr marL="0" lvl="0" indent="0" algn="ctr" defTabSz="889000">
            <a:lnSpc>
              <a:spcPct val="100000"/>
            </a:lnSpc>
            <a:spcBef>
              <a:spcPct val="0"/>
            </a:spcBef>
            <a:spcAft>
              <a:spcPct val="35000"/>
            </a:spcAft>
            <a:buNone/>
            <a:defRPr b="1"/>
          </a:pPr>
          <a:r>
            <a:rPr lang="en-US" sz="2000" kern="1200" dirty="0"/>
            <a:t>CWL</a:t>
          </a:r>
        </a:p>
      </dsp:txBody>
      <dsp:txXfrm>
        <a:off x="3688425" y="2027535"/>
        <a:ext cx="3138750" cy="1579500"/>
      </dsp:txXfrm>
    </dsp:sp>
    <dsp:sp modelId="{B17389B4-64CC-4A20-BB77-C035F3B5B90C}">
      <dsp:nvSpPr>
        <dsp:cNvPr id="0" name=""/>
        <dsp:cNvSpPr/>
      </dsp:nvSpPr>
      <dsp:spPr>
        <a:xfrm>
          <a:off x="3688425" y="3664210"/>
          <a:ext cx="3138750" cy="588"/>
        </a:xfrm>
        <a:prstGeom prst="rect">
          <a:avLst/>
        </a:prstGeom>
        <a:noFill/>
        <a:ln>
          <a:noFill/>
        </a:ln>
        <a:effectLst/>
      </dsp:spPr>
      <dsp:style>
        <a:lnRef idx="0">
          <a:scrgbClr r="0" g="0" b="0"/>
        </a:lnRef>
        <a:fillRef idx="0">
          <a:scrgbClr r="0" g="0" b="0"/>
        </a:fillRef>
        <a:effectRef idx="0">
          <a:scrgbClr r="0" g="0" b="0"/>
        </a:effectRef>
        <a:fontRef idx="minor"/>
      </dsp:style>
    </dsp:sp>
    <dsp:sp modelId="{51BE72D3-6104-428B-9FBF-27C1B4C0B755}">
      <dsp:nvSpPr>
        <dsp:cNvPr id="0" name=""/>
        <dsp:cNvSpPr/>
      </dsp:nvSpPr>
      <dsp:spPr>
        <a:xfrm>
          <a:off x="8317458" y="521848"/>
          <a:ext cx="1256744" cy="1470074"/>
        </a:xfrm>
        <a:prstGeom prst="rect">
          <a:avLst/>
        </a:prstGeom>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ABA7A630-E322-43E2-8917-ED8A3B5E27C3}">
      <dsp:nvSpPr>
        <dsp:cNvPr id="0" name=""/>
        <dsp:cNvSpPr/>
      </dsp:nvSpPr>
      <dsp:spPr>
        <a:xfrm>
          <a:off x="7376456" y="1929092"/>
          <a:ext cx="3138750" cy="1579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defRPr b="1"/>
          </a:pPr>
          <a:r>
            <a:rPr lang="en-GB" sz="2000" kern="1200" dirty="0"/>
            <a:t>Computing environments:</a:t>
          </a:r>
        </a:p>
        <a:p>
          <a:pPr marL="0" lvl="0" indent="0" algn="ctr" defTabSz="889000">
            <a:lnSpc>
              <a:spcPct val="100000"/>
            </a:lnSpc>
            <a:spcBef>
              <a:spcPct val="0"/>
            </a:spcBef>
            <a:spcAft>
              <a:spcPct val="35000"/>
            </a:spcAft>
            <a:buNone/>
            <a:defRPr b="1"/>
          </a:pPr>
          <a:r>
            <a:rPr lang="en-GB" sz="2000" kern="1200" dirty="0"/>
            <a:t>HPC Clusters</a:t>
          </a:r>
        </a:p>
        <a:p>
          <a:pPr marL="0" lvl="0" indent="0" algn="ctr" defTabSz="889000">
            <a:lnSpc>
              <a:spcPct val="100000"/>
            </a:lnSpc>
            <a:spcBef>
              <a:spcPct val="0"/>
            </a:spcBef>
            <a:spcAft>
              <a:spcPct val="35000"/>
            </a:spcAft>
            <a:buNone/>
            <a:defRPr b="1"/>
          </a:pPr>
          <a:r>
            <a:rPr lang="en-GB" sz="2000" kern="1200" dirty="0"/>
            <a:t>Cloud</a:t>
          </a:r>
          <a:endParaRPr lang="en-US" sz="2000" kern="1200" dirty="0"/>
        </a:p>
      </dsp:txBody>
      <dsp:txXfrm>
        <a:off x="7376456" y="1929092"/>
        <a:ext cx="3138750" cy="1579500"/>
      </dsp:txXfrm>
    </dsp:sp>
    <dsp:sp modelId="{B28AAFFC-61F3-4789-85F7-B0C847A3EF08}">
      <dsp:nvSpPr>
        <dsp:cNvPr id="0" name=""/>
        <dsp:cNvSpPr/>
      </dsp:nvSpPr>
      <dsp:spPr>
        <a:xfrm>
          <a:off x="7376456" y="3565767"/>
          <a:ext cx="3138750" cy="2637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pPr>
          <a:r>
            <a:rPr lang="en-GB" sz="1700" kern="1200" dirty="0"/>
            <a:t>  </a:t>
          </a:r>
          <a:endParaRPr lang="en-US" sz="1700" kern="1200" dirty="0"/>
        </a:p>
      </dsp:txBody>
      <dsp:txXfrm>
        <a:off x="7376456" y="3565767"/>
        <a:ext cx="3138750" cy="263722"/>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cycle6">
  <dgm:title val=""/>
  <dgm:desc val=""/>
  <dgm:catLst>
    <dgm:cat type="cycle" pri="4000"/>
    <dgm:cat type="relationship" pri="24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param type="endSty" val="noArr"/>
              </dgm:alg>
              <dgm:shape xmlns:r="http://schemas.openxmlformats.org/officeDocument/2006/relationships" type="conn" r:blip="">
                <dgm:adjLst/>
              </dgm:shape>
              <dgm:presOf axis="self"/>
              <dgm:constrLst>
                <dgm:constr type="h" refType="w" fact="0.65"/>
                <dgm:constr type="connDist"/>
                <dgm:constr type="begPad" refType="connDist" fact="0.01"/>
                <dgm:constr type="endPad" refType="connDist" fact="0.01"/>
              </dgm:constrLst>
              <dgm:ruleLst/>
            </dgm:layoutNode>
          </dgm:forEach>
        </dgm:if>
        <dgm:else name="Name16"/>
      </dgm:choose>
    </dgm:forEach>
  </dgm:layoutNode>
</dgm:layoutDef>
</file>

<file path=ppt/diagrams/layout3.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2303D93-C973-DD46-ABC4-A18E9330B45F}" type="datetimeFigureOut">
              <a:rPr lang="en-US" smtClean="0"/>
              <a:t>2/19/19</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6E63942-7B4D-8546-974E-CD9798D92376}" type="slidenum">
              <a:rPr lang="en-US" smtClean="0"/>
              <a:t>‹#›</a:t>
            </a:fld>
            <a:endParaRPr lang="en-US"/>
          </a:p>
        </p:txBody>
      </p:sp>
    </p:spTree>
    <p:extLst>
      <p:ext uri="{BB962C8B-B14F-4D97-AF65-F5344CB8AC3E}">
        <p14:creationId xmlns:p14="http://schemas.microsoft.com/office/powerpoint/2010/main" val="238990642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E088AE0-F75B-C043-A790-44D7CAEA21E0}" type="datetimeFigureOut">
              <a:rPr lang="en-US" smtClean="0"/>
              <a:t>2/19/19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835E725-9EA9-D340-AA75-6726D98EBF98}" type="slidenum">
              <a:rPr lang="en-US" smtClean="0"/>
              <a:t>‹#›</a:t>
            </a:fld>
            <a:endParaRPr lang="en-US"/>
          </a:p>
        </p:txBody>
      </p:sp>
    </p:spTree>
    <p:extLst>
      <p:ext uri="{BB962C8B-B14F-4D97-AF65-F5344CB8AC3E}">
        <p14:creationId xmlns:p14="http://schemas.microsoft.com/office/powerpoint/2010/main" val="652072056"/>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600" dirty="0"/>
          </a:p>
        </p:txBody>
      </p:sp>
      <p:sp>
        <p:nvSpPr>
          <p:cNvPr id="4" name="Slide Number Placeholder 3"/>
          <p:cNvSpPr>
            <a:spLocks noGrp="1"/>
          </p:cNvSpPr>
          <p:nvPr>
            <p:ph type="sldNum" sz="quarter" idx="10"/>
          </p:nvPr>
        </p:nvSpPr>
        <p:spPr/>
        <p:txBody>
          <a:bodyPr/>
          <a:lstStyle/>
          <a:p>
            <a:fld id="{4835E725-9EA9-D340-AA75-6726D98EBF98}" type="slidenum">
              <a:rPr lang="en-US" smtClean="0"/>
              <a:t>0</a:t>
            </a:fld>
            <a:endParaRPr lang="en-US"/>
          </a:p>
        </p:txBody>
      </p:sp>
    </p:spTree>
    <p:extLst>
      <p:ext uri="{BB962C8B-B14F-4D97-AF65-F5344CB8AC3E}">
        <p14:creationId xmlns:p14="http://schemas.microsoft.com/office/powerpoint/2010/main" val="42588522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graph</a:t>
            </a:r>
            <a:r>
              <a:rPr lang="en-US" baseline="0" dirty="0"/>
              <a:t> represents the topology of the workflow. And actually, it is what users have to think when they build a dispel4py workflow. And there is not limitations in the type of graph that we can do with dispel4py, we can do pipelines, split &amp; merge, trees/  Behind the scenes, dispel4py translates the user graphs into another type of graph that are executed. Each PE is copied into one or several instances that runs in a process.  For example, lets imagine that a user has create the pipeline graph, and he/she wants to execute it with 10 processes, … So, dispel4py creates automatically ( by default), several copies of the </a:t>
            </a:r>
            <a:r>
              <a:rPr lang="en-US" baseline="0" dirty="0" err="1"/>
              <a:t>Pes</a:t>
            </a:r>
            <a:r>
              <a:rPr lang="en-US" baseline="0" dirty="0"/>
              <a:t>, and they are connected following here a round-robin communication pattern. </a:t>
            </a:r>
            <a:endParaRPr lang="en-US" dirty="0"/>
          </a:p>
        </p:txBody>
      </p:sp>
    </p:spTree>
    <p:extLst>
      <p:ext uri="{BB962C8B-B14F-4D97-AF65-F5344CB8AC3E}">
        <p14:creationId xmlns:p14="http://schemas.microsoft.com/office/powerpoint/2010/main" val="25004339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500" dirty="0"/>
          </a:p>
        </p:txBody>
      </p:sp>
      <p:sp>
        <p:nvSpPr>
          <p:cNvPr id="4" name="Slide Number Placeholder 3"/>
          <p:cNvSpPr>
            <a:spLocks noGrp="1"/>
          </p:cNvSpPr>
          <p:nvPr>
            <p:ph type="sldNum" sz="quarter" idx="10"/>
          </p:nvPr>
        </p:nvSpPr>
        <p:spPr/>
        <p:txBody>
          <a:bodyPr/>
          <a:lstStyle/>
          <a:p>
            <a:fld id="{4835E725-9EA9-D340-AA75-6726D98EBF98}" type="slidenum">
              <a:rPr lang="en-US" smtClean="0"/>
              <a:t>10</a:t>
            </a:fld>
            <a:endParaRPr lang="en-US"/>
          </a:p>
        </p:txBody>
      </p:sp>
    </p:spTree>
    <p:extLst>
      <p:ext uri="{BB962C8B-B14F-4D97-AF65-F5344CB8AC3E}">
        <p14:creationId xmlns:p14="http://schemas.microsoft.com/office/powerpoint/2010/main" val="2530730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600" dirty="0"/>
          </a:p>
        </p:txBody>
      </p:sp>
      <p:sp>
        <p:nvSpPr>
          <p:cNvPr id="4" name="Slide Number Placeholder 3"/>
          <p:cNvSpPr>
            <a:spLocks noGrp="1"/>
          </p:cNvSpPr>
          <p:nvPr>
            <p:ph type="sldNum" sz="quarter" idx="10"/>
          </p:nvPr>
        </p:nvSpPr>
        <p:spPr/>
        <p:txBody>
          <a:bodyPr/>
          <a:lstStyle/>
          <a:p>
            <a:fld id="{4835E725-9EA9-D340-AA75-6726D98EBF98}" type="slidenum">
              <a:rPr lang="en-US" smtClean="0"/>
              <a:t>11</a:t>
            </a:fld>
            <a:endParaRPr lang="en-US"/>
          </a:p>
        </p:txBody>
      </p:sp>
    </p:spTree>
    <p:extLst>
      <p:ext uri="{BB962C8B-B14F-4D97-AF65-F5344CB8AC3E}">
        <p14:creationId xmlns:p14="http://schemas.microsoft.com/office/powerpoint/2010/main" val="20302509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4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4835E725-9EA9-D340-AA75-6726D98EBF98}" type="slidenum">
              <a:rPr lang="en-US" smtClean="0"/>
              <a:t>12</a:t>
            </a:fld>
            <a:endParaRPr lang="en-US"/>
          </a:p>
        </p:txBody>
      </p:sp>
    </p:spTree>
    <p:extLst>
      <p:ext uri="{BB962C8B-B14F-4D97-AF65-F5344CB8AC3E}">
        <p14:creationId xmlns:p14="http://schemas.microsoft.com/office/powerpoint/2010/main" val="20302509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4835E725-9EA9-D340-AA75-6726D98EBF98}" type="slidenum">
              <a:rPr lang="en-US" smtClean="0"/>
              <a:t>13</a:t>
            </a:fld>
            <a:endParaRPr lang="en-US"/>
          </a:p>
        </p:txBody>
      </p:sp>
    </p:spTree>
    <p:extLst>
      <p:ext uri="{BB962C8B-B14F-4D97-AF65-F5344CB8AC3E}">
        <p14:creationId xmlns:p14="http://schemas.microsoft.com/office/powerpoint/2010/main" val="9179879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b="0" i="0" u="none" strike="noStrike" kern="1200" baseline="0" dirty="0">
                <a:solidFill>
                  <a:schemeClr val="tx1"/>
                </a:solidFill>
                <a:latin typeface="+mn-lt"/>
                <a:ea typeface="+mn-ea"/>
                <a:cs typeface="+mn-cs"/>
              </a:rPr>
              <a:t>So, we decided to use this use case for testing Asterism. </a:t>
            </a:r>
          </a:p>
          <a:p>
            <a:r>
              <a:rPr lang="en-US" sz="1600" b="0" i="0" u="none" strike="noStrike" kern="1200" baseline="0" dirty="0">
                <a:solidFill>
                  <a:schemeClr val="tx1"/>
                </a:solidFill>
                <a:latin typeface="+mn-lt"/>
                <a:ea typeface="+mn-ea"/>
                <a:cs typeface="+mn-cs"/>
              </a:rPr>
              <a:t>So, we want to use a laptop/desktop to submit both phase 1 and phase 2 workflows, and execute the phase 1 workflow in an MPI cluster and execute the second one in a Storm cluster. And use as an input data, 1000 station from IRIS website </a:t>
            </a:r>
          </a:p>
        </p:txBody>
      </p:sp>
      <p:sp>
        <p:nvSpPr>
          <p:cNvPr id="4" name="Slide Number Placeholder 3"/>
          <p:cNvSpPr>
            <a:spLocks noGrp="1"/>
          </p:cNvSpPr>
          <p:nvPr>
            <p:ph type="sldNum" sz="quarter" idx="10"/>
          </p:nvPr>
        </p:nvSpPr>
        <p:spPr/>
        <p:txBody>
          <a:bodyPr/>
          <a:lstStyle/>
          <a:p>
            <a:fld id="{4835E725-9EA9-D340-AA75-6726D98EBF98}" type="slidenum">
              <a:rPr lang="en-US" smtClean="0"/>
              <a:t>14</a:t>
            </a:fld>
            <a:endParaRPr lang="en-US"/>
          </a:p>
        </p:txBody>
      </p:sp>
    </p:spTree>
    <p:extLst>
      <p:ext uri="{BB962C8B-B14F-4D97-AF65-F5344CB8AC3E}">
        <p14:creationId xmlns:p14="http://schemas.microsoft.com/office/powerpoint/2010/main" val="18618101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4835E725-9EA9-D340-AA75-6726D98EBF98}" type="slidenum">
              <a:rPr lang="en-US" smtClean="0"/>
              <a:t>15</a:t>
            </a:fld>
            <a:endParaRPr lang="en-US"/>
          </a:p>
        </p:txBody>
      </p:sp>
    </p:spTree>
    <p:extLst>
      <p:ext uri="{BB962C8B-B14F-4D97-AF65-F5344CB8AC3E}">
        <p14:creationId xmlns:p14="http://schemas.microsoft.com/office/powerpoint/2010/main" val="18618101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835E725-9EA9-D340-AA75-6726D98EBF98}" type="slidenum">
              <a:rPr lang="en-US" smtClean="0"/>
              <a:t>16</a:t>
            </a:fld>
            <a:endParaRPr lang="en-US"/>
          </a:p>
        </p:txBody>
      </p:sp>
    </p:spTree>
    <p:extLst>
      <p:ext uri="{BB962C8B-B14F-4D97-AF65-F5344CB8AC3E}">
        <p14:creationId xmlns:p14="http://schemas.microsoft.com/office/powerpoint/2010/main" val="5288660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835E725-9EA9-D340-AA75-6726D98EBF98}" type="slidenum">
              <a:rPr lang="en-US" smtClean="0"/>
              <a:t>17</a:t>
            </a:fld>
            <a:endParaRPr lang="en-US"/>
          </a:p>
        </p:txBody>
      </p:sp>
    </p:spTree>
    <p:extLst>
      <p:ext uri="{BB962C8B-B14F-4D97-AF65-F5344CB8AC3E}">
        <p14:creationId xmlns:p14="http://schemas.microsoft.com/office/powerpoint/2010/main" val="5288660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835E725-9EA9-D340-AA75-6726D98EBF98}" type="slidenum">
              <a:rPr lang="en-US" smtClean="0"/>
              <a:t>18</a:t>
            </a:fld>
            <a:endParaRPr lang="en-US"/>
          </a:p>
        </p:txBody>
      </p:sp>
    </p:spTree>
    <p:extLst>
      <p:ext uri="{BB962C8B-B14F-4D97-AF65-F5344CB8AC3E}">
        <p14:creationId xmlns:p14="http://schemas.microsoft.com/office/powerpoint/2010/main" val="13750723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835E725-9EA9-D340-AA75-6726D98EBF98}" type="slidenum">
              <a:rPr lang="en-US" smtClean="0"/>
              <a:t>1</a:t>
            </a:fld>
            <a:endParaRPr lang="en-US"/>
          </a:p>
        </p:txBody>
      </p:sp>
    </p:spTree>
    <p:extLst>
      <p:ext uri="{BB962C8B-B14F-4D97-AF65-F5344CB8AC3E}">
        <p14:creationId xmlns:p14="http://schemas.microsoft.com/office/powerpoint/2010/main" val="39084617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4835E725-9EA9-D340-AA75-6726D98EBF98}" type="slidenum">
              <a:rPr lang="en-US" smtClean="0"/>
              <a:t>19</a:t>
            </a:fld>
            <a:endParaRPr lang="en-US"/>
          </a:p>
        </p:txBody>
      </p:sp>
    </p:spTree>
    <p:extLst>
      <p:ext uri="{BB962C8B-B14F-4D97-AF65-F5344CB8AC3E}">
        <p14:creationId xmlns:p14="http://schemas.microsoft.com/office/powerpoint/2010/main" val="137507237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Thus, (150 MB) performing </a:t>
            </a:r>
            <a:r>
              <a:rPr lang="en-US" b="1" dirty="0"/>
              <a:t>77421</a:t>
            </a:r>
            <a:r>
              <a:rPr lang="en-US" sz="1200" b="0" i="0" u="none" strike="noStrike" kern="1200" baseline="0" dirty="0">
                <a:solidFill>
                  <a:schemeClr val="tx1"/>
                </a:solidFill>
                <a:latin typeface="+mn-lt"/>
                <a:ea typeface="+mn-ea"/>
                <a:cs typeface="+mn-cs"/>
              </a:rPr>
              <a:t> cross-correlations (39GB) without modifying the code.</a:t>
            </a:r>
            <a:endParaRPr lang="en-US" dirty="0"/>
          </a:p>
        </p:txBody>
      </p:sp>
      <p:sp>
        <p:nvSpPr>
          <p:cNvPr id="4" name="Slide Number Placeholder 3"/>
          <p:cNvSpPr>
            <a:spLocks noGrp="1"/>
          </p:cNvSpPr>
          <p:nvPr>
            <p:ph type="sldNum" sz="quarter" idx="10"/>
          </p:nvPr>
        </p:nvSpPr>
        <p:spPr/>
        <p:txBody>
          <a:bodyPr/>
          <a:lstStyle/>
          <a:p>
            <a:fld id="{4835E725-9EA9-D340-AA75-6726D98EBF98}" type="slidenum">
              <a:rPr lang="en-US" smtClean="0"/>
              <a:t>20</a:t>
            </a:fld>
            <a:endParaRPr lang="en-US"/>
          </a:p>
        </p:txBody>
      </p:sp>
    </p:spTree>
    <p:extLst>
      <p:ext uri="{BB962C8B-B14F-4D97-AF65-F5344CB8AC3E}">
        <p14:creationId xmlns:p14="http://schemas.microsoft.com/office/powerpoint/2010/main" val="100824033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Because</a:t>
            </a:r>
            <a:r>
              <a:rPr lang="en-US" baseline="0" dirty="0"/>
              <a:t> we wanted to evaluate the performance of those workflows under different </a:t>
            </a:r>
            <a:r>
              <a:rPr lang="en-US" baseline="0" dirty="0" err="1"/>
              <a:t>platofrms</a:t>
            </a:r>
            <a:r>
              <a:rPr lang="en-US" baseline="0" dirty="0"/>
              <a:t> with different mappings, we used the following ones.</a:t>
            </a:r>
          </a:p>
          <a:p>
            <a:r>
              <a:rPr lang="en-US" baseline="0" dirty="0"/>
              <a:t>Storm mapping was not tested on the </a:t>
            </a:r>
            <a:r>
              <a:rPr lang="en-US" baseline="0" dirty="0" err="1"/>
              <a:t>Terracorrelator</a:t>
            </a:r>
            <a:r>
              <a:rPr lang="en-US" baseline="0" dirty="0"/>
              <a:t> or </a:t>
            </a:r>
            <a:r>
              <a:rPr lang="en-US" baseline="0" dirty="0" err="1"/>
              <a:t>SuperMuc</a:t>
            </a:r>
            <a:r>
              <a:rPr lang="en-US" baseline="0" dirty="0"/>
              <a:t> as it required a Storm cluster, which is not allowed on either platform. </a:t>
            </a:r>
          </a:p>
          <a:p>
            <a:r>
              <a:rPr lang="en-US" baseline="0" dirty="0"/>
              <a:t>For popularity and freedom to adjust the </a:t>
            </a:r>
            <a:r>
              <a:rPr lang="en-US" baseline="0" dirty="0" err="1"/>
              <a:t>enviroment</a:t>
            </a:r>
            <a:r>
              <a:rPr lang="en-US" baseline="0" dirty="0"/>
              <a:t> we chose Amazon EC2 cloud, where MPI and Storm was installed. We use also EDIM1, as we have complete control of this computing resource and we have the same freedom as on Amazon to use Storm and MPI. However, the processor and network speed that EDIM1 offers are the lowest of all the computing resources we tried as it was designed to </a:t>
            </a:r>
            <a:r>
              <a:rPr lang="en-US" baseline="0" dirty="0" err="1"/>
              <a:t>minimise</a:t>
            </a:r>
            <a:r>
              <a:rPr lang="en-US" baseline="0" dirty="0"/>
              <a:t> the energy and component cost while </a:t>
            </a:r>
            <a:r>
              <a:rPr lang="en-US" baseline="0" dirty="0" err="1"/>
              <a:t>maximasing</a:t>
            </a:r>
            <a:r>
              <a:rPr lang="en-US" baseline="0" dirty="0"/>
              <a:t>  channels to backing store per node (1 SSD and 3 HD). </a:t>
            </a:r>
            <a:endParaRPr lang="en-US" dirty="0"/>
          </a:p>
        </p:txBody>
      </p:sp>
    </p:spTree>
    <p:extLst>
      <p:ext uri="{BB962C8B-B14F-4D97-AF65-F5344CB8AC3E}">
        <p14:creationId xmlns:p14="http://schemas.microsoft.com/office/powerpoint/2010/main" val="375372061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here</a:t>
            </a:r>
            <a:r>
              <a:rPr lang="en-US" baseline="0" dirty="0"/>
              <a:t> we have the performance results. </a:t>
            </a:r>
          </a:p>
          <a:p>
            <a:r>
              <a:rPr lang="en-US" baseline="0" dirty="0"/>
              <a:t>The performance of the mappings depends on the workflow and the platforms</a:t>
            </a:r>
            <a:endParaRPr lang="en-US" dirty="0"/>
          </a:p>
        </p:txBody>
      </p:sp>
    </p:spTree>
    <p:extLst>
      <p:ext uri="{BB962C8B-B14F-4D97-AF65-F5344CB8AC3E}">
        <p14:creationId xmlns:p14="http://schemas.microsoft.com/office/powerpoint/2010/main" val="388853126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dirty="0">
              <a:solidFill>
                <a:srgbClr val="637E93"/>
              </a:solidFill>
              <a:latin typeface="Ayuthaya" charset="-34"/>
              <a:ea typeface="Ayuthaya" charset="-34"/>
              <a:cs typeface="Ayuthaya" charset="-34"/>
            </a:endParaRPr>
          </a:p>
        </p:txBody>
      </p:sp>
      <p:sp>
        <p:nvSpPr>
          <p:cNvPr id="4" name="Slide Number Placeholder 3"/>
          <p:cNvSpPr>
            <a:spLocks noGrp="1"/>
          </p:cNvSpPr>
          <p:nvPr>
            <p:ph type="sldNum" sz="quarter" idx="10"/>
          </p:nvPr>
        </p:nvSpPr>
        <p:spPr/>
        <p:txBody>
          <a:bodyPr/>
          <a:lstStyle/>
          <a:p>
            <a:fld id="{4835E725-9EA9-D340-AA75-6726D98EBF98}" type="slidenum">
              <a:rPr lang="en-US" smtClean="0"/>
              <a:t>23</a:t>
            </a:fld>
            <a:endParaRPr lang="en-US"/>
          </a:p>
        </p:txBody>
      </p:sp>
    </p:spTree>
    <p:extLst>
      <p:ext uri="{BB962C8B-B14F-4D97-AF65-F5344CB8AC3E}">
        <p14:creationId xmlns:p14="http://schemas.microsoft.com/office/powerpoint/2010/main" val="100824033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600" dirty="0"/>
          </a:p>
        </p:txBody>
      </p:sp>
      <p:sp>
        <p:nvSpPr>
          <p:cNvPr id="4" name="Slide Number Placeholder 3"/>
          <p:cNvSpPr>
            <a:spLocks noGrp="1"/>
          </p:cNvSpPr>
          <p:nvPr>
            <p:ph type="sldNum" sz="quarter" idx="10"/>
          </p:nvPr>
        </p:nvSpPr>
        <p:spPr/>
        <p:txBody>
          <a:bodyPr/>
          <a:lstStyle/>
          <a:p>
            <a:fld id="{4835E725-9EA9-D340-AA75-6726D98EBF98}" type="slidenum">
              <a:rPr lang="en-US" smtClean="0"/>
              <a:t>35</a:t>
            </a:fld>
            <a:endParaRPr lang="en-US"/>
          </a:p>
        </p:txBody>
      </p:sp>
    </p:spTree>
    <p:extLst>
      <p:ext uri="{BB962C8B-B14F-4D97-AF65-F5344CB8AC3E}">
        <p14:creationId xmlns:p14="http://schemas.microsoft.com/office/powerpoint/2010/main" val="330204500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a:t>
            </a:r>
            <a:r>
              <a:rPr lang="en-US" baseline="0" dirty="0"/>
              <a:t> that I have explained the very basic dispel4py background, let me show you how easy is to create a dispel4py </a:t>
            </a:r>
            <a:r>
              <a:rPr lang="en-US" baseline="0" dirty="0" err="1"/>
              <a:t>worklfow</a:t>
            </a:r>
            <a:r>
              <a:rPr lang="en-US" baseline="0" dirty="0"/>
              <a:t>. So, here we have an example of a workflow which gets the number of different hash tags and language from a collection of tweets.  The only thing that users need to learn is how to implement </a:t>
            </a:r>
            <a:r>
              <a:rPr lang="en-US" baseline="0" dirty="0" err="1"/>
              <a:t>Pes</a:t>
            </a:r>
            <a:r>
              <a:rPr lang="en-US" baseline="0" dirty="0"/>
              <a:t> and connections.  Lets imagine that those 4 </a:t>
            </a:r>
            <a:r>
              <a:rPr lang="en-US" baseline="0" dirty="0" err="1"/>
              <a:t>Pes</a:t>
            </a:r>
            <a:r>
              <a:rPr lang="en-US" baseline="0" dirty="0"/>
              <a:t> have been implemented, so we first create the objects of those </a:t>
            </a:r>
            <a:r>
              <a:rPr lang="en-US" baseline="0" dirty="0" err="1"/>
              <a:t>Pes</a:t>
            </a:r>
            <a:r>
              <a:rPr lang="en-US" baseline="0" dirty="0"/>
              <a:t>,  we create a graph, and then we connect the </a:t>
            </a:r>
            <a:r>
              <a:rPr lang="en-US" baseline="0" dirty="0" err="1"/>
              <a:t>Pes</a:t>
            </a:r>
            <a:r>
              <a:rPr lang="en-US" baseline="0" dirty="0"/>
              <a:t> as we want. </a:t>
            </a:r>
          </a:p>
        </p:txBody>
      </p:sp>
    </p:spTree>
    <p:extLst>
      <p:ext uri="{BB962C8B-B14F-4D97-AF65-F5344CB8AC3E}">
        <p14:creationId xmlns:p14="http://schemas.microsoft.com/office/powerpoint/2010/main" val="51469982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400" b="0" i="0" u="none" strike="noStrike" baseline="0" dirty="0">
                <a:latin typeface="Avenir Book"/>
                <a:ea typeface="Avenir Book"/>
                <a:cs typeface="Avenir Book"/>
                <a:sym typeface="Avenir Book"/>
              </a:rPr>
              <a:t>dispel4py has been enriched with a provenance mechanism to support runtime provenance collection with selective paths and </a:t>
            </a:r>
            <a:r>
              <a:rPr lang="en-US" dirty="0"/>
              <a:t>user-defined domain information</a:t>
            </a:r>
            <a:r>
              <a:rPr lang="en-US" sz="2400" b="0" i="0" u="none" strike="noStrike" baseline="0" dirty="0">
                <a:latin typeface="Avenir Book"/>
                <a:ea typeface="Avenir Book"/>
                <a:cs typeface="Avenir Book"/>
                <a:sym typeface="Avenir Book"/>
              </a:rPr>
              <a:t>, which is accessible via web API. </a:t>
            </a:r>
          </a:p>
          <a:p>
            <a:r>
              <a:rPr lang="en-US" sz="2400" b="0" i="0" u="none" strike="noStrike" baseline="0" dirty="0">
                <a:latin typeface="Avenir Book"/>
                <a:ea typeface="Avenir Book"/>
                <a:cs typeface="Avenir Book"/>
                <a:sym typeface="Avenir Book"/>
              </a:rPr>
              <a:t>It supports interactive validation of results and </a:t>
            </a:r>
            <a:r>
              <a:rPr lang="en-US" dirty="0"/>
              <a:t>users can choose what processed data want to store.  </a:t>
            </a:r>
          </a:p>
        </p:txBody>
      </p:sp>
    </p:spTree>
    <p:extLst>
      <p:ext uri="{BB962C8B-B14F-4D97-AF65-F5344CB8AC3E}">
        <p14:creationId xmlns:p14="http://schemas.microsoft.com/office/powerpoint/2010/main" val="7670487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Many scientific fields have become highly data-driven with the development of computer sciences. For instance the scientific discovery in, astronomy, meteorology, social computing, bioinformatics are very often as a results of data intensive analyses on large volume of data </a:t>
            </a:r>
            <a:r>
              <a:rPr lang="en-GB" sz="1200" b="0" i="0" kern="1200" dirty="0" err="1">
                <a:solidFill>
                  <a:schemeClr val="tx1"/>
                </a:solidFill>
                <a:effectLst/>
                <a:latin typeface="+mn-lt"/>
                <a:ea typeface="+mn-ea"/>
                <a:cs typeface="+mn-cs"/>
              </a:rPr>
              <a:t>producesin</a:t>
            </a:r>
            <a:r>
              <a:rPr lang="en-GB" sz="1200" b="0" i="0" kern="1200" dirty="0">
                <a:solidFill>
                  <a:schemeClr val="tx1"/>
                </a:solidFill>
                <a:effectLst/>
                <a:latin typeface="+mn-lt"/>
                <a:ea typeface="+mn-ea"/>
                <a:cs typeface="+mn-cs"/>
              </a:rPr>
              <a:t> these science fields.  Several common point exist in these disciplines which are  that they generate big complex data sets which usually need to be analysed, generally requiring numerous software tools, tied together in successive stages of data transformation and visualisation. </a:t>
            </a:r>
            <a:endParaRPr lang="en-US" dirty="0"/>
          </a:p>
        </p:txBody>
      </p:sp>
      <p:sp>
        <p:nvSpPr>
          <p:cNvPr id="4" name="Slide Number Placeholder 3"/>
          <p:cNvSpPr>
            <a:spLocks noGrp="1"/>
          </p:cNvSpPr>
          <p:nvPr>
            <p:ph type="sldNum" sz="quarter" idx="5"/>
          </p:nvPr>
        </p:nvSpPr>
        <p:spPr/>
        <p:txBody>
          <a:bodyPr/>
          <a:lstStyle/>
          <a:p>
            <a:fld id="{264EB08B-7034-4002-96E8-D045EA32DECA}" type="slidenum">
              <a:rPr lang="en-GB" smtClean="0"/>
              <a:t>2</a:t>
            </a:fld>
            <a:endParaRPr lang="en-GB"/>
          </a:p>
        </p:txBody>
      </p:sp>
    </p:spTree>
    <p:extLst>
      <p:ext uri="{BB962C8B-B14F-4D97-AF65-F5344CB8AC3E}">
        <p14:creationId xmlns:p14="http://schemas.microsoft.com/office/powerpoint/2010/main" val="12429786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err="1">
                <a:solidFill>
                  <a:schemeClr val="tx1"/>
                </a:solidFill>
                <a:effectLst/>
                <a:latin typeface="+mn-lt"/>
                <a:ea typeface="+mn-ea"/>
                <a:cs typeface="+mn-cs"/>
              </a:rPr>
              <a:t>Using</a:t>
            </a:r>
            <a:r>
              <a:rPr lang="en-GB" sz="1200" b="1" i="0" kern="1200" dirty="0" err="1">
                <a:solidFill>
                  <a:schemeClr val="tx1"/>
                </a:solidFill>
                <a:effectLst/>
                <a:latin typeface="+mn-lt"/>
                <a:ea typeface="+mn-ea"/>
                <a:cs typeface="+mn-cs"/>
              </a:rPr>
              <a:t>data</a:t>
            </a:r>
            <a:r>
              <a:rPr lang="en-GB" sz="1200" b="1" i="0" kern="1200" dirty="0">
                <a:solidFill>
                  <a:schemeClr val="tx1"/>
                </a:solidFill>
                <a:effectLst/>
                <a:latin typeface="+mn-lt"/>
                <a:ea typeface="+mn-ea"/>
                <a:cs typeface="+mn-cs"/>
              </a:rPr>
              <a:t> analytic frameworks and High-Performance Computing (HPC)/Cloud computing environments</a:t>
            </a:r>
            <a:r>
              <a:rPr lang="en-GB" sz="1200" b="0" i="0" kern="1200" dirty="0">
                <a:solidFill>
                  <a:schemeClr val="tx1"/>
                </a:solidFill>
                <a:effectLst/>
                <a:latin typeface="+mn-lt"/>
                <a:ea typeface="+mn-ea"/>
                <a:cs typeface="+mn-cs"/>
              </a:rPr>
              <a:t> can simplify the effort required for these analyses, since they can handle automatically large amount of data as well all the computational steps robustly, with speed, scalability, and flexibility, which is vital for many science domains. </a:t>
            </a:r>
            <a:endParaRPr lang="en-US" dirty="0"/>
          </a:p>
        </p:txBody>
      </p:sp>
      <p:sp>
        <p:nvSpPr>
          <p:cNvPr id="4" name="Slide Number Placeholder 3"/>
          <p:cNvSpPr>
            <a:spLocks noGrp="1"/>
          </p:cNvSpPr>
          <p:nvPr>
            <p:ph type="sldNum" sz="quarter" idx="5"/>
          </p:nvPr>
        </p:nvSpPr>
        <p:spPr/>
        <p:txBody>
          <a:bodyPr/>
          <a:lstStyle/>
          <a:p>
            <a:fld id="{264EB08B-7034-4002-96E8-D045EA32DECA}" type="slidenum">
              <a:rPr lang="en-GB" smtClean="0"/>
              <a:t>3</a:t>
            </a:fld>
            <a:endParaRPr lang="en-GB"/>
          </a:p>
        </p:txBody>
      </p:sp>
    </p:spTree>
    <p:extLst>
      <p:ext uri="{BB962C8B-B14F-4D97-AF65-F5344CB8AC3E}">
        <p14:creationId xmlns:p14="http://schemas.microsoft.com/office/powerpoint/2010/main" val="17211916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In this talk I will give two examples, one from Bioinformatics and another from Humanities, for which we have used Apache Spark as framework for building the analytics applications and executed them on two different HPC resource</a:t>
            </a:r>
            <a:endParaRPr lang="en-US" dirty="0"/>
          </a:p>
        </p:txBody>
      </p:sp>
      <p:sp>
        <p:nvSpPr>
          <p:cNvPr id="4" name="Slide Number Placeholder 3"/>
          <p:cNvSpPr>
            <a:spLocks noGrp="1"/>
          </p:cNvSpPr>
          <p:nvPr>
            <p:ph type="sldNum" sz="quarter" idx="5"/>
          </p:nvPr>
        </p:nvSpPr>
        <p:spPr/>
        <p:txBody>
          <a:bodyPr/>
          <a:lstStyle/>
          <a:p>
            <a:fld id="{264EB08B-7034-4002-96E8-D045EA32DECA}" type="slidenum">
              <a:rPr lang="en-GB" smtClean="0"/>
              <a:t>4</a:t>
            </a:fld>
            <a:endParaRPr lang="en-GB"/>
          </a:p>
        </p:txBody>
      </p:sp>
    </p:spTree>
    <p:extLst>
      <p:ext uri="{BB962C8B-B14F-4D97-AF65-F5344CB8AC3E}">
        <p14:creationId xmlns:p14="http://schemas.microsoft.com/office/powerpoint/2010/main" val="3975399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endParaRPr lang="en-US" sz="1600" dirty="0">
              <a:solidFill>
                <a:srgbClr val="637E93"/>
              </a:solidFill>
              <a:latin typeface="Ayuthaya" charset="-34"/>
              <a:ea typeface="Ayuthaya" charset="-34"/>
              <a:cs typeface="Ayuthaya" charset="-34"/>
              <a:sym typeface="Wingdings"/>
            </a:endParaRPr>
          </a:p>
        </p:txBody>
      </p:sp>
      <p:sp>
        <p:nvSpPr>
          <p:cNvPr id="4" name="Slide Number Placeholder 3"/>
          <p:cNvSpPr>
            <a:spLocks noGrp="1"/>
          </p:cNvSpPr>
          <p:nvPr>
            <p:ph type="sldNum" sz="quarter" idx="10"/>
          </p:nvPr>
        </p:nvSpPr>
        <p:spPr/>
        <p:txBody>
          <a:bodyPr/>
          <a:lstStyle/>
          <a:p>
            <a:fld id="{4835E725-9EA9-D340-AA75-6726D98EBF98}" type="slidenum">
              <a:rPr lang="en-US" smtClean="0"/>
              <a:t>5</a:t>
            </a:fld>
            <a:endParaRPr lang="en-US"/>
          </a:p>
        </p:txBody>
      </p:sp>
    </p:spTree>
    <p:extLst>
      <p:ext uri="{BB962C8B-B14F-4D97-AF65-F5344CB8AC3E}">
        <p14:creationId xmlns:p14="http://schemas.microsoft.com/office/powerpoint/2010/main" val="17536533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600" dirty="0"/>
          </a:p>
        </p:txBody>
      </p:sp>
      <p:sp>
        <p:nvSpPr>
          <p:cNvPr id="4" name="Slide Number Placeholder 3"/>
          <p:cNvSpPr>
            <a:spLocks noGrp="1"/>
          </p:cNvSpPr>
          <p:nvPr>
            <p:ph type="sldNum" sz="quarter" idx="10"/>
          </p:nvPr>
        </p:nvSpPr>
        <p:spPr/>
        <p:txBody>
          <a:bodyPr/>
          <a:lstStyle/>
          <a:p>
            <a:fld id="{F97D85A9-2FB0-D74E-8E4C-99EC2F68D4AC}" type="slidenum">
              <a:rPr lang="en-US" smtClean="0"/>
              <a:t>6</a:t>
            </a:fld>
            <a:endParaRPr lang="en-US"/>
          </a:p>
        </p:txBody>
      </p:sp>
    </p:spTree>
    <p:extLst>
      <p:ext uri="{BB962C8B-B14F-4D97-AF65-F5344CB8AC3E}">
        <p14:creationId xmlns:p14="http://schemas.microsoft.com/office/powerpoint/2010/main" val="14398630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600" dirty="0"/>
          </a:p>
        </p:txBody>
      </p:sp>
      <p:sp>
        <p:nvSpPr>
          <p:cNvPr id="4" name="Slide Number Placeholder 3"/>
          <p:cNvSpPr>
            <a:spLocks noGrp="1"/>
          </p:cNvSpPr>
          <p:nvPr>
            <p:ph type="sldNum" sz="quarter" idx="10"/>
          </p:nvPr>
        </p:nvSpPr>
        <p:spPr/>
        <p:txBody>
          <a:bodyPr/>
          <a:lstStyle/>
          <a:p>
            <a:fld id="{4835E725-9EA9-D340-AA75-6726D98EBF98}" type="slidenum">
              <a:rPr lang="en-US" smtClean="0"/>
              <a:t>7</a:t>
            </a:fld>
            <a:endParaRPr lang="en-US"/>
          </a:p>
        </p:txBody>
      </p:sp>
    </p:spTree>
    <p:extLst>
      <p:ext uri="{BB962C8B-B14F-4D97-AF65-F5344CB8AC3E}">
        <p14:creationId xmlns:p14="http://schemas.microsoft.com/office/powerpoint/2010/main" val="10082403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baseline="0" dirty="0"/>
              <a:t>.  </a:t>
            </a:r>
            <a:endParaRPr lang="en-US" sz="1600" dirty="0"/>
          </a:p>
        </p:txBody>
      </p:sp>
      <p:sp>
        <p:nvSpPr>
          <p:cNvPr id="4" name="Slide Number Placeholder 3"/>
          <p:cNvSpPr>
            <a:spLocks noGrp="1"/>
          </p:cNvSpPr>
          <p:nvPr>
            <p:ph type="sldNum" sz="quarter" idx="10"/>
          </p:nvPr>
        </p:nvSpPr>
        <p:spPr/>
        <p:txBody>
          <a:bodyPr/>
          <a:lstStyle/>
          <a:p>
            <a:fld id="{4835E725-9EA9-D340-AA75-6726D98EBF98}" type="slidenum">
              <a:rPr lang="en-US" smtClean="0"/>
              <a:t>8</a:t>
            </a:fld>
            <a:endParaRPr lang="en-US"/>
          </a:p>
        </p:txBody>
      </p:sp>
    </p:spTree>
    <p:extLst>
      <p:ext uri="{BB962C8B-B14F-4D97-AF65-F5344CB8AC3E}">
        <p14:creationId xmlns:p14="http://schemas.microsoft.com/office/powerpoint/2010/main" val="20891752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5EF69F79-CDE1-9142-8576-0696F4105BBD}" type="datetime1">
              <a:rPr lang="en-GB" smtClean="0"/>
              <a:t>19/02/2019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99C883-41B7-2244-9D37-B3B53D78275E}" type="slidenum">
              <a:rPr lang="en-US" smtClean="0"/>
              <a:t>‹#›</a:t>
            </a:fld>
            <a:endParaRPr lang="en-US"/>
          </a:p>
        </p:txBody>
      </p:sp>
    </p:spTree>
    <p:extLst>
      <p:ext uri="{BB962C8B-B14F-4D97-AF65-F5344CB8AC3E}">
        <p14:creationId xmlns:p14="http://schemas.microsoft.com/office/powerpoint/2010/main" val="8727040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45345FE-DFD7-364B-B330-3F99D55AD489}" type="datetime1">
              <a:rPr lang="en-GB" smtClean="0"/>
              <a:t>19/02/2019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99C883-41B7-2244-9D37-B3B53D78275E}" type="slidenum">
              <a:rPr lang="en-US" smtClean="0"/>
              <a:t>‹#›</a:t>
            </a:fld>
            <a:endParaRPr lang="en-US"/>
          </a:p>
        </p:txBody>
      </p:sp>
    </p:spTree>
    <p:extLst>
      <p:ext uri="{BB962C8B-B14F-4D97-AF65-F5344CB8AC3E}">
        <p14:creationId xmlns:p14="http://schemas.microsoft.com/office/powerpoint/2010/main" val="4035031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37FE52D-A17F-E446-8BF6-FE0170EFC0AB}" type="datetime1">
              <a:rPr lang="en-GB" smtClean="0"/>
              <a:t>19/02/2019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99C883-41B7-2244-9D37-B3B53D78275E}" type="slidenum">
              <a:rPr lang="en-US" smtClean="0"/>
              <a:t>‹#›</a:t>
            </a:fld>
            <a:endParaRPr lang="en-US"/>
          </a:p>
        </p:txBody>
      </p:sp>
    </p:spTree>
    <p:extLst>
      <p:ext uri="{BB962C8B-B14F-4D97-AF65-F5344CB8AC3E}">
        <p14:creationId xmlns:p14="http://schemas.microsoft.com/office/powerpoint/2010/main" val="20707785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BAC470C-5AA9-6E45-B72C-7E115275018E}" type="datetime1">
              <a:rPr lang="en-GB" smtClean="0"/>
              <a:t>19/02/2019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99C883-41B7-2244-9D37-B3B53D78275E}" type="slidenum">
              <a:rPr lang="en-US" smtClean="0"/>
              <a:t>‹#›</a:t>
            </a:fld>
            <a:endParaRPr lang="en-US"/>
          </a:p>
        </p:txBody>
      </p:sp>
    </p:spTree>
    <p:extLst>
      <p:ext uri="{BB962C8B-B14F-4D97-AF65-F5344CB8AC3E}">
        <p14:creationId xmlns:p14="http://schemas.microsoft.com/office/powerpoint/2010/main" val="19576913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5F33244-4F92-394F-BD38-105DBA4F2995}" type="datetime1">
              <a:rPr lang="en-GB" smtClean="0"/>
              <a:t>19/02/2019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99C883-41B7-2244-9D37-B3B53D78275E}" type="slidenum">
              <a:rPr lang="en-US" smtClean="0"/>
              <a:t>‹#›</a:t>
            </a:fld>
            <a:endParaRPr lang="en-US"/>
          </a:p>
        </p:txBody>
      </p:sp>
    </p:spTree>
    <p:extLst>
      <p:ext uri="{BB962C8B-B14F-4D97-AF65-F5344CB8AC3E}">
        <p14:creationId xmlns:p14="http://schemas.microsoft.com/office/powerpoint/2010/main" val="13222360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D5DBC48-38C0-5542-B950-CD101187E0EA}" type="datetime1">
              <a:rPr lang="en-GB" smtClean="0"/>
              <a:t>19/02/2019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999C883-41B7-2244-9D37-B3B53D78275E}" type="slidenum">
              <a:rPr lang="en-US" smtClean="0"/>
              <a:t>‹#›</a:t>
            </a:fld>
            <a:endParaRPr lang="en-US"/>
          </a:p>
        </p:txBody>
      </p:sp>
    </p:spTree>
    <p:extLst>
      <p:ext uri="{BB962C8B-B14F-4D97-AF65-F5344CB8AC3E}">
        <p14:creationId xmlns:p14="http://schemas.microsoft.com/office/powerpoint/2010/main" val="660395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F429E43-F396-C549-BDFF-927E11338F17}" type="datetime1">
              <a:rPr lang="en-GB" smtClean="0"/>
              <a:t>19/02/2019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999C883-41B7-2244-9D37-B3B53D78275E}" type="slidenum">
              <a:rPr lang="en-US" smtClean="0"/>
              <a:t>‹#›</a:t>
            </a:fld>
            <a:endParaRPr lang="en-US"/>
          </a:p>
        </p:txBody>
      </p:sp>
    </p:spTree>
    <p:extLst>
      <p:ext uri="{BB962C8B-B14F-4D97-AF65-F5344CB8AC3E}">
        <p14:creationId xmlns:p14="http://schemas.microsoft.com/office/powerpoint/2010/main" val="10724371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72F00F2-5943-4C43-8370-7BB52B3B57EE}" type="datetime1">
              <a:rPr lang="en-GB" smtClean="0"/>
              <a:t>19/02/2019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999C883-41B7-2244-9D37-B3B53D78275E}" type="slidenum">
              <a:rPr lang="en-US" smtClean="0"/>
              <a:t>‹#›</a:t>
            </a:fld>
            <a:endParaRPr lang="en-US"/>
          </a:p>
        </p:txBody>
      </p:sp>
    </p:spTree>
    <p:extLst>
      <p:ext uri="{BB962C8B-B14F-4D97-AF65-F5344CB8AC3E}">
        <p14:creationId xmlns:p14="http://schemas.microsoft.com/office/powerpoint/2010/main" val="6204097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B7CC4EE-9CD3-B846-995E-FD49800D0E99}" type="datetime1">
              <a:rPr lang="en-GB" smtClean="0"/>
              <a:t>19/02/2019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999C883-41B7-2244-9D37-B3B53D78275E}" type="slidenum">
              <a:rPr lang="en-US" smtClean="0"/>
              <a:t>‹#›</a:t>
            </a:fld>
            <a:endParaRPr lang="en-US"/>
          </a:p>
        </p:txBody>
      </p:sp>
    </p:spTree>
    <p:extLst>
      <p:ext uri="{BB962C8B-B14F-4D97-AF65-F5344CB8AC3E}">
        <p14:creationId xmlns:p14="http://schemas.microsoft.com/office/powerpoint/2010/main" val="11937637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9B7F0B3-8C69-2C46-93C9-805086C97D06}" type="datetime1">
              <a:rPr lang="en-GB" smtClean="0"/>
              <a:t>19/02/2019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999C883-41B7-2244-9D37-B3B53D78275E}" type="slidenum">
              <a:rPr lang="en-US" smtClean="0"/>
              <a:t>‹#›</a:t>
            </a:fld>
            <a:endParaRPr lang="en-US"/>
          </a:p>
        </p:txBody>
      </p:sp>
    </p:spTree>
    <p:extLst>
      <p:ext uri="{BB962C8B-B14F-4D97-AF65-F5344CB8AC3E}">
        <p14:creationId xmlns:p14="http://schemas.microsoft.com/office/powerpoint/2010/main" val="17950991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689CB43-62EE-BA4F-803F-304F32A1B9B9}" type="datetime1">
              <a:rPr lang="en-GB" smtClean="0"/>
              <a:t>19/02/2019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999C883-41B7-2244-9D37-B3B53D78275E}" type="slidenum">
              <a:rPr lang="en-US" smtClean="0"/>
              <a:t>‹#›</a:t>
            </a:fld>
            <a:endParaRPr lang="en-US"/>
          </a:p>
        </p:txBody>
      </p:sp>
    </p:spTree>
    <p:extLst>
      <p:ext uri="{BB962C8B-B14F-4D97-AF65-F5344CB8AC3E}">
        <p14:creationId xmlns:p14="http://schemas.microsoft.com/office/powerpoint/2010/main" val="2339766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9FA13E7-C563-6B4F-8C3A-FCBF5F723D80}" type="datetime1">
              <a:rPr lang="en-GB" smtClean="0"/>
              <a:t>19/02/2019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999C883-41B7-2244-9D37-B3B53D78275E}" type="slidenum">
              <a:rPr lang="en-US" smtClean="0"/>
              <a:t>‹#›</a:t>
            </a:fld>
            <a:endParaRPr lang="en-US"/>
          </a:p>
        </p:txBody>
      </p:sp>
    </p:spTree>
    <p:extLst>
      <p:ext uri="{BB962C8B-B14F-4D97-AF65-F5344CB8AC3E}">
        <p14:creationId xmlns:p14="http://schemas.microsoft.com/office/powerpoint/2010/main" val="60429124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10" Type="http://schemas.openxmlformats.org/officeDocument/2006/relationships/image" Target="../media/image2.png"/><Relationship Id="rId4" Type="http://schemas.openxmlformats.org/officeDocument/2006/relationships/image" Target="../media/image33.png"/><Relationship Id="rId9" Type="http://schemas.openxmlformats.org/officeDocument/2006/relationships/image" Target="../media/image30.png"/></Relationships>
</file>

<file path=ppt/slides/_rels/slide1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38.png"/><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26.png"/><Relationship Id="rId7"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40.png"/><Relationship Id="rId4" Type="http://schemas.openxmlformats.org/officeDocument/2006/relationships/image" Target="../media/image39.png"/></Relationships>
</file>

<file path=ppt/slides/_rels/slide13.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29.png"/><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45.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26.png"/><Relationship Id="rId4" Type="http://schemas.openxmlformats.org/officeDocument/2006/relationships/image" Target="../media/image43.png"/></Relationships>
</file>

<file path=ppt/slides/_rels/slide15.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13.png"/><Relationship Id="rId7"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16.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13.png"/><Relationship Id="rId7"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png"/><Relationship Id="rId10" Type="http://schemas.openxmlformats.org/officeDocument/2006/relationships/image" Target="../media/image30.png"/><Relationship Id="rId4" Type="http://schemas.openxmlformats.org/officeDocument/2006/relationships/image" Target="../media/image46.png"/><Relationship Id="rId9" Type="http://schemas.openxmlformats.org/officeDocument/2006/relationships/image" Target="../media/image49.png"/></Relationships>
</file>

<file path=ppt/slides/_rels/slide1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49.png"/><Relationship Id="rId4" Type="http://schemas.openxmlformats.org/officeDocument/2006/relationships/image" Target="../media/image43.png"/></Relationships>
</file>

<file path=ppt/slides/_rels/slide18.xml.rels><?xml version="1.0" encoding="UTF-8" standalone="yes"?>
<Relationships xmlns="http://schemas.openxmlformats.org/package/2006/relationships"><Relationship Id="rId3" Type="http://schemas.openxmlformats.org/officeDocument/2006/relationships/image" Target="../media/image50.emf"/><Relationship Id="rId7" Type="http://schemas.openxmlformats.org/officeDocument/2006/relationships/image" Target="../media/image30.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3.png"/><Relationship Id="rId4" Type="http://schemas.openxmlformats.org/officeDocument/2006/relationships/image" Target="../media/image42.png"/></Relationships>
</file>

<file path=ppt/slides/_rels/slide19.xml.rels><?xml version="1.0" encoding="UTF-8" standalone="yes"?>
<Relationships xmlns="http://schemas.openxmlformats.org/package/2006/relationships"><Relationship Id="rId3" Type="http://schemas.openxmlformats.org/officeDocument/2006/relationships/image" Target="../media/image51.emf"/><Relationship Id="rId7" Type="http://schemas.openxmlformats.org/officeDocument/2006/relationships/image" Target="../media/image43.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30.png"/><Relationship Id="rId4" Type="http://schemas.openxmlformats.org/officeDocument/2006/relationships/image" Target="../media/image49.png"/></Relationships>
</file>

<file path=ppt/slides/_rels/slide2.xml.rels><?xml version="1.0" encoding="UTF-8" standalone="yes"?>
<Relationships xmlns="http://schemas.openxmlformats.org/package/2006/relationships"><Relationship Id="rId3" Type="http://schemas.openxmlformats.org/officeDocument/2006/relationships/hyperlink" Target="https://www.rosafilgueira.com/"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52.emf"/><Relationship Id="rId7" Type="http://schemas.openxmlformats.org/officeDocument/2006/relationships/image" Target="../media/image43.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30.png"/><Relationship Id="rId4" Type="http://schemas.openxmlformats.org/officeDocument/2006/relationships/image" Target="../media/image49.png"/></Relationships>
</file>

<file path=ppt/slides/_rels/slide2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29.png"/><Relationship Id="rId4" Type="http://schemas.openxmlformats.org/officeDocument/2006/relationships/image" Target="../media/image43.pn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6.png"/><Relationship Id="rId7" Type="http://schemas.openxmlformats.org/officeDocument/2006/relationships/image" Target="../media/image2.png"/><Relationship Id="rId2" Type="http://schemas.openxmlformats.org/officeDocument/2006/relationships/image" Target="../media/image55.png"/><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8.png"/><Relationship Id="rId4" Type="http://schemas.openxmlformats.org/officeDocument/2006/relationships/image" Target="../media/image57.tiff"/></Relationships>
</file>

<file path=ppt/slides/_rels/slide2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9.png"/><Relationship Id="rId1" Type="http://schemas.openxmlformats.org/officeDocument/2006/relationships/slideLayout" Target="../slideLayouts/slideLayout7.xml"/><Relationship Id="rId5" Type="http://schemas.openxmlformats.org/officeDocument/2006/relationships/image" Target="../media/image2.png"/><Relationship Id="rId4" Type="http://schemas.openxmlformats.org/officeDocument/2006/relationships/image" Target="../media/image29.png"/></Relationships>
</file>

<file path=ppt/slides/_rels/slide28.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61.png"/><Relationship Id="rId7" Type="http://schemas.openxmlformats.org/officeDocument/2006/relationships/image" Target="../media/image29.png"/><Relationship Id="rId2" Type="http://schemas.openxmlformats.org/officeDocument/2006/relationships/image" Target="../media/image60.png"/><Relationship Id="rId1" Type="http://schemas.openxmlformats.org/officeDocument/2006/relationships/slideLayout" Target="../slideLayouts/slideLayout7.xml"/><Relationship Id="rId6" Type="http://schemas.openxmlformats.org/officeDocument/2006/relationships/image" Target="../media/image63.png"/><Relationship Id="rId5" Type="http://schemas.openxmlformats.org/officeDocument/2006/relationships/image" Target="../media/image56.png"/><Relationship Id="rId4" Type="http://schemas.openxmlformats.org/officeDocument/2006/relationships/image" Target="../media/image62.png"/></Relationships>
</file>

<file path=ppt/slides/_rels/slide2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64.png"/><Relationship Id="rId1" Type="http://schemas.openxmlformats.org/officeDocument/2006/relationships/slideLayout" Target="../slideLayouts/slideLayout7.xml"/><Relationship Id="rId5" Type="http://schemas.openxmlformats.org/officeDocument/2006/relationships/image" Target="../media/image2.png"/><Relationship Id="rId4" Type="http://schemas.openxmlformats.org/officeDocument/2006/relationships/image" Target="../media/image29.png"/></Relationships>
</file>

<file path=ppt/slides/_rels/slide3.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29.png"/><Relationship Id="rId4" Type="http://schemas.openxmlformats.org/officeDocument/2006/relationships/image" Target="../media/image54.png"/></Relationships>
</file>

<file path=ppt/slides/_rels/slide31.xml.rels><?xml version="1.0" encoding="UTF-8" standalone="yes"?>
<Relationships xmlns="http://schemas.openxmlformats.org/package/2006/relationships"><Relationship Id="rId3" Type="http://schemas.openxmlformats.org/officeDocument/2006/relationships/image" Target="../media/image67.png"/><Relationship Id="rId7" Type="http://schemas.openxmlformats.org/officeDocument/2006/relationships/image" Target="../media/image2.png"/><Relationship Id="rId2" Type="http://schemas.openxmlformats.org/officeDocument/2006/relationships/image" Target="../media/image66.png"/><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54.png"/><Relationship Id="rId4" Type="http://schemas.openxmlformats.org/officeDocument/2006/relationships/image" Target="../media/image68.png"/></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54.png"/><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29.png"/></Relationships>
</file>

<file path=ppt/slides/_rels/slide34.xml.rels><?xml version="1.0" encoding="UTF-8" standalone="yes"?>
<Relationships xmlns="http://schemas.openxmlformats.org/package/2006/relationships"><Relationship Id="rId3" Type="http://schemas.openxmlformats.org/officeDocument/2006/relationships/image" Target="../media/image70.png"/><Relationship Id="rId7" Type="http://schemas.openxmlformats.org/officeDocument/2006/relationships/image" Target="../media/image73.png"/><Relationship Id="rId2" Type="http://schemas.openxmlformats.org/officeDocument/2006/relationships/image" Target="../media/image54.png"/><Relationship Id="rId1" Type="http://schemas.openxmlformats.org/officeDocument/2006/relationships/slideLayout" Target="../slideLayouts/slideLayout2.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29.png"/></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54.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74.jp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30.png"/><Relationship Id="rId4" Type="http://schemas.openxmlformats.org/officeDocument/2006/relationships/image" Target="../media/image29.png"/></Relationships>
</file>

<file path=ppt/slides/_rels/slide39.xml.rels><?xml version="1.0" encoding="UTF-8" standalone="yes"?>
<Relationships xmlns="http://schemas.openxmlformats.org/package/2006/relationships"><Relationship Id="rId2" Type="http://schemas.openxmlformats.org/officeDocument/2006/relationships/image" Target="../media/image74.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77.png"/><Relationship Id="rId4" Type="http://schemas.openxmlformats.org/officeDocument/2006/relationships/image" Target="../media/image76.png"/></Relationships>
</file>

<file path=ppt/slides/_rels/slide5.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6.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tiff"/><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 Id="rId9" Type="http://schemas.openxmlformats.org/officeDocument/2006/relationships/image" Target="../media/image2.png"/></Relationships>
</file>

<file path=ppt/slides/_rels/slide7.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5.png"/><Relationship Id="rId3" Type="http://schemas.openxmlformats.org/officeDocument/2006/relationships/image" Target="../media/image16.png"/><Relationship Id="rId7" Type="http://schemas.openxmlformats.org/officeDocument/2006/relationships/image" Target="../media/image19.png"/><Relationship Id="rId12"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8.jpeg"/><Relationship Id="rId11" Type="http://schemas.openxmlformats.org/officeDocument/2006/relationships/image" Target="../media/image23.png"/><Relationship Id="rId5" Type="http://schemas.openxmlformats.org/officeDocument/2006/relationships/image" Target="../media/image17.png"/><Relationship Id="rId15" Type="http://schemas.openxmlformats.org/officeDocument/2006/relationships/image" Target="../media/image2.png"/><Relationship Id="rId10" Type="http://schemas.openxmlformats.org/officeDocument/2006/relationships/image" Target="../media/image22.png"/><Relationship Id="rId4" Type="http://schemas.microsoft.com/office/2007/relationships/hdphoto" Target="../media/hdphoto1.wdp"/><Relationship Id="rId9" Type="http://schemas.openxmlformats.org/officeDocument/2006/relationships/image" Target="../media/image21.png"/><Relationship Id="rId14" Type="http://schemas.microsoft.com/office/2007/relationships/hdphoto" Target="../media/hdphoto2.wdp"/></Relationships>
</file>

<file path=ppt/slides/_rels/slide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6283" y="0"/>
            <a:ext cx="12192000" cy="6858000"/>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35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592696" y="1420391"/>
            <a:ext cx="10761104" cy="1200329"/>
          </a:xfrm>
          <a:prstGeom prst="rect">
            <a:avLst/>
          </a:prstGeom>
          <a:noFill/>
        </p:spPr>
        <p:txBody>
          <a:bodyPr wrap="square" rtlCol="0">
            <a:spAutoFit/>
          </a:bodyPr>
          <a:lstStyle/>
          <a:p>
            <a:pPr algn="ctr"/>
            <a:r>
              <a:rPr lang="en-GB" sz="3600" b="1" i="1" dirty="0">
                <a:solidFill>
                  <a:schemeClr val="bg1"/>
                </a:solidFill>
              </a:rPr>
              <a:t>Delivering easy-to-use frameworks to empower data-driven research</a:t>
            </a:r>
          </a:p>
        </p:txBody>
      </p:sp>
      <p:sp>
        <p:nvSpPr>
          <p:cNvPr id="8" name="Rectangle 7"/>
          <p:cNvSpPr/>
          <p:nvPr/>
        </p:nvSpPr>
        <p:spPr>
          <a:xfrm>
            <a:off x="1925060" y="2647796"/>
            <a:ext cx="8057140" cy="12370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6452622" y="4459839"/>
            <a:ext cx="4733412" cy="677108"/>
          </a:xfrm>
          <a:prstGeom prst="rect">
            <a:avLst/>
          </a:prstGeom>
          <a:noFill/>
        </p:spPr>
        <p:txBody>
          <a:bodyPr wrap="none" rtlCol="0">
            <a:spAutoFit/>
          </a:bodyPr>
          <a:lstStyle/>
          <a:p>
            <a:r>
              <a:rPr lang="en-US" dirty="0">
                <a:solidFill>
                  <a:schemeClr val="bg1"/>
                </a:solidFill>
              </a:rPr>
              <a:t>Dr. Rosa </a:t>
            </a:r>
            <a:r>
              <a:rPr lang="en-US" dirty="0" err="1">
                <a:solidFill>
                  <a:schemeClr val="bg1"/>
                </a:solidFill>
              </a:rPr>
              <a:t>Filgueira</a:t>
            </a:r>
            <a:r>
              <a:rPr lang="en-US" dirty="0">
                <a:solidFill>
                  <a:schemeClr val="bg1"/>
                </a:solidFill>
              </a:rPr>
              <a:t>, University of Edinburgh, EPCC </a:t>
            </a:r>
          </a:p>
          <a:p>
            <a:endParaRPr lang="en-US" sz="2000" b="1" dirty="0">
              <a:solidFill>
                <a:schemeClr val="accent1">
                  <a:lumMod val="20000"/>
                  <a:lumOff val="80000"/>
                </a:schemeClr>
              </a:solidFill>
            </a:endParaRPr>
          </a:p>
        </p:txBody>
      </p:sp>
      <p:pic>
        <p:nvPicPr>
          <p:cNvPr id="12" name="Picture 11"/>
          <p:cNvPicPr>
            <a:picLocks noChangeAspect="1"/>
          </p:cNvPicPr>
          <p:nvPr/>
        </p:nvPicPr>
        <p:blipFill>
          <a:blip r:embed="rId3"/>
          <a:stretch>
            <a:fillRect/>
          </a:stretch>
        </p:blipFill>
        <p:spPr>
          <a:xfrm>
            <a:off x="254039" y="6041139"/>
            <a:ext cx="677313" cy="680336"/>
          </a:xfrm>
          <a:prstGeom prst="rect">
            <a:avLst/>
          </a:prstGeom>
        </p:spPr>
      </p:pic>
      <p:pic>
        <p:nvPicPr>
          <p:cNvPr id="13" name="Picture 2" descr="Image result for epcc">
            <a:extLst>
              <a:ext uri="{FF2B5EF4-FFF2-40B4-BE49-F238E27FC236}">
                <a16:creationId xmlns:a16="http://schemas.microsoft.com/office/drawing/2014/main" id="{F4A39802-7D32-1E40-936D-77469236BB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50866" y="6005241"/>
            <a:ext cx="1523106" cy="5336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1047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01848" y="1211365"/>
            <a:ext cx="5314386" cy="4383243"/>
          </a:xfrm>
        </p:spPr>
        <p:txBody>
          <a:bodyPr>
            <a:normAutofit/>
          </a:bodyPr>
          <a:lstStyle/>
          <a:p>
            <a:pPr marL="0" indent="0">
              <a:buNone/>
            </a:pPr>
            <a:r>
              <a:rPr lang="en-US" sz="1800" b="1" dirty="0">
                <a:solidFill>
                  <a:srgbClr val="7F7F7F"/>
                </a:solidFill>
                <a:latin typeface="Ayuthaya" charset="-34"/>
                <a:ea typeface="Ayuthaya" charset="-34"/>
                <a:cs typeface="Ayuthaya" charset="-34"/>
              </a:rPr>
              <a:t>Graph</a:t>
            </a:r>
            <a:r>
              <a:rPr lang="en-US" dirty="0"/>
              <a:t> </a:t>
            </a:r>
          </a:p>
          <a:p>
            <a:pPr lvl="1"/>
            <a:r>
              <a:rPr lang="en-US" sz="1700" dirty="0">
                <a:solidFill>
                  <a:srgbClr val="637E93"/>
                </a:solidFill>
                <a:latin typeface="Ayuthaya" charset="-34"/>
                <a:ea typeface="Ayuthaya" charset="-34"/>
                <a:cs typeface="Ayuthaya" charset="-34"/>
              </a:rPr>
              <a:t>Connections among PES</a:t>
            </a:r>
          </a:p>
          <a:p>
            <a:pPr lvl="1"/>
            <a:r>
              <a:rPr lang="en-US" sz="1700" dirty="0">
                <a:solidFill>
                  <a:srgbClr val="637E93"/>
                </a:solidFill>
                <a:latin typeface="Ayuthaya" charset="-34"/>
                <a:ea typeface="Ayuthaya" charset="-34"/>
                <a:cs typeface="Ayuthaya" charset="-34"/>
              </a:rPr>
              <a:t>Abstract workflow </a:t>
            </a:r>
          </a:p>
          <a:p>
            <a:pPr marL="0" indent="0">
              <a:buNone/>
            </a:pPr>
            <a:r>
              <a:rPr lang="en-US" sz="1800" b="1" dirty="0">
                <a:solidFill>
                  <a:srgbClr val="7F7F7F"/>
                </a:solidFill>
                <a:latin typeface="Ayuthaya" charset="-34"/>
                <a:ea typeface="Ayuthaya" charset="-34"/>
                <a:cs typeface="Ayuthaya" charset="-34"/>
              </a:rPr>
              <a:t>Instance</a:t>
            </a:r>
            <a:r>
              <a:rPr lang="en-US" dirty="0"/>
              <a:t> </a:t>
            </a:r>
          </a:p>
          <a:p>
            <a:pPr lvl="1">
              <a:lnSpc>
                <a:spcPct val="100000"/>
              </a:lnSpc>
            </a:pPr>
            <a:r>
              <a:rPr lang="en-US" sz="1700" dirty="0">
                <a:solidFill>
                  <a:srgbClr val="637E93"/>
                </a:solidFill>
                <a:latin typeface="Ayuthaya" charset="-34"/>
                <a:ea typeface="Ayuthaya" charset="-34"/>
                <a:cs typeface="Ayuthaya" charset="-34"/>
              </a:rPr>
              <a:t>Executable copy of a PE that runs in a process</a:t>
            </a:r>
          </a:p>
          <a:p>
            <a:pPr lvl="1">
              <a:lnSpc>
                <a:spcPct val="100000"/>
              </a:lnSpc>
            </a:pPr>
            <a:r>
              <a:rPr lang="en-US" sz="1700" dirty="0">
                <a:solidFill>
                  <a:srgbClr val="637E93"/>
                </a:solidFill>
                <a:latin typeface="Ayuthaya" charset="-34"/>
                <a:ea typeface="Ayuthaya" charset="-34"/>
                <a:cs typeface="Ayuthaya" charset="-34"/>
              </a:rPr>
              <a:t>Each PE is translated into one or more instances in run-time</a:t>
            </a:r>
          </a:p>
          <a:p>
            <a:pPr lvl="1">
              <a:lnSpc>
                <a:spcPct val="100000"/>
              </a:lnSpc>
            </a:pPr>
            <a:r>
              <a:rPr lang="en-US" sz="1700" dirty="0">
                <a:solidFill>
                  <a:srgbClr val="637E93"/>
                </a:solidFill>
                <a:latin typeface="Ayuthaya" charset="-34"/>
                <a:ea typeface="Ayuthaya" charset="-34"/>
                <a:cs typeface="Ayuthaya" charset="-34"/>
              </a:rPr>
              <a:t>dispel4py does it for you</a:t>
            </a:r>
          </a:p>
          <a:p>
            <a:pPr lvl="1">
              <a:lnSpc>
                <a:spcPct val="100000"/>
              </a:lnSpc>
            </a:pPr>
            <a:r>
              <a:rPr lang="en-US" sz="1700" dirty="0">
                <a:solidFill>
                  <a:srgbClr val="637E93"/>
                </a:solidFill>
                <a:latin typeface="Ayuthaya" charset="-34"/>
                <a:ea typeface="Ayuthaya" charset="-34"/>
                <a:cs typeface="Ayuthaya" charset="-34"/>
              </a:rPr>
              <a:t>Concrete workflow</a:t>
            </a:r>
          </a:p>
          <a:p>
            <a:pPr lvl="1"/>
            <a:endParaRPr lang="en-US" dirty="0"/>
          </a:p>
        </p:txBody>
      </p:sp>
      <p:pic>
        <p:nvPicPr>
          <p:cNvPr id="4" name="Picture 3"/>
          <p:cNvPicPr>
            <a:picLocks noChangeAspect="1"/>
          </p:cNvPicPr>
          <p:nvPr/>
        </p:nvPicPr>
        <p:blipFill>
          <a:blip r:embed="rId3"/>
          <a:stretch>
            <a:fillRect/>
          </a:stretch>
        </p:blipFill>
        <p:spPr>
          <a:xfrm>
            <a:off x="7691751" y="2351355"/>
            <a:ext cx="2463729" cy="382474"/>
          </a:xfrm>
          <a:prstGeom prst="rect">
            <a:avLst/>
          </a:prstGeom>
        </p:spPr>
      </p:pic>
      <p:pic>
        <p:nvPicPr>
          <p:cNvPr id="5" name="Picture 4"/>
          <p:cNvPicPr>
            <a:picLocks noChangeAspect="1"/>
          </p:cNvPicPr>
          <p:nvPr/>
        </p:nvPicPr>
        <p:blipFill>
          <a:blip r:embed="rId4"/>
          <a:stretch>
            <a:fillRect/>
          </a:stretch>
        </p:blipFill>
        <p:spPr>
          <a:xfrm>
            <a:off x="7813293" y="3057296"/>
            <a:ext cx="2243549" cy="1283906"/>
          </a:xfrm>
          <a:prstGeom prst="rect">
            <a:avLst/>
          </a:prstGeom>
        </p:spPr>
      </p:pic>
      <p:pic>
        <p:nvPicPr>
          <p:cNvPr id="6" name="Picture 5"/>
          <p:cNvPicPr>
            <a:picLocks noChangeAspect="1"/>
          </p:cNvPicPr>
          <p:nvPr/>
        </p:nvPicPr>
        <p:blipFill>
          <a:blip r:embed="rId5"/>
          <a:stretch>
            <a:fillRect/>
          </a:stretch>
        </p:blipFill>
        <p:spPr>
          <a:xfrm>
            <a:off x="7544251" y="4433839"/>
            <a:ext cx="2535179" cy="1589625"/>
          </a:xfrm>
          <a:prstGeom prst="rect">
            <a:avLst/>
          </a:prstGeom>
        </p:spPr>
      </p:pic>
      <p:sp>
        <p:nvSpPr>
          <p:cNvPr id="7" name="TextBox 6"/>
          <p:cNvSpPr txBox="1"/>
          <p:nvPr/>
        </p:nvSpPr>
        <p:spPr>
          <a:xfrm>
            <a:off x="6564155" y="2364498"/>
            <a:ext cx="800217" cy="319637"/>
          </a:xfrm>
          <a:prstGeom prst="rect">
            <a:avLst/>
          </a:prstGeom>
          <a:noFill/>
        </p:spPr>
        <p:txBody>
          <a:bodyPr wrap="none" lIns="91439" tIns="45719" rIns="91439" bIns="45719" rtlCol="0">
            <a:spAutoFit/>
          </a:bodyPr>
          <a:lstStyle/>
          <a:p>
            <a:r>
              <a:rPr lang="en-US" sz="1477" dirty="0"/>
              <a:t>Pipeline</a:t>
            </a:r>
          </a:p>
        </p:txBody>
      </p:sp>
      <p:sp>
        <p:nvSpPr>
          <p:cNvPr id="8" name="TextBox 7"/>
          <p:cNvSpPr txBox="1"/>
          <p:nvPr/>
        </p:nvSpPr>
        <p:spPr>
          <a:xfrm>
            <a:off x="6391838" y="3621526"/>
            <a:ext cx="1240081" cy="319637"/>
          </a:xfrm>
          <a:prstGeom prst="rect">
            <a:avLst/>
          </a:prstGeom>
          <a:noFill/>
        </p:spPr>
        <p:txBody>
          <a:bodyPr wrap="none" lIns="91439" tIns="45719" rIns="91439" bIns="45719" rtlCol="0">
            <a:spAutoFit/>
          </a:bodyPr>
          <a:lstStyle/>
          <a:p>
            <a:r>
              <a:rPr lang="en-US" sz="1477" dirty="0"/>
              <a:t>Split &amp; Merge</a:t>
            </a:r>
          </a:p>
        </p:txBody>
      </p:sp>
      <p:sp>
        <p:nvSpPr>
          <p:cNvPr id="9" name="TextBox 8"/>
          <p:cNvSpPr txBox="1"/>
          <p:nvPr/>
        </p:nvSpPr>
        <p:spPr>
          <a:xfrm>
            <a:off x="6820365" y="5115739"/>
            <a:ext cx="518281" cy="319637"/>
          </a:xfrm>
          <a:prstGeom prst="rect">
            <a:avLst/>
          </a:prstGeom>
          <a:noFill/>
        </p:spPr>
        <p:txBody>
          <a:bodyPr wrap="none" lIns="91439" tIns="45719" rIns="91439" bIns="45719" rtlCol="0">
            <a:spAutoFit/>
          </a:bodyPr>
          <a:lstStyle/>
          <a:p>
            <a:r>
              <a:rPr lang="en-US" sz="1477" dirty="0"/>
              <a:t>Tree</a:t>
            </a:r>
          </a:p>
        </p:txBody>
      </p:sp>
      <p:sp>
        <p:nvSpPr>
          <p:cNvPr id="10" name="Content Placeholder 2"/>
          <p:cNvSpPr txBox="1">
            <a:spLocks/>
          </p:cNvSpPr>
          <p:nvPr/>
        </p:nvSpPr>
        <p:spPr>
          <a:xfrm>
            <a:off x="6425647" y="1896890"/>
            <a:ext cx="3966025" cy="4007224"/>
          </a:xfrm>
          <a:prstGeom prst="rect">
            <a:avLst/>
          </a:prstGeom>
        </p:spPr>
        <p:txBody>
          <a:bodyPr vert="horz" lIns="91439" tIns="45719" rIns="91439" bIns="45719" rtlCol="0">
            <a:normAutofit/>
          </a:bodyPr>
          <a:lstStyle>
            <a:lvl1pPr marL="342900" indent="-342900" algn="l" defTabSz="914400" rtl="0" eaLnBrk="1" latinLnBrk="0" hangingPunct="1">
              <a:spcBef>
                <a:spcPts val="2000"/>
              </a:spcBef>
              <a:buClr>
                <a:schemeClr val="accent1"/>
              </a:buClr>
              <a:buSzPct val="90000"/>
              <a:buFont typeface="Wingdings 2" pitchFamily="18" charset="2"/>
              <a:buChar char=""/>
              <a:defRPr sz="2200" kern="1200">
                <a:solidFill>
                  <a:schemeClr val="tx1">
                    <a:lumMod val="90000"/>
                    <a:lumOff val="10000"/>
                  </a:schemeClr>
                </a:solidFill>
                <a:latin typeface="+mn-lt"/>
                <a:ea typeface="+mn-ea"/>
                <a:cs typeface="+mn-cs"/>
              </a:defRPr>
            </a:lvl1pPr>
            <a:lvl2pPr marL="685800" indent="-336550" algn="l" defTabSz="914400" rtl="0" eaLnBrk="1" latinLnBrk="0" hangingPunct="1">
              <a:spcBef>
                <a:spcPts val="600"/>
              </a:spcBef>
              <a:buClr>
                <a:schemeClr val="accent1"/>
              </a:buClr>
              <a:buSzPct val="90000"/>
              <a:buFont typeface="Wingdings 2" pitchFamily="18" charset="2"/>
              <a:buChar char=""/>
              <a:defRPr sz="2000" kern="1200">
                <a:solidFill>
                  <a:schemeClr val="tx1">
                    <a:lumMod val="90000"/>
                    <a:lumOff val="10000"/>
                  </a:schemeClr>
                </a:solidFill>
                <a:latin typeface="+mn-lt"/>
                <a:ea typeface="+mn-ea"/>
                <a:cs typeface="+mn-cs"/>
              </a:defRPr>
            </a:lvl2pPr>
            <a:lvl3pPr marL="1035050" indent="-349250" algn="l" defTabSz="914400" rtl="0" eaLnBrk="1" latinLnBrk="0" hangingPunct="1">
              <a:spcBef>
                <a:spcPts val="600"/>
              </a:spcBef>
              <a:buClr>
                <a:schemeClr val="accent1"/>
              </a:buClr>
              <a:buSzPct val="90000"/>
              <a:buFont typeface="Wingdings 2" pitchFamily="18" charset="2"/>
              <a:buChar char=""/>
              <a:defRPr sz="1800" kern="1200">
                <a:solidFill>
                  <a:schemeClr val="tx1">
                    <a:lumMod val="90000"/>
                    <a:lumOff val="10000"/>
                  </a:schemeClr>
                </a:solidFill>
                <a:latin typeface="+mn-lt"/>
                <a:ea typeface="+mn-ea"/>
                <a:cs typeface="+mn-cs"/>
              </a:defRPr>
            </a:lvl3pPr>
            <a:lvl4pPr marL="1371600" indent="-336550" algn="l" defTabSz="914400" rtl="0" eaLnBrk="1" latinLnBrk="0" hangingPunct="1">
              <a:spcBef>
                <a:spcPts val="600"/>
              </a:spcBef>
              <a:buClr>
                <a:schemeClr val="accent1"/>
              </a:buClr>
              <a:buSzPct val="90000"/>
              <a:buFont typeface="Wingdings 2" pitchFamily="18" charset="2"/>
              <a:buChar char=""/>
              <a:defRPr sz="1800" kern="1200">
                <a:solidFill>
                  <a:schemeClr val="tx1">
                    <a:lumMod val="90000"/>
                    <a:lumOff val="10000"/>
                  </a:schemeClr>
                </a:solidFill>
                <a:latin typeface="+mn-lt"/>
                <a:ea typeface="+mn-ea"/>
                <a:cs typeface="+mn-cs"/>
              </a:defRPr>
            </a:lvl4pPr>
            <a:lvl5pPr marL="1720850" indent="-349250" algn="l" defTabSz="914400" rtl="0" eaLnBrk="1" latinLnBrk="0" hangingPunct="1">
              <a:spcBef>
                <a:spcPts val="600"/>
              </a:spcBef>
              <a:buClr>
                <a:schemeClr val="accent1"/>
              </a:buClr>
              <a:buSzPct val="90000"/>
              <a:buFont typeface="Wingdings 2" pitchFamily="18" charset="2"/>
              <a:buChar char=""/>
              <a:defRPr sz="1800" kern="1200">
                <a:solidFill>
                  <a:schemeClr val="tx1">
                    <a:lumMod val="90000"/>
                    <a:lumOff val="10000"/>
                  </a:schemeClr>
                </a:solidFill>
                <a:latin typeface="+mn-lt"/>
                <a:ea typeface="+mn-ea"/>
                <a:cs typeface="+mn-cs"/>
              </a:defRPr>
            </a:lvl5pPr>
            <a:lvl6pPr marL="2055813" indent="-344488" algn="l" defTabSz="914400" rtl="0" eaLnBrk="1" latinLnBrk="0" hangingPunct="1">
              <a:spcBef>
                <a:spcPct val="20000"/>
              </a:spcBef>
              <a:buClr>
                <a:schemeClr val="accent1"/>
              </a:buClr>
              <a:buSzPct val="90000"/>
              <a:buFont typeface="Wingdings 2" pitchFamily="18" charset="2"/>
              <a:buChar char=""/>
              <a:defRPr lang="en-US" sz="1800" kern="1200" dirty="0" smtClean="0">
                <a:solidFill>
                  <a:schemeClr val="tx1">
                    <a:lumMod val="90000"/>
                    <a:lumOff val="10000"/>
                  </a:schemeClr>
                </a:solidFill>
                <a:latin typeface="+mn-lt"/>
                <a:ea typeface="+mn-ea"/>
                <a:cs typeface="+mn-cs"/>
              </a:defRPr>
            </a:lvl6pPr>
            <a:lvl7pPr marL="2398713" indent="-344488" algn="l" defTabSz="914400" rtl="0" eaLnBrk="1" latinLnBrk="0" hangingPunct="1">
              <a:spcBef>
                <a:spcPct val="20000"/>
              </a:spcBef>
              <a:buClr>
                <a:schemeClr val="accent1"/>
              </a:buClr>
              <a:buSzPct val="90000"/>
              <a:buFont typeface="Wingdings 2" pitchFamily="18" charset="2"/>
              <a:buChar char=""/>
              <a:defRPr lang="en-US" sz="1800" kern="1200" dirty="0" smtClean="0">
                <a:solidFill>
                  <a:schemeClr val="tx1">
                    <a:lumMod val="90000"/>
                    <a:lumOff val="10000"/>
                  </a:schemeClr>
                </a:solidFill>
                <a:latin typeface="+mn-lt"/>
                <a:ea typeface="+mn-ea"/>
                <a:cs typeface="+mn-cs"/>
              </a:defRPr>
            </a:lvl7pPr>
            <a:lvl8pPr marL="2743200" indent="-344488" algn="l" defTabSz="914400" rtl="0" eaLnBrk="1" latinLnBrk="0" hangingPunct="1">
              <a:spcBef>
                <a:spcPct val="20000"/>
              </a:spcBef>
              <a:buClr>
                <a:schemeClr val="accent1"/>
              </a:buClr>
              <a:buSzPct val="90000"/>
              <a:buFont typeface="Wingdings 2" pitchFamily="18" charset="2"/>
              <a:buChar char=""/>
              <a:defRPr lang="en-US" sz="1800" kern="1200" dirty="0" smtClean="0">
                <a:solidFill>
                  <a:schemeClr val="tx1">
                    <a:lumMod val="90000"/>
                    <a:lumOff val="10000"/>
                  </a:schemeClr>
                </a:solidFill>
                <a:latin typeface="+mn-lt"/>
                <a:ea typeface="+mn-ea"/>
                <a:cs typeface="+mn-cs"/>
              </a:defRPr>
            </a:lvl8pPr>
            <a:lvl9pPr marL="3087688" indent="-344488" algn="l" defTabSz="914400" rtl="0" eaLnBrk="1" latinLnBrk="0" hangingPunct="1">
              <a:spcBef>
                <a:spcPct val="20000"/>
              </a:spcBef>
              <a:buClr>
                <a:schemeClr val="accent1"/>
              </a:buClr>
              <a:buSzPct val="90000"/>
              <a:buFont typeface="Wingdings 2" pitchFamily="18" charset="2"/>
              <a:buChar char=""/>
              <a:defRPr lang="en-US" sz="1800" kern="1200" dirty="0">
                <a:solidFill>
                  <a:schemeClr val="tx1">
                    <a:lumMod val="90000"/>
                    <a:lumOff val="10000"/>
                  </a:schemeClr>
                </a:solidFill>
                <a:latin typeface="+mn-lt"/>
                <a:ea typeface="+mn-ea"/>
                <a:cs typeface="+mn-cs"/>
              </a:defRPr>
            </a:lvl9pPr>
          </a:lstStyle>
          <a:p>
            <a:r>
              <a:rPr lang="en-US" sz="1687" dirty="0"/>
              <a:t>Example of graphs</a:t>
            </a:r>
          </a:p>
        </p:txBody>
      </p:sp>
      <p:pic>
        <p:nvPicPr>
          <p:cNvPr id="11" name="Picture 10"/>
          <p:cNvPicPr>
            <a:picLocks noChangeAspect="1"/>
          </p:cNvPicPr>
          <p:nvPr/>
        </p:nvPicPr>
        <p:blipFill>
          <a:blip r:embed="rId6"/>
          <a:stretch>
            <a:fillRect/>
          </a:stretch>
        </p:blipFill>
        <p:spPr>
          <a:xfrm>
            <a:off x="1724416" y="6279981"/>
            <a:ext cx="1482328" cy="285750"/>
          </a:xfrm>
          <a:prstGeom prst="rect">
            <a:avLst/>
          </a:prstGeom>
        </p:spPr>
      </p:pic>
      <p:pic>
        <p:nvPicPr>
          <p:cNvPr id="13" name="Picture 12"/>
          <p:cNvPicPr>
            <a:picLocks noChangeAspect="1"/>
          </p:cNvPicPr>
          <p:nvPr/>
        </p:nvPicPr>
        <p:blipFill>
          <a:blip r:embed="rId7"/>
          <a:stretch>
            <a:fillRect/>
          </a:stretch>
        </p:blipFill>
        <p:spPr>
          <a:xfrm>
            <a:off x="7060575" y="2252026"/>
            <a:ext cx="3319491" cy="3030839"/>
          </a:xfrm>
          <a:prstGeom prst="rect">
            <a:avLst/>
          </a:prstGeom>
        </p:spPr>
      </p:pic>
      <p:sp>
        <p:nvSpPr>
          <p:cNvPr id="14" name="TextBox 13"/>
          <p:cNvSpPr txBox="1"/>
          <p:nvPr/>
        </p:nvSpPr>
        <p:spPr>
          <a:xfrm>
            <a:off x="4208266" y="6254729"/>
            <a:ext cx="1446486" cy="26693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35719" tIns="35719" rIns="35719" bIns="35719" numCol="1" spcCol="38100" rtlCol="0" anchor="ctr">
            <a:spAutoFit/>
          </a:bodyPr>
          <a:lstStyle/>
          <a:p>
            <a:pPr algn="ctr" defTabSz="410751" latinLnBrk="1" hangingPunct="0"/>
            <a:r>
              <a:rPr lang="en-US" sz="1266" dirty="0">
                <a:solidFill>
                  <a:srgbClr val="000000"/>
                </a:solidFill>
              </a:rPr>
              <a:t>4 PEs &amp; 10 processes</a:t>
            </a:r>
            <a:endParaRPr lang="en-US" sz="2531" dirty="0">
              <a:solidFill>
                <a:srgbClr val="000000"/>
              </a:solidFill>
              <a:sym typeface="Helvetica Light"/>
            </a:endParaRPr>
          </a:p>
        </p:txBody>
      </p:sp>
      <p:sp>
        <p:nvSpPr>
          <p:cNvPr id="12" name="TextBox 11"/>
          <p:cNvSpPr txBox="1"/>
          <p:nvPr/>
        </p:nvSpPr>
        <p:spPr>
          <a:xfrm>
            <a:off x="8128483" y="3891904"/>
            <a:ext cx="150683" cy="26693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35719" tIns="35719" rIns="35719" bIns="35719" numCol="1" spcCol="38100" rtlCol="0" anchor="ctr">
            <a:spAutoFit/>
          </a:bodyPr>
          <a:lstStyle/>
          <a:p>
            <a:pPr algn="ctr" defTabSz="410751" latinLnBrk="1" hangingPunct="0"/>
            <a:r>
              <a:rPr lang="en-US" sz="1266" dirty="0">
                <a:solidFill>
                  <a:srgbClr val="000000"/>
                </a:solidFill>
                <a:sym typeface="Helvetica Light"/>
              </a:rPr>
              <a:t>a</a:t>
            </a:r>
          </a:p>
        </p:txBody>
      </p:sp>
      <p:sp>
        <p:nvSpPr>
          <p:cNvPr id="15" name="TextBox 14"/>
          <p:cNvSpPr txBox="1"/>
          <p:nvPr/>
        </p:nvSpPr>
        <p:spPr>
          <a:xfrm>
            <a:off x="9142002" y="3900883"/>
            <a:ext cx="150683" cy="26693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35719" tIns="35719" rIns="35719" bIns="35719" numCol="1" spcCol="38100" rtlCol="0" anchor="ctr">
            <a:spAutoFit/>
          </a:bodyPr>
          <a:lstStyle/>
          <a:p>
            <a:pPr algn="ctr" defTabSz="410751" latinLnBrk="1" hangingPunct="0"/>
            <a:r>
              <a:rPr lang="en-US" sz="1266" dirty="0">
                <a:solidFill>
                  <a:srgbClr val="000000"/>
                </a:solidFill>
                <a:sym typeface="Helvetica Light"/>
              </a:rPr>
              <a:t>a</a:t>
            </a:r>
          </a:p>
        </p:txBody>
      </p:sp>
      <p:sp>
        <p:nvSpPr>
          <p:cNvPr id="16" name="TextBox 15"/>
          <p:cNvSpPr txBox="1"/>
          <p:nvPr/>
        </p:nvSpPr>
        <p:spPr>
          <a:xfrm>
            <a:off x="8125276" y="4433824"/>
            <a:ext cx="157095" cy="26693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35719" tIns="35719" rIns="35719" bIns="35719" numCol="1" spcCol="38100" rtlCol="0" anchor="ctr">
            <a:spAutoFit/>
          </a:bodyPr>
          <a:lstStyle/>
          <a:p>
            <a:pPr algn="ctr" defTabSz="410751" latinLnBrk="1" hangingPunct="0"/>
            <a:r>
              <a:rPr lang="en-US" sz="1266" dirty="0">
                <a:solidFill>
                  <a:srgbClr val="000000"/>
                </a:solidFill>
              </a:rPr>
              <a:t>b</a:t>
            </a:r>
            <a:endParaRPr lang="en-US" sz="1266" dirty="0">
              <a:solidFill>
                <a:srgbClr val="000000"/>
              </a:solidFill>
              <a:sym typeface="Helvetica Light"/>
            </a:endParaRPr>
          </a:p>
        </p:txBody>
      </p:sp>
      <p:sp>
        <p:nvSpPr>
          <p:cNvPr id="17" name="TextBox 16"/>
          <p:cNvSpPr txBox="1"/>
          <p:nvPr/>
        </p:nvSpPr>
        <p:spPr>
          <a:xfrm>
            <a:off x="8137755" y="4938351"/>
            <a:ext cx="141065" cy="26693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35719" tIns="35719" rIns="35719" bIns="35719" numCol="1" spcCol="38100" rtlCol="0" anchor="ctr">
            <a:spAutoFit/>
          </a:bodyPr>
          <a:lstStyle/>
          <a:p>
            <a:pPr algn="ctr" defTabSz="410751" latinLnBrk="1" hangingPunct="0"/>
            <a:r>
              <a:rPr lang="en-US" sz="1266" dirty="0">
                <a:solidFill>
                  <a:srgbClr val="000000"/>
                </a:solidFill>
              </a:rPr>
              <a:t>c</a:t>
            </a:r>
            <a:endParaRPr lang="en-US" sz="1266" dirty="0">
              <a:solidFill>
                <a:srgbClr val="000000"/>
              </a:solidFill>
              <a:sym typeface="Helvetica Light"/>
            </a:endParaRPr>
          </a:p>
        </p:txBody>
      </p:sp>
      <p:sp>
        <p:nvSpPr>
          <p:cNvPr id="18" name="TextBox 17"/>
          <p:cNvSpPr txBox="1"/>
          <p:nvPr/>
        </p:nvSpPr>
        <p:spPr>
          <a:xfrm>
            <a:off x="9152188" y="4420679"/>
            <a:ext cx="157095" cy="26693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35719" tIns="35719" rIns="35719" bIns="35719" numCol="1" spcCol="38100" rtlCol="0" anchor="ctr">
            <a:spAutoFit/>
          </a:bodyPr>
          <a:lstStyle/>
          <a:p>
            <a:pPr algn="ctr" defTabSz="410751" latinLnBrk="1" hangingPunct="0"/>
            <a:r>
              <a:rPr lang="en-US" sz="1266" dirty="0">
                <a:solidFill>
                  <a:srgbClr val="000000"/>
                </a:solidFill>
              </a:rPr>
              <a:t>b</a:t>
            </a:r>
            <a:endParaRPr lang="en-US" sz="1266" dirty="0">
              <a:solidFill>
                <a:srgbClr val="000000"/>
              </a:solidFill>
              <a:sym typeface="Helvetica Light"/>
            </a:endParaRPr>
          </a:p>
        </p:txBody>
      </p:sp>
      <p:sp>
        <p:nvSpPr>
          <p:cNvPr id="19" name="TextBox 18"/>
          <p:cNvSpPr txBox="1"/>
          <p:nvPr/>
        </p:nvSpPr>
        <p:spPr>
          <a:xfrm>
            <a:off x="9151276" y="4938351"/>
            <a:ext cx="141065" cy="26693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35719" tIns="35719" rIns="35719" bIns="35719" numCol="1" spcCol="38100" rtlCol="0" anchor="ctr">
            <a:spAutoFit/>
          </a:bodyPr>
          <a:lstStyle/>
          <a:p>
            <a:pPr algn="ctr" defTabSz="410751" latinLnBrk="1" hangingPunct="0"/>
            <a:r>
              <a:rPr lang="en-US" sz="1266" dirty="0">
                <a:solidFill>
                  <a:srgbClr val="000000"/>
                </a:solidFill>
              </a:rPr>
              <a:t>c</a:t>
            </a:r>
            <a:endParaRPr lang="en-US" sz="1266" dirty="0">
              <a:solidFill>
                <a:srgbClr val="000000"/>
              </a:solidFill>
              <a:sym typeface="Helvetica Light"/>
            </a:endParaRPr>
          </a:p>
        </p:txBody>
      </p:sp>
      <p:sp>
        <p:nvSpPr>
          <p:cNvPr id="20" name="TextBox 19"/>
          <p:cNvSpPr txBox="1"/>
          <p:nvPr/>
        </p:nvSpPr>
        <p:spPr>
          <a:xfrm>
            <a:off x="10192169" y="3894994"/>
            <a:ext cx="150683" cy="26693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35719" tIns="35719" rIns="35719" bIns="35719" numCol="1" spcCol="38100" rtlCol="0" anchor="ctr">
            <a:spAutoFit/>
          </a:bodyPr>
          <a:lstStyle/>
          <a:p>
            <a:pPr algn="ctr" defTabSz="410751" latinLnBrk="1" hangingPunct="0"/>
            <a:r>
              <a:rPr lang="en-US" sz="1266" dirty="0">
                <a:solidFill>
                  <a:srgbClr val="000000"/>
                </a:solidFill>
                <a:sym typeface="Helvetica Light"/>
              </a:rPr>
              <a:t>a</a:t>
            </a:r>
          </a:p>
        </p:txBody>
      </p:sp>
      <p:sp>
        <p:nvSpPr>
          <p:cNvPr id="21" name="TextBox 20"/>
          <p:cNvSpPr txBox="1"/>
          <p:nvPr/>
        </p:nvSpPr>
        <p:spPr>
          <a:xfrm>
            <a:off x="10197071" y="4433824"/>
            <a:ext cx="157095" cy="26693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35719" tIns="35719" rIns="35719" bIns="35719" numCol="1" spcCol="38100" rtlCol="0" anchor="ctr">
            <a:spAutoFit/>
          </a:bodyPr>
          <a:lstStyle/>
          <a:p>
            <a:pPr algn="ctr" defTabSz="410751" latinLnBrk="1" hangingPunct="0"/>
            <a:r>
              <a:rPr lang="en-US" sz="1266" dirty="0">
                <a:solidFill>
                  <a:srgbClr val="000000"/>
                </a:solidFill>
              </a:rPr>
              <a:t>b</a:t>
            </a:r>
            <a:endParaRPr lang="en-US" sz="1266" dirty="0">
              <a:solidFill>
                <a:srgbClr val="000000"/>
              </a:solidFill>
              <a:sym typeface="Helvetica Light"/>
            </a:endParaRPr>
          </a:p>
        </p:txBody>
      </p:sp>
      <p:sp>
        <p:nvSpPr>
          <p:cNvPr id="22" name="TextBox 21"/>
          <p:cNvSpPr txBox="1"/>
          <p:nvPr/>
        </p:nvSpPr>
        <p:spPr>
          <a:xfrm>
            <a:off x="10192925" y="4955484"/>
            <a:ext cx="141065" cy="26693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35719" tIns="35719" rIns="35719" bIns="35719" numCol="1" spcCol="38100" rtlCol="0" anchor="ctr">
            <a:spAutoFit/>
          </a:bodyPr>
          <a:lstStyle/>
          <a:p>
            <a:pPr algn="ctr" defTabSz="410751" latinLnBrk="1" hangingPunct="0"/>
            <a:r>
              <a:rPr lang="en-US" sz="1266" dirty="0">
                <a:solidFill>
                  <a:srgbClr val="000000"/>
                </a:solidFill>
              </a:rPr>
              <a:t>c</a:t>
            </a:r>
            <a:endParaRPr lang="en-US" sz="1266" dirty="0">
              <a:solidFill>
                <a:srgbClr val="000000"/>
              </a:solidFill>
              <a:sym typeface="Helvetica Light"/>
            </a:endParaRPr>
          </a:p>
        </p:txBody>
      </p:sp>
      <p:sp>
        <p:nvSpPr>
          <p:cNvPr id="23" name="TextBox 22"/>
          <p:cNvSpPr txBox="1"/>
          <p:nvPr/>
        </p:nvSpPr>
        <p:spPr>
          <a:xfrm>
            <a:off x="7290724" y="4436865"/>
            <a:ext cx="150683" cy="26693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35719" tIns="35719" rIns="35719" bIns="35719" numCol="1" spcCol="38100" rtlCol="0" anchor="ctr">
            <a:spAutoFit/>
          </a:bodyPr>
          <a:lstStyle/>
          <a:p>
            <a:pPr algn="ctr" defTabSz="410751" latinLnBrk="1" hangingPunct="0"/>
            <a:r>
              <a:rPr lang="en-US" sz="1266" dirty="0">
                <a:solidFill>
                  <a:srgbClr val="000000"/>
                </a:solidFill>
                <a:sym typeface="Helvetica Light"/>
              </a:rPr>
              <a:t>a</a:t>
            </a:r>
          </a:p>
        </p:txBody>
      </p:sp>
      <p:pic>
        <p:nvPicPr>
          <p:cNvPr id="26" name="Picture 25">
            <a:extLst>
              <a:ext uri="{FF2B5EF4-FFF2-40B4-BE49-F238E27FC236}">
                <a16:creationId xmlns:a16="http://schemas.microsoft.com/office/drawing/2014/main" id="{CDE80812-3A42-C94D-AA26-833E7F82B4EE}"/>
              </a:ext>
            </a:extLst>
          </p:cNvPr>
          <p:cNvPicPr>
            <a:picLocks noChangeAspect="1"/>
          </p:cNvPicPr>
          <p:nvPr/>
        </p:nvPicPr>
        <p:blipFill>
          <a:blip r:embed="rId8"/>
          <a:stretch>
            <a:fillRect/>
          </a:stretch>
        </p:blipFill>
        <p:spPr>
          <a:xfrm>
            <a:off x="10067607" y="385323"/>
            <a:ext cx="2098705" cy="1185333"/>
          </a:xfrm>
          <a:prstGeom prst="rect">
            <a:avLst/>
          </a:prstGeom>
        </p:spPr>
      </p:pic>
      <p:pic>
        <p:nvPicPr>
          <p:cNvPr id="28" name="Picture 27">
            <a:extLst>
              <a:ext uri="{FF2B5EF4-FFF2-40B4-BE49-F238E27FC236}">
                <a16:creationId xmlns:a16="http://schemas.microsoft.com/office/drawing/2014/main" id="{D3AB7B79-476C-5F45-940C-11F78B5F845F}"/>
              </a:ext>
            </a:extLst>
          </p:cNvPr>
          <p:cNvPicPr>
            <a:picLocks noChangeAspect="1"/>
          </p:cNvPicPr>
          <p:nvPr/>
        </p:nvPicPr>
        <p:blipFill>
          <a:blip r:embed="rId9"/>
          <a:stretch>
            <a:fillRect/>
          </a:stretch>
        </p:blipFill>
        <p:spPr>
          <a:xfrm>
            <a:off x="11076970" y="4993098"/>
            <a:ext cx="881973" cy="881973"/>
          </a:xfrm>
          <a:prstGeom prst="rect">
            <a:avLst/>
          </a:prstGeom>
        </p:spPr>
      </p:pic>
      <p:sp>
        <p:nvSpPr>
          <p:cNvPr id="29" name="TextBox 28">
            <a:extLst>
              <a:ext uri="{FF2B5EF4-FFF2-40B4-BE49-F238E27FC236}">
                <a16:creationId xmlns:a16="http://schemas.microsoft.com/office/drawing/2014/main" id="{41529145-ACAF-854A-82F3-CAC2829770D3}"/>
              </a:ext>
            </a:extLst>
          </p:cNvPr>
          <p:cNvSpPr txBox="1"/>
          <p:nvPr/>
        </p:nvSpPr>
        <p:spPr>
          <a:xfrm>
            <a:off x="125162" y="231978"/>
            <a:ext cx="9739706" cy="477054"/>
          </a:xfrm>
          <a:prstGeom prst="rect">
            <a:avLst/>
          </a:prstGeom>
          <a:noFill/>
        </p:spPr>
        <p:txBody>
          <a:bodyPr wrap="square" rtlCol="0">
            <a:spAutoFit/>
          </a:bodyPr>
          <a:lstStyle/>
          <a:p>
            <a:r>
              <a:rPr lang="en-US" sz="2500" dirty="0">
                <a:solidFill>
                  <a:schemeClr val="bg2">
                    <a:lumMod val="50000"/>
                  </a:schemeClr>
                </a:solidFill>
                <a:latin typeface="Ayuthaya" charset="-34"/>
                <a:ea typeface="Ayuthaya" charset="-34"/>
                <a:cs typeface="Ayuthaya" charset="-34"/>
              </a:rPr>
              <a:t>dispel4py parallel stream-based dataflow system    </a:t>
            </a:r>
          </a:p>
        </p:txBody>
      </p:sp>
      <p:pic>
        <p:nvPicPr>
          <p:cNvPr id="30" name="Picture 2" descr="Image result for epcc">
            <a:extLst>
              <a:ext uri="{FF2B5EF4-FFF2-40B4-BE49-F238E27FC236}">
                <a16:creationId xmlns:a16="http://schemas.microsoft.com/office/drawing/2014/main" id="{FB417B8A-5892-CE43-B0DE-857CA7B62F8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350866" y="6005241"/>
            <a:ext cx="1523106" cy="533671"/>
          </a:xfrm>
          <a:prstGeom prst="rect">
            <a:avLst/>
          </a:prstGeom>
          <a:noFill/>
          <a:extLst>
            <a:ext uri="{909E8E84-426E-40DD-AFC4-6F175D3DCCD1}">
              <a14:hiddenFill xmlns:a14="http://schemas.microsoft.com/office/drawing/2010/main">
                <a:solidFill>
                  <a:srgbClr val="FFFFFF"/>
                </a:solidFill>
              </a14:hiddenFill>
            </a:ext>
          </a:extLst>
        </p:spPr>
      </p:pic>
      <p:sp>
        <p:nvSpPr>
          <p:cNvPr id="31" name="Rectangle 30">
            <a:extLst>
              <a:ext uri="{FF2B5EF4-FFF2-40B4-BE49-F238E27FC236}">
                <a16:creationId xmlns:a16="http://schemas.microsoft.com/office/drawing/2014/main" id="{8BBFAC75-9FA1-2E48-BE7F-9EC6A3940010}"/>
              </a:ext>
            </a:extLst>
          </p:cNvPr>
          <p:cNvSpPr/>
          <p:nvPr/>
        </p:nvSpPr>
        <p:spPr>
          <a:xfrm>
            <a:off x="262801" y="760332"/>
            <a:ext cx="9620251" cy="4571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56372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6"/>
                                        </p:tgtEl>
                                        <p:attrNameLst>
                                          <p:attrName>style.visibility</p:attrName>
                                        </p:attrNameLst>
                                      </p:cBhvr>
                                      <p:to>
                                        <p:strVal val="hidden"/>
                                      </p:to>
                                    </p:set>
                                  </p:childTnLst>
                                </p:cTn>
                              </p:par>
                              <p:par>
                                <p:cTn id="9" presetID="1"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xit"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1"/>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4" grpId="0"/>
      <p:bldP spid="12" grpId="0"/>
      <p:bldP spid="15" grpId="0"/>
      <p:bldP spid="16" grpId="0"/>
      <p:bldP spid="17" grpId="0"/>
      <p:bldP spid="18" grpId="0"/>
      <p:bldP spid="19" grpId="0"/>
      <p:bldP spid="20" grpId="0"/>
      <p:bldP spid="21" grpId="0"/>
      <p:bldP spid="22" grpId="0"/>
      <p:bldP spid="2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7993745" y="5687776"/>
            <a:ext cx="4176654" cy="1136439"/>
          </a:xfrm>
          <a:prstGeom prst="rect">
            <a:avLst/>
          </a:prstGeom>
        </p:spPr>
      </p:pic>
      <p:sp>
        <p:nvSpPr>
          <p:cNvPr id="74" name="TextBox 73"/>
          <p:cNvSpPr txBox="1"/>
          <p:nvPr/>
        </p:nvSpPr>
        <p:spPr>
          <a:xfrm>
            <a:off x="125163" y="231978"/>
            <a:ext cx="5140930" cy="477054"/>
          </a:xfrm>
          <a:prstGeom prst="rect">
            <a:avLst/>
          </a:prstGeom>
          <a:noFill/>
        </p:spPr>
        <p:txBody>
          <a:bodyPr wrap="square" rtlCol="0">
            <a:spAutoFit/>
          </a:bodyPr>
          <a:lstStyle/>
          <a:p>
            <a:r>
              <a:rPr lang="en-US" sz="2500" b="1" dirty="0">
                <a:solidFill>
                  <a:schemeClr val="bg2">
                    <a:lumMod val="50000"/>
                  </a:schemeClr>
                </a:solidFill>
                <a:latin typeface="Ayuthaya" charset="-34"/>
                <a:ea typeface="Ayuthaya" charset="-34"/>
                <a:cs typeface="Ayuthaya" charset="-34"/>
              </a:rPr>
              <a:t>Pegasus</a:t>
            </a:r>
            <a:r>
              <a:rPr lang="en-US" sz="2500" dirty="0">
                <a:solidFill>
                  <a:schemeClr val="bg2">
                    <a:lumMod val="50000"/>
                  </a:schemeClr>
                </a:solidFill>
                <a:latin typeface="Ayuthaya" charset="-34"/>
                <a:ea typeface="Ayuthaya" charset="-34"/>
                <a:cs typeface="Ayuthaya" charset="-34"/>
              </a:rPr>
              <a:t> workflow system </a:t>
            </a:r>
          </a:p>
        </p:txBody>
      </p:sp>
      <p:pic>
        <p:nvPicPr>
          <p:cNvPr id="65" name="Picture 6" descr="http://www.clker.com/cliparts/l/W/C/G/x/1/blue-gear-wheel-hi.png"/>
          <p:cNvPicPr>
            <a:picLocks noChangeAspect="1" noChangeArrowheads="1"/>
          </p:cNvPicPr>
          <p:nvPr/>
        </p:nvPicPr>
        <p:blipFill>
          <a:blip r:embed="rId4">
            <a:alphaModFix/>
            <a:duotone>
              <a:schemeClr val="accent1">
                <a:shade val="45000"/>
                <a:satMod val="135000"/>
              </a:schemeClr>
              <a:prstClr val="white"/>
            </a:duotone>
            <a:extLst>
              <a:ext uri="{28A0092B-C50C-407E-A947-70E740481C1C}">
                <a14:useLocalDpi xmlns:a14="http://schemas.microsoft.com/office/drawing/2010/main"/>
              </a:ext>
            </a:extLst>
          </a:blip>
          <a:srcRect/>
          <a:stretch>
            <a:fillRect/>
          </a:stretch>
        </p:blipFill>
        <p:spPr bwMode="auto">
          <a:xfrm rot="1357803">
            <a:off x="5026080" y="2345609"/>
            <a:ext cx="1671247" cy="1640607"/>
          </a:xfrm>
          <a:prstGeom prst="rect">
            <a:avLst/>
          </a:prstGeom>
          <a:noFill/>
          <a:extLst>
            <a:ext uri="{909E8E84-426E-40dd-AFC4-6F175D3DCCD1}">
              <a14:hiddenFill xmlns="" xmlns:a14="http://schemas.microsoft.com/office/drawing/2010/main">
                <a:solidFill>
                  <a:srgbClr val="FFFFFF"/>
                </a:solidFill>
              </a14:hiddenFill>
            </a:ext>
          </a:extLst>
        </p:spPr>
      </p:pic>
      <p:sp>
        <p:nvSpPr>
          <p:cNvPr id="66" name="Oval 65"/>
          <p:cNvSpPr/>
          <p:nvPr/>
        </p:nvSpPr>
        <p:spPr>
          <a:xfrm rot="1357803">
            <a:off x="5670276" y="2964471"/>
            <a:ext cx="417422" cy="417338"/>
          </a:xfrm>
          <a:prstGeom prst="ellipse">
            <a:avLst/>
          </a:prstGeom>
          <a:solidFill>
            <a:srgbClr val="5E8F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8" name="Picture 2" descr="https://avatars3.githubusercontent.com/u/3019875?v=3&amp;s=400"/>
          <p:cNvPicPr>
            <a:picLocks noChangeAspect="1" noChangeArrowheads="1"/>
          </p:cNvPicPr>
          <p:nvPr/>
        </p:nvPicPr>
        <p:blipFill rotWithShape="1">
          <a:blip r:embed="rId5">
            <a:alphaModFix/>
            <a:duotone>
              <a:schemeClr val="bg2">
                <a:shade val="45000"/>
                <a:satMod val="135000"/>
              </a:schemeClr>
              <a:prstClr val="white"/>
            </a:duotone>
            <a:extLst>
              <a:ext uri="{28A0092B-C50C-407E-A947-70E740481C1C}">
                <a14:useLocalDpi xmlns:a14="http://schemas.microsoft.com/office/drawing/2010/main"/>
              </a:ext>
            </a:extLst>
          </a:blip>
          <a:srcRect/>
          <a:stretch/>
        </p:blipFill>
        <p:spPr bwMode="auto">
          <a:xfrm>
            <a:off x="5420544" y="2786383"/>
            <a:ext cx="916886" cy="759058"/>
          </a:xfrm>
          <a:prstGeom prst="rect">
            <a:avLst/>
          </a:prstGeom>
          <a:noFill/>
          <a:extLst>
            <a:ext uri="{909E8E84-426E-40dd-AFC4-6F175D3DCCD1}">
              <a14:hiddenFill xmlns="" xmlns:a14="http://schemas.microsoft.com/office/drawing/2010/main">
                <a:solidFill>
                  <a:srgbClr val="FFFFFF"/>
                </a:solidFill>
              </a14:hiddenFill>
            </a:ext>
          </a:extLst>
        </p:spPr>
      </p:pic>
      <p:sp>
        <p:nvSpPr>
          <p:cNvPr id="69" name="Oval 68"/>
          <p:cNvSpPr/>
          <p:nvPr/>
        </p:nvSpPr>
        <p:spPr>
          <a:xfrm>
            <a:off x="4797500" y="2108937"/>
            <a:ext cx="2128406" cy="2128406"/>
          </a:xfrm>
          <a:prstGeom prst="ellipse">
            <a:avLst/>
          </a:prstGeom>
          <a:noFill/>
          <a:ln w="34925">
            <a:solidFill>
              <a:schemeClr val="tx2">
                <a:lumMod val="60000"/>
                <a:lumOff val="40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p:cNvGrpSpPr/>
          <p:nvPr/>
        </p:nvGrpSpPr>
        <p:grpSpPr>
          <a:xfrm>
            <a:off x="3828962" y="1395397"/>
            <a:ext cx="304803" cy="304803"/>
            <a:chOff x="3524160" y="2185417"/>
            <a:chExt cx="304803" cy="304803"/>
          </a:xfrm>
        </p:grpSpPr>
        <p:sp>
          <p:nvSpPr>
            <p:cNvPr id="71" name="Oval 70"/>
            <p:cNvSpPr/>
            <p:nvPr/>
          </p:nvSpPr>
          <p:spPr>
            <a:xfrm>
              <a:off x="3524160" y="2185417"/>
              <a:ext cx="304803" cy="304803"/>
            </a:xfrm>
            <a:prstGeom prst="ellipse">
              <a:avLst/>
            </a:prstGeom>
            <a:noFill/>
            <a:ln w="34925">
              <a:solidFill>
                <a:schemeClr val="tx2">
                  <a:lumMod val="60000"/>
                  <a:lumOff val="40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p:cNvSpPr/>
            <p:nvPr/>
          </p:nvSpPr>
          <p:spPr>
            <a:xfrm>
              <a:off x="3577680" y="2238936"/>
              <a:ext cx="197763" cy="197763"/>
            </a:xfrm>
            <a:prstGeom prst="ellipse">
              <a:avLst/>
            </a:prstGeom>
            <a:solidFill>
              <a:schemeClr val="accent1">
                <a:alpha val="55000"/>
              </a:schemeClr>
            </a:solidFill>
            <a:ln w="349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73" name="Straight Connector 72"/>
          <p:cNvCxnSpPr>
            <a:stCxn id="71" idx="5"/>
            <a:endCxn id="69" idx="1"/>
          </p:cNvCxnSpPr>
          <p:nvPr/>
        </p:nvCxnSpPr>
        <p:spPr>
          <a:xfrm>
            <a:off x="4089128" y="1655563"/>
            <a:ext cx="1020070" cy="765072"/>
          </a:xfrm>
          <a:prstGeom prst="line">
            <a:avLst/>
          </a:prstGeom>
          <a:ln w="34925">
            <a:solidFill>
              <a:schemeClr val="tx2">
                <a:lumMod val="60000"/>
                <a:lumOff val="40000"/>
                <a:alpha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6" name="TextBox 75"/>
          <p:cNvSpPr txBox="1"/>
          <p:nvPr/>
        </p:nvSpPr>
        <p:spPr>
          <a:xfrm>
            <a:off x="1455756" y="1314664"/>
            <a:ext cx="2256807" cy="369332"/>
          </a:xfrm>
          <a:prstGeom prst="rect">
            <a:avLst/>
          </a:prstGeom>
          <a:noFill/>
        </p:spPr>
        <p:txBody>
          <a:bodyPr wrap="square" rtlCol="0">
            <a:spAutoFit/>
          </a:bodyPr>
          <a:lstStyle/>
          <a:p>
            <a:pPr algn="r"/>
            <a:r>
              <a:rPr lang="en-US" i="1" dirty="0">
                <a:solidFill>
                  <a:schemeClr val="tx2">
                    <a:lumMod val="75000"/>
                  </a:schemeClr>
                </a:solidFill>
              </a:rPr>
              <a:t>Automation</a:t>
            </a:r>
          </a:p>
        </p:txBody>
      </p:sp>
      <p:sp>
        <p:nvSpPr>
          <p:cNvPr id="77" name="TextBox 76"/>
          <p:cNvSpPr txBox="1"/>
          <p:nvPr/>
        </p:nvSpPr>
        <p:spPr>
          <a:xfrm>
            <a:off x="103821" y="1658042"/>
            <a:ext cx="3712563" cy="1477328"/>
          </a:xfrm>
          <a:prstGeom prst="rect">
            <a:avLst/>
          </a:prstGeom>
          <a:noFill/>
        </p:spPr>
        <p:txBody>
          <a:bodyPr wrap="square" rtlCol="0">
            <a:spAutoFit/>
          </a:bodyPr>
          <a:lstStyle/>
          <a:p>
            <a:pPr algn="r"/>
            <a:r>
              <a:rPr lang="en-US" sz="1500" dirty="0">
                <a:solidFill>
                  <a:srgbClr val="1F4E79"/>
                </a:solidFill>
              </a:rPr>
              <a:t>Automates pipeline executions</a:t>
            </a:r>
          </a:p>
          <a:p>
            <a:pPr algn="r"/>
            <a:r>
              <a:rPr lang="en-US" sz="1500" b="1" dirty="0">
                <a:solidFill>
                  <a:srgbClr val="1F4E79"/>
                </a:solidFill>
              </a:rPr>
              <a:t>Parallel, distributed computations</a:t>
            </a:r>
          </a:p>
          <a:p>
            <a:pPr algn="r"/>
            <a:r>
              <a:rPr lang="en-US" sz="1500" b="1" dirty="0">
                <a:solidFill>
                  <a:srgbClr val="1F4E79"/>
                </a:solidFill>
              </a:rPr>
              <a:t>Automatically executes data transfers</a:t>
            </a:r>
          </a:p>
          <a:p>
            <a:pPr algn="r"/>
            <a:r>
              <a:rPr lang="en-US" sz="1500" b="1" dirty="0">
                <a:solidFill>
                  <a:srgbClr val="1F4E79"/>
                </a:solidFill>
              </a:rPr>
              <a:t>Heterogeneous resources</a:t>
            </a:r>
          </a:p>
          <a:p>
            <a:pPr algn="r"/>
            <a:r>
              <a:rPr lang="en-US" sz="1500" dirty="0">
                <a:solidFill>
                  <a:srgbClr val="1F4E79"/>
                </a:solidFill>
              </a:rPr>
              <a:t>Task-oriented model</a:t>
            </a:r>
          </a:p>
          <a:p>
            <a:pPr algn="r"/>
            <a:r>
              <a:rPr lang="en-US" sz="1500" b="1" dirty="0">
                <a:solidFill>
                  <a:srgbClr val="1F4E79"/>
                </a:solidFill>
              </a:rPr>
              <a:t>Application is seen as a black box</a:t>
            </a:r>
          </a:p>
        </p:txBody>
      </p:sp>
      <p:grpSp>
        <p:nvGrpSpPr>
          <p:cNvPr id="79" name="Group 78"/>
          <p:cNvGrpSpPr/>
          <p:nvPr/>
        </p:nvGrpSpPr>
        <p:grpSpPr>
          <a:xfrm>
            <a:off x="7370362" y="1616200"/>
            <a:ext cx="304803" cy="304803"/>
            <a:chOff x="3524160" y="2185417"/>
            <a:chExt cx="304803" cy="304803"/>
          </a:xfrm>
        </p:grpSpPr>
        <p:sp>
          <p:nvSpPr>
            <p:cNvPr id="80" name="Oval 79"/>
            <p:cNvSpPr/>
            <p:nvPr/>
          </p:nvSpPr>
          <p:spPr>
            <a:xfrm>
              <a:off x="3524160" y="2185417"/>
              <a:ext cx="304803" cy="304803"/>
            </a:xfrm>
            <a:prstGeom prst="ellipse">
              <a:avLst/>
            </a:prstGeom>
            <a:noFill/>
            <a:ln w="34925">
              <a:solidFill>
                <a:schemeClr val="tx2">
                  <a:lumMod val="60000"/>
                  <a:lumOff val="40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p:cNvSpPr/>
            <p:nvPr/>
          </p:nvSpPr>
          <p:spPr>
            <a:xfrm>
              <a:off x="3577680" y="2238936"/>
              <a:ext cx="197763" cy="197763"/>
            </a:xfrm>
            <a:prstGeom prst="ellipse">
              <a:avLst/>
            </a:prstGeom>
            <a:solidFill>
              <a:schemeClr val="accent1">
                <a:alpha val="55000"/>
              </a:schemeClr>
            </a:solidFill>
            <a:ln w="349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85" name="Straight Connector 84"/>
          <p:cNvCxnSpPr>
            <a:stCxn id="80" idx="3"/>
            <a:endCxn id="69" idx="7"/>
          </p:cNvCxnSpPr>
          <p:nvPr/>
        </p:nvCxnSpPr>
        <p:spPr>
          <a:xfrm flipH="1">
            <a:off x="6614208" y="1876366"/>
            <a:ext cx="800791" cy="544269"/>
          </a:xfrm>
          <a:prstGeom prst="line">
            <a:avLst/>
          </a:prstGeom>
          <a:ln w="34925">
            <a:solidFill>
              <a:schemeClr val="tx2">
                <a:lumMod val="60000"/>
                <a:lumOff val="40000"/>
                <a:alpha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0" name="TextBox 89"/>
          <p:cNvSpPr txBox="1"/>
          <p:nvPr/>
        </p:nvSpPr>
        <p:spPr>
          <a:xfrm>
            <a:off x="7650735" y="1583934"/>
            <a:ext cx="2256807" cy="369332"/>
          </a:xfrm>
          <a:prstGeom prst="rect">
            <a:avLst/>
          </a:prstGeom>
          <a:noFill/>
        </p:spPr>
        <p:txBody>
          <a:bodyPr wrap="square" rtlCol="0">
            <a:spAutoFit/>
          </a:bodyPr>
          <a:lstStyle/>
          <a:p>
            <a:r>
              <a:rPr lang="en-US" i="1" dirty="0">
                <a:solidFill>
                  <a:schemeClr val="tx2">
                    <a:lumMod val="75000"/>
                  </a:schemeClr>
                </a:solidFill>
              </a:rPr>
              <a:t>Debugging</a:t>
            </a:r>
          </a:p>
        </p:txBody>
      </p:sp>
      <p:sp>
        <p:nvSpPr>
          <p:cNvPr id="91" name="TextBox 90"/>
          <p:cNvSpPr txBox="1"/>
          <p:nvPr/>
        </p:nvSpPr>
        <p:spPr>
          <a:xfrm>
            <a:off x="7650735" y="1898743"/>
            <a:ext cx="4130205" cy="553998"/>
          </a:xfrm>
          <a:prstGeom prst="rect">
            <a:avLst/>
          </a:prstGeom>
          <a:noFill/>
        </p:spPr>
        <p:txBody>
          <a:bodyPr wrap="square" rtlCol="0">
            <a:spAutoFit/>
          </a:bodyPr>
          <a:lstStyle/>
          <a:p>
            <a:r>
              <a:rPr lang="en-US" sz="1500" dirty="0">
                <a:solidFill>
                  <a:srgbClr val="1F4E79"/>
                </a:solidFill>
              </a:rPr>
              <a:t>Workflow execution and job performance metrics</a:t>
            </a:r>
          </a:p>
          <a:p>
            <a:r>
              <a:rPr lang="en-US" sz="1500" b="1" dirty="0">
                <a:solidFill>
                  <a:srgbClr val="1F4E79"/>
                </a:solidFill>
              </a:rPr>
              <a:t>Real-time monitoring, graphs, provenance</a:t>
            </a:r>
          </a:p>
        </p:txBody>
      </p:sp>
      <p:grpSp>
        <p:nvGrpSpPr>
          <p:cNvPr id="92" name="Group 91"/>
          <p:cNvGrpSpPr/>
          <p:nvPr/>
        </p:nvGrpSpPr>
        <p:grpSpPr>
          <a:xfrm>
            <a:off x="7782061" y="4412816"/>
            <a:ext cx="304803" cy="304803"/>
            <a:chOff x="3524160" y="2185417"/>
            <a:chExt cx="304803" cy="304803"/>
          </a:xfrm>
        </p:grpSpPr>
        <p:sp>
          <p:nvSpPr>
            <p:cNvPr id="93" name="Oval 92"/>
            <p:cNvSpPr/>
            <p:nvPr/>
          </p:nvSpPr>
          <p:spPr>
            <a:xfrm>
              <a:off x="3524160" y="2185417"/>
              <a:ext cx="304803" cy="304803"/>
            </a:xfrm>
            <a:prstGeom prst="ellipse">
              <a:avLst/>
            </a:prstGeom>
            <a:noFill/>
            <a:ln w="34925">
              <a:solidFill>
                <a:schemeClr val="tx2">
                  <a:lumMod val="60000"/>
                  <a:lumOff val="40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p:cNvSpPr/>
            <p:nvPr/>
          </p:nvSpPr>
          <p:spPr>
            <a:xfrm>
              <a:off x="3577680" y="2238936"/>
              <a:ext cx="197763" cy="197763"/>
            </a:xfrm>
            <a:prstGeom prst="ellipse">
              <a:avLst/>
            </a:prstGeom>
            <a:solidFill>
              <a:schemeClr val="accent1">
                <a:alpha val="55000"/>
              </a:schemeClr>
            </a:solidFill>
            <a:ln w="349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95" name="Straight Connector 94"/>
          <p:cNvCxnSpPr>
            <a:stCxn id="93" idx="1"/>
            <a:endCxn id="69" idx="5"/>
          </p:cNvCxnSpPr>
          <p:nvPr/>
        </p:nvCxnSpPr>
        <p:spPr>
          <a:xfrm flipH="1" flipV="1">
            <a:off x="6614208" y="3925645"/>
            <a:ext cx="1212490" cy="531808"/>
          </a:xfrm>
          <a:prstGeom prst="line">
            <a:avLst/>
          </a:prstGeom>
          <a:ln w="34925">
            <a:solidFill>
              <a:schemeClr val="tx2">
                <a:lumMod val="60000"/>
                <a:lumOff val="40000"/>
                <a:alpha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7" name="TextBox 96"/>
          <p:cNvSpPr txBox="1"/>
          <p:nvPr/>
        </p:nvSpPr>
        <p:spPr>
          <a:xfrm>
            <a:off x="8126313" y="4396279"/>
            <a:ext cx="2256807" cy="369332"/>
          </a:xfrm>
          <a:prstGeom prst="rect">
            <a:avLst/>
          </a:prstGeom>
          <a:noFill/>
        </p:spPr>
        <p:txBody>
          <a:bodyPr wrap="square" rtlCol="0">
            <a:spAutoFit/>
          </a:bodyPr>
          <a:lstStyle/>
          <a:p>
            <a:r>
              <a:rPr lang="en-US" i="1" dirty="0" err="1">
                <a:solidFill>
                  <a:schemeClr val="tx2">
                    <a:lumMod val="75000"/>
                  </a:schemeClr>
                </a:solidFill>
              </a:rPr>
              <a:t>Optimisation</a:t>
            </a:r>
            <a:endParaRPr lang="en-US" i="1" dirty="0">
              <a:solidFill>
                <a:schemeClr val="tx2">
                  <a:lumMod val="75000"/>
                </a:schemeClr>
              </a:solidFill>
            </a:endParaRPr>
          </a:p>
        </p:txBody>
      </p:sp>
      <p:sp>
        <p:nvSpPr>
          <p:cNvPr id="98" name="TextBox 97"/>
          <p:cNvSpPr txBox="1"/>
          <p:nvPr/>
        </p:nvSpPr>
        <p:spPr>
          <a:xfrm>
            <a:off x="8126313" y="4733346"/>
            <a:ext cx="3846332" cy="553998"/>
          </a:xfrm>
          <a:prstGeom prst="rect">
            <a:avLst/>
          </a:prstGeom>
          <a:noFill/>
        </p:spPr>
        <p:txBody>
          <a:bodyPr wrap="square" rtlCol="0">
            <a:spAutoFit/>
          </a:bodyPr>
          <a:lstStyle/>
          <a:p>
            <a:r>
              <a:rPr lang="en-US" sz="1500" dirty="0">
                <a:solidFill>
                  <a:srgbClr val="1F4E79"/>
                </a:solidFill>
              </a:rPr>
              <a:t>Job clustering</a:t>
            </a:r>
          </a:p>
          <a:p>
            <a:r>
              <a:rPr lang="en-US" sz="1500" b="1" dirty="0">
                <a:solidFill>
                  <a:srgbClr val="1F4E79"/>
                </a:solidFill>
              </a:rPr>
              <a:t>Data cleanup</a:t>
            </a:r>
          </a:p>
        </p:txBody>
      </p:sp>
      <p:grpSp>
        <p:nvGrpSpPr>
          <p:cNvPr id="99" name="Group 98"/>
          <p:cNvGrpSpPr/>
          <p:nvPr/>
        </p:nvGrpSpPr>
        <p:grpSpPr>
          <a:xfrm>
            <a:off x="3407760" y="4428543"/>
            <a:ext cx="304803" cy="304803"/>
            <a:chOff x="3524160" y="2185417"/>
            <a:chExt cx="304803" cy="304803"/>
          </a:xfrm>
        </p:grpSpPr>
        <p:sp>
          <p:nvSpPr>
            <p:cNvPr id="100" name="Oval 99"/>
            <p:cNvSpPr/>
            <p:nvPr/>
          </p:nvSpPr>
          <p:spPr>
            <a:xfrm>
              <a:off x="3524160" y="2185417"/>
              <a:ext cx="304803" cy="304803"/>
            </a:xfrm>
            <a:prstGeom prst="ellipse">
              <a:avLst/>
            </a:prstGeom>
            <a:noFill/>
            <a:ln w="34925">
              <a:solidFill>
                <a:schemeClr val="tx2">
                  <a:lumMod val="60000"/>
                  <a:lumOff val="40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p:cNvSpPr/>
            <p:nvPr/>
          </p:nvSpPr>
          <p:spPr>
            <a:xfrm>
              <a:off x="3577680" y="2238936"/>
              <a:ext cx="197763" cy="197763"/>
            </a:xfrm>
            <a:prstGeom prst="ellipse">
              <a:avLst/>
            </a:prstGeom>
            <a:solidFill>
              <a:schemeClr val="accent1">
                <a:alpha val="55000"/>
              </a:schemeClr>
            </a:solidFill>
            <a:ln w="349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02" name="Straight Connector 101"/>
          <p:cNvCxnSpPr>
            <a:stCxn id="100" idx="7"/>
            <a:endCxn id="69" idx="3"/>
          </p:cNvCxnSpPr>
          <p:nvPr/>
        </p:nvCxnSpPr>
        <p:spPr>
          <a:xfrm flipV="1">
            <a:off x="3667926" y="3925645"/>
            <a:ext cx="1441272" cy="547535"/>
          </a:xfrm>
          <a:prstGeom prst="line">
            <a:avLst/>
          </a:prstGeom>
          <a:ln w="34925">
            <a:solidFill>
              <a:schemeClr val="tx2">
                <a:lumMod val="60000"/>
                <a:lumOff val="40000"/>
                <a:alpha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5" name="TextBox 104"/>
          <p:cNvSpPr txBox="1"/>
          <p:nvPr/>
        </p:nvSpPr>
        <p:spPr>
          <a:xfrm>
            <a:off x="1097655" y="4396279"/>
            <a:ext cx="2256807" cy="369332"/>
          </a:xfrm>
          <a:prstGeom prst="rect">
            <a:avLst/>
          </a:prstGeom>
          <a:noFill/>
        </p:spPr>
        <p:txBody>
          <a:bodyPr wrap="square" rtlCol="0">
            <a:spAutoFit/>
          </a:bodyPr>
          <a:lstStyle/>
          <a:p>
            <a:pPr algn="r"/>
            <a:r>
              <a:rPr lang="en-US" i="1" dirty="0">
                <a:solidFill>
                  <a:schemeClr val="tx2">
                    <a:lumMod val="75000"/>
                  </a:schemeClr>
                </a:solidFill>
              </a:rPr>
              <a:t>Recovery</a:t>
            </a:r>
          </a:p>
        </p:txBody>
      </p:sp>
      <p:sp>
        <p:nvSpPr>
          <p:cNvPr id="106" name="TextBox 105"/>
          <p:cNvSpPr txBox="1"/>
          <p:nvPr/>
        </p:nvSpPr>
        <p:spPr>
          <a:xfrm>
            <a:off x="103821" y="4672113"/>
            <a:ext cx="3250419" cy="1015663"/>
          </a:xfrm>
          <a:prstGeom prst="rect">
            <a:avLst/>
          </a:prstGeom>
          <a:noFill/>
        </p:spPr>
        <p:txBody>
          <a:bodyPr wrap="square" rtlCol="0">
            <a:spAutoFit/>
          </a:bodyPr>
          <a:lstStyle/>
          <a:p>
            <a:pPr algn="r"/>
            <a:r>
              <a:rPr lang="en-US" sz="1500" b="1" dirty="0">
                <a:solidFill>
                  <a:srgbClr val="1F4E79"/>
                </a:solidFill>
              </a:rPr>
              <a:t>Job failure detection</a:t>
            </a:r>
          </a:p>
          <a:p>
            <a:pPr algn="r"/>
            <a:r>
              <a:rPr lang="en-US" sz="1500" dirty="0">
                <a:solidFill>
                  <a:srgbClr val="1F4E79"/>
                </a:solidFill>
              </a:rPr>
              <a:t>Checkpoint Files</a:t>
            </a:r>
          </a:p>
          <a:p>
            <a:pPr algn="r"/>
            <a:r>
              <a:rPr lang="en-US" sz="1500" b="1" dirty="0">
                <a:solidFill>
                  <a:srgbClr val="1F4E79"/>
                </a:solidFill>
              </a:rPr>
              <a:t>Job Retry</a:t>
            </a:r>
          </a:p>
          <a:p>
            <a:pPr algn="r"/>
            <a:r>
              <a:rPr lang="en-US" sz="1500" dirty="0">
                <a:solidFill>
                  <a:srgbClr val="1F4E79"/>
                </a:solidFill>
              </a:rPr>
              <a:t>Rescue DAGs</a:t>
            </a:r>
          </a:p>
        </p:txBody>
      </p:sp>
      <p:sp>
        <p:nvSpPr>
          <p:cNvPr id="2" name="TextBox 1"/>
          <p:cNvSpPr txBox="1"/>
          <p:nvPr/>
        </p:nvSpPr>
        <p:spPr>
          <a:xfrm>
            <a:off x="9668932" y="4783956"/>
            <a:ext cx="2523067" cy="1292662"/>
          </a:xfrm>
          <a:prstGeom prst="rect">
            <a:avLst/>
          </a:prstGeom>
          <a:noFill/>
        </p:spPr>
        <p:txBody>
          <a:bodyPr wrap="square" rtlCol="0">
            <a:spAutoFit/>
          </a:bodyPr>
          <a:lstStyle/>
          <a:p>
            <a:pPr algn="r"/>
            <a:r>
              <a:rPr lang="en-US" sz="1500" dirty="0">
                <a:solidFill>
                  <a:schemeClr val="accent1">
                    <a:lumMod val="75000"/>
                  </a:schemeClr>
                </a:solidFill>
              </a:rPr>
              <a:t>LIGO project:</a:t>
            </a:r>
          </a:p>
          <a:p>
            <a:pPr algn="r"/>
            <a:r>
              <a:rPr lang="en-US" sz="1500" dirty="0">
                <a:solidFill>
                  <a:schemeClr val="accent1">
                    <a:lumMod val="75000"/>
                  </a:schemeClr>
                </a:solidFill>
              </a:rPr>
              <a:t> First </a:t>
            </a:r>
            <a:r>
              <a:rPr lang="en-US" sz="1500" b="1" dirty="0">
                <a:solidFill>
                  <a:schemeClr val="accent1">
                    <a:lumMod val="75000"/>
                  </a:schemeClr>
                </a:solidFill>
              </a:rPr>
              <a:t>detection of gravitational waves </a:t>
            </a:r>
            <a:r>
              <a:rPr lang="en-US" sz="1500" dirty="0">
                <a:solidFill>
                  <a:schemeClr val="accent1">
                    <a:lumMod val="75000"/>
                  </a:schemeClr>
                </a:solidFill>
              </a:rPr>
              <a:t>from colliding black holes</a:t>
            </a:r>
          </a:p>
          <a:p>
            <a:endParaRPr lang="en-US" dirty="0">
              <a:solidFill>
                <a:schemeClr val="accent1">
                  <a:lumMod val="75000"/>
                </a:schemeClr>
              </a:solidFill>
            </a:endParaRPr>
          </a:p>
        </p:txBody>
      </p:sp>
      <p:sp>
        <p:nvSpPr>
          <p:cNvPr id="36" name="TextBox 35"/>
          <p:cNvSpPr txBox="1"/>
          <p:nvPr/>
        </p:nvSpPr>
        <p:spPr>
          <a:xfrm>
            <a:off x="5461666" y="6488668"/>
            <a:ext cx="2054857" cy="338554"/>
          </a:xfrm>
          <a:prstGeom prst="rect">
            <a:avLst/>
          </a:prstGeom>
          <a:noFill/>
        </p:spPr>
        <p:txBody>
          <a:bodyPr wrap="none" rtlCol="0">
            <a:spAutoFit/>
          </a:bodyPr>
          <a:lstStyle/>
          <a:p>
            <a:r>
              <a:rPr lang="en-US" sz="1600" i="1" dirty="0">
                <a:solidFill>
                  <a:srgbClr val="1F4E79"/>
                </a:solidFill>
              </a:rPr>
              <a:t>http://</a:t>
            </a:r>
            <a:r>
              <a:rPr lang="en-US" sz="1600" i="1" dirty="0" err="1">
                <a:solidFill>
                  <a:srgbClr val="1F4E79"/>
                </a:solidFill>
              </a:rPr>
              <a:t>pegasus.isi.edu</a:t>
            </a:r>
            <a:endParaRPr lang="en-US" sz="1600" i="1" dirty="0">
              <a:solidFill>
                <a:srgbClr val="1F4E79"/>
              </a:solidFill>
            </a:endParaRPr>
          </a:p>
        </p:txBody>
      </p:sp>
      <p:pic>
        <p:nvPicPr>
          <p:cNvPr id="37" name="Picture 4" descr="pegasus_white_logo.png"/>
          <p:cNvPicPr>
            <a:picLocks noChangeAspect="1"/>
          </p:cNvPicPr>
          <p:nvPr/>
        </p:nvPicPr>
        <p:blipFill>
          <a:blip r:embed="rId6">
            <a:duotone>
              <a:prstClr val="black"/>
              <a:schemeClr val="tx2">
                <a:tint val="45000"/>
                <a:satMod val="400000"/>
              </a:schemeClr>
            </a:duotone>
            <a:extLst>
              <a:ext uri="{28A0092B-C50C-407E-A947-70E740481C1C}">
                <a14:useLocalDpi xmlns:a14="http://schemas.microsoft.com/office/drawing/2010/main"/>
              </a:ext>
            </a:extLst>
          </a:blip>
          <a:srcRect/>
          <a:stretch>
            <a:fillRect/>
          </a:stretch>
        </p:blipFill>
        <p:spPr bwMode="auto">
          <a:xfrm>
            <a:off x="10925844" y="85088"/>
            <a:ext cx="1266156" cy="99028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 name="Slide Number Placeholder 4"/>
          <p:cNvSpPr>
            <a:spLocks noGrp="1"/>
          </p:cNvSpPr>
          <p:nvPr>
            <p:ph type="sldNum" sz="quarter" idx="12"/>
          </p:nvPr>
        </p:nvSpPr>
        <p:spPr/>
        <p:txBody>
          <a:bodyPr/>
          <a:lstStyle/>
          <a:p>
            <a:fld id="{1999C883-41B7-2244-9D37-B3B53D78275E}" type="slidenum">
              <a:rPr lang="en-US" smtClean="0"/>
              <a:t>10</a:t>
            </a:fld>
            <a:endParaRPr lang="en-US"/>
          </a:p>
        </p:txBody>
      </p:sp>
      <p:sp>
        <p:nvSpPr>
          <p:cNvPr id="40" name="TextBox 39"/>
          <p:cNvSpPr txBox="1"/>
          <p:nvPr/>
        </p:nvSpPr>
        <p:spPr>
          <a:xfrm>
            <a:off x="941615" y="5759495"/>
            <a:ext cx="9718154" cy="400110"/>
          </a:xfrm>
          <a:prstGeom prst="rect">
            <a:avLst/>
          </a:prstGeom>
          <a:noFill/>
        </p:spPr>
        <p:txBody>
          <a:bodyPr wrap="square" rtlCol="0">
            <a:spAutoFit/>
          </a:bodyPr>
          <a:lstStyle/>
          <a:p>
            <a:r>
              <a:rPr lang="en-US" sz="2000" b="1" u="sng" dirty="0">
                <a:solidFill>
                  <a:schemeClr val="tx2">
                    <a:lumMod val="75000"/>
                  </a:schemeClr>
                </a:solidFill>
              </a:rPr>
              <a:t>Key-features</a:t>
            </a:r>
            <a:r>
              <a:rPr lang="en-US" sz="2000" dirty="0">
                <a:solidFill>
                  <a:schemeClr val="tx2">
                    <a:lumMod val="75000"/>
                  </a:schemeClr>
                </a:solidFill>
              </a:rPr>
              <a:t>: Automatic data movement, cleanup, heterogeneous  &amp; coordination </a:t>
            </a:r>
          </a:p>
        </p:txBody>
      </p:sp>
      <p:sp>
        <p:nvSpPr>
          <p:cNvPr id="38" name="Rectangle 37">
            <a:extLst>
              <a:ext uri="{FF2B5EF4-FFF2-40B4-BE49-F238E27FC236}">
                <a16:creationId xmlns:a16="http://schemas.microsoft.com/office/drawing/2014/main" id="{68C26F5B-F7F7-9747-A96F-2D2C92D95904}"/>
              </a:ext>
            </a:extLst>
          </p:cNvPr>
          <p:cNvSpPr/>
          <p:nvPr/>
        </p:nvSpPr>
        <p:spPr>
          <a:xfrm>
            <a:off x="262801" y="760332"/>
            <a:ext cx="9620251" cy="4571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065770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TextBox 73"/>
          <p:cNvSpPr txBox="1"/>
          <p:nvPr/>
        </p:nvSpPr>
        <p:spPr>
          <a:xfrm>
            <a:off x="125162" y="231978"/>
            <a:ext cx="5511587" cy="477054"/>
          </a:xfrm>
          <a:prstGeom prst="rect">
            <a:avLst/>
          </a:prstGeom>
          <a:noFill/>
        </p:spPr>
        <p:txBody>
          <a:bodyPr wrap="square" rtlCol="0">
            <a:spAutoFit/>
          </a:bodyPr>
          <a:lstStyle/>
          <a:p>
            <a:r>
              <a:rPr lang="is-IS" sz="2500" b="1" dirty="0">
                <a:solidFill>
                  <a:schemeClr val="bg2">
                    <a:lumMod val="50000"/>
                  </a:schemeClr>
                </a:solidFill>
                <a:latin typeface="Ayuthaya" charset="-34"/>
                <a:ea typeface="Ayuthaya" charset="-34"/>
                <a:cs typeface="Ayuthaya" charset="-34"/>
              </a:rPr>
              <a:t>Complementary systems</a:t>
            </a:r>
            <a:endParaRPr lang="en-US" sz="2500" b="1" dirty="0">
              <a:solidFill>
                <a:schemeClr val="bg2">
                  <a:lumMod val="50000"/>
                </a:schemeClr>
              </a:solidFill>
              <a:latin typeface="Ayuthaya" charset="-34"/>
              <a:ea typeface="Ayuthaya" charset="-34"/>
              <a:cs typeface="Ayuthaya" charset="-34"/>
            </a:endParaRPr>
          </a:p>
        </p:txBody>
      </p:sp>
      <p:sp>
        <p:nvSpPr>
          <p:cNvPr id="62" name="Oval 61"/>
          <p:cNvSpPr/>
          <p:nvPr/>
        </p:nvSpPr>
        <p:spPr>
          <a:xfrm>
            <a:off x="2734617" y="2247109"/>
            <a:ext cx="380983" cy="380983"/>
          </a:xfrm>
          <a:prstGeom prst="ellipse">
            <a:avLst/>
          </a:prstGeom>
          <a:noFill/>
          <a:ln w="28575">
            <a:solidFill>
              <a:schemeClr val="tx2">
                <a:lumMod val="60000"/>
                <a:lumOff val="40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p:cNvSpPr/>
          <p:nvPr/>
        </p:nvSpPr>
        <p:spPr>
          <a:xfrm>
            <a:off x="1551843" y="3283308"/>
            <a:ext cx="380983" cy="380983"/>
          </a:xfrm>
          <a:prstGeom prst="ellipse">
            <a:avLst/>
          </a:prstGeom>
          <a:noFill/>
          <a:ln w="28575">
            <a:solidFill>
              <a:schemeClr val="tx2">
                <a:lumMod val="60000"/>
                <a:lumOff val="40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p:cNvSpPr/>
          <p:nvPr/>
        </p:nvSpPr>
        <p:spPr>
          <a:xfrm>
            <a:off x="2736577" y="3278654"/>
            <a:ext cx="380983" cy="380983"/>
          </a:xfrm>
          <a:prstGeom prst="ellipse">
            <a:avLst/>
          </a:prstGeom>
          <a:noFill/>
          <a:ln w="28575">
            <a:solidFill>
              <a:schemeClr val="tx2">
                <a:lumMod val="60000"/>
                <a:lumOff val="40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p:cNvSpPr/>
          <p:nvPr/>
        </p:nvSpPr>
        <p:spPr>
          <a:xfrm>
            <a:off x="3904104" y="3283306"/>
            <a:ext cx="380983" cy="380983"/>
          </a:xfrm>
          <a:prstGeom prst="ellipse">
            <a:avLst/>
          </a:prstGeom>
          <a:noFill/>
          <a:ln w="28575">
            <a:solidFill>
              <a:schemeClr val="tx2">
                <a:lumMod val="60000"/>
                <a:lumOff val="40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4" name="Straight Arrow Connector 83"/>
          <p:cNvCxnSpPr>
            <a:stCxn id="62" idx="4"/>
            <a:endCxn id="87" idx="7"/>
          </p:cNvCxnSpPr>
          <p:nvPr/>
        </p:nvCxnSpPr>
        <p:spPr>
          <a:xfrm flipH="1">
            <a:off x="1877032" y="2628092"/>
            <a:ext cx="1048077" cy="711010"/>
          </a:xfrm>
          <a:prstGeom prst="straightConnector1">
            <a:avLst/>
          </a:prstGeom>
          <a:ln w="28575">
            <a:solidFill>
              <a:schemeClr val="tx2">
                <a:lumMod val="60000"/>
                <a:lumOff val="40000"/>
                <a:alpha val="80000"/>
              </a:schemeClr>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86" name="Straight Arrow Connector 85"/>
          <p:cNvCxnSpPr>
            <a:stCxn id="62" idx="4"/>
            <a:endCxn id="82" idx="0"/>
          </p:cNvCxnSpPr>
          <p:nvPr/>
        </p:nvCxnSpPr>
        <p:spPr>
          <a:xfrm>
            <a:off x="2925109" y="2628092"/>
            <a:ext cx="1960" cy="650562"/>
          </a:xfrm>
          <a:prstGeom prst="straightConnector1">
            <a:avLst/>
          </a:prstGeom>
          <a:ln w="28575">
            <a:solidFill>
              <a:schemeClr val="tx2">
                <a:lumMod val="60000"/>
                <a:lumOff val="40000"/>
                <a:alpha val="80000"/>
              </a:schemeClr>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87" name="Straight Arrow Connector 86"/>
          <p:cNvCxnSpPr>
            <a:stCxn id="62" idx="4"/>
            <a:endCxn id="94" idx="0"/>
          </p:cNvCxnSpPr>
          <p:nvPr/>
        </p:nvCxnSpPr>
        <p:spPr>
          <a:xfrm>
            <a:off x="2925109" y="2628092"/>
            <a:ext cx="1169487" cy="655214"/>
          </a:xfrm>
          <a:prstGeom prst="straightConnector1">
            <a:avLst/>
          </a:prstGeom>
          <a:ln w="28575">
            <a:solidFill>
              <a:schemeClr val="tx2">
                <a:lumMod val="60000"/>
                <a:lumOff val="40000"/>
                <a:alpha val="80000"/>
              </a:schemeClr>
            </a:solidFill>
            <a:tailEnd type="arrow" w="lg" len="med"/>
          </a:ln>
        </p:spPr>
        <p:style>
          <a:lnRef idx="1">
            <a:schemeClr val="accent1"/>
          </a:lnRef>
          <a:fillRef idx="0">
            <a:schemeClr val="accent1"/>
          </a:fillRef>
          <a:effectRef idx="0">
            <a:schemeClr val="accent1"/>
          </a:effectRef>
          <a:fontRef idx="minor">
            <a:schemeClr val="tx1"/>
          </a:fontRef>
        </p:style>
      </p:cxnSp>
      <p:sp>
        <p:nvSpPr>
          <p:cNvPr id="92" name="Oval 91"/>
          <p:cNvSpPr/>
          <p:nvPr/>
        </p:nvSpPr>
        <p:spPr>
          <a:xfrm>
            <a:off x="2731082" y="4333862"/>
            <a:ext cx="380983" cy="380983"/>
          </a:xfrm>
          <a:prstGeom prst="ellipse">
            <a:avLst/>
          </a:prstGeom>
          <a:noFill/>
          <a:ln w="28575">
            <a:solidFill>
              <a:schemeClr val="tx2">
                <a:lumMod val="60000"/>
                <a:lumOff val="40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4" name="Straight Arrow Connector 93"/>
          <p:cNvCxnSpPr>
            <a:stCxn id="87" idx="4"/>
          </p:cNvCxnSpPr>
          <p:nvPr/>
        </p:nvCxnSpPr>
        <p:spPr>
          <a:xfrm>
            <a:off x="1742335" y="3664291"/>
            <a:ext cx="1179239" cy="669571"/>
          </a:xfrm>
          <a:prstGeom prst="straightConnector1">
            <a:avLst/>
          </a:prstGeom>
          <a:ln w="28575">
            <a:solidFill>
              <a:schemeClr val="tx2">
                <a:lumMod val="60000"/>
                <a:lumOff val="40000"/>
                <a:alpha val="80000"/>
              </a:schemeClr>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95" name="Straight Arrow Connector 94"/>
          <p:cNvCxnSpPr>
            <a:stCxn id="82" idx="4"/>
          </p:cNvCxnSpPr>
          <p:nvPr/>
        </p:nvCxnSpPr>
        <p:spPr>
          <a:xfrm flipH="1">
            <a:off x="2921575" y="3659637"/>
            <a:ext cx="5494" cy="674225"/>
          </a:xfrm>
          <a:prstGeom prst="straightConnector1">
            <a:avLst/>
          </a:prstGeom>
          <a:ln w="28575">
            <a:solidFill>
              <a:schemeClr val="tx2">
                <a:lumMod val="60000"/>
                <a:lumOff val="40000"/>
                <a:alpha val="80000"/>
              </a:schemeClr>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96" name="Straight Arrow Connector 95"/>
          <p:cNvCxnSpPr>
            <a:stCxn id="94" idx="4"/>
          </p:cNvCxnSpPr>
          <p:nvPr/>
        </p:nvCxnSpPr>
        <p:spPr>
          <a:xfrm flipH="1">
            <a:off x="2921574" y="3664289"/>
            <a:ext cx="1173022" cy="669573"/>
          </a:xfrm>
          <a:prstGeom prst="straightConnector1">
            <a:avLst/>
          </a:prstGeom>
          <a:ln w="28575">
            <a:solidFill>
              <a:schemeClr val="tx2">
                <a:lumMod val="60000"/>
                <a:lumOff val="40000"/>
                <a:alpha val="80000"/>
              </a:schemeClr>
            </a:solidFill>
            <a:tailEnd type="arrow" w="lg" len="med"/>
          </a:ln>
        </p:spPr>
        <p:style>
          <a:lnRef idx="1">
            <a:schemeClr val="accent1"/>
          </a:lnRef>
          <a:fillRef idx="0">
            <a:schemeClr val="accent1"/>
          </a:fillRef>
          <a:effectRef idx="0">
            <a:schemeClr val="accent1"/>
          </a:effectRef>
          <a:fontRef idx="minor">
            <a:schemeClr val="tx1"/>
          </a:fontRef>
        </p:style>
      </p:cxnSp>
      <p:sp>
        <p:nvSpPr>
          <p:cNvPr id="97" name="Oval 96"/>
          <p:cNvSpPr/>
          <p:nvPr/>
        </p:nvSpPr>
        <p:spPr>
          <a:xfrm>
            <a:off x="2739034" y="5266743"/>
            <a:ext cx="380983" cy="380983"/>
          </a:xfrm>
          <a:prstGeom prst="ellipse">
            <a:avLst/>
          </a:prstGeom>
          <a:noFill/>
          <a:ln w="28575">
            <a:solidFill>
              <a:schemeClr val="tx2">
                <a:lumMod val="60000"/>
                <a:lumOff val="40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8" name="Straight Arrow Connector 97"/>
          <p:cNvCxnSpPr>
            <a:endCxn id="97" idx="0"/>
          </p:cNvCxnSpPr>
          <p:nvPr/>
        </p:nvCxnSpPr>
        <p:spPr>
          <a:xfrm>
            <a:off x="2921574" y="4714845"/>
            <a:ext cx="7952" cy="551898"/>
          </a:xfrm>
          <a:prstGeom prst="straightConnector1">
            <a:avLst/>
          </a:prstGeom>
          <a:ln w="28575">
            <a:solidFill>
              <a:schemeClr val="tx2">
                <a:lumMod val="60000"/>
                <a:lumOff val="40000"/>
                <a:alpha val="80000"/>
              </a:schemeClr>
            </a:solidFill>
            <a:tailEnd type="arrow" w="lg" len="med"/>
          </a:ln>
        </p:spPr>
        <p:style>
          <a:lnRef idx="1">
            <a:schemeClr val="accent1"/>
          </a:lnRef>
          <a:fillRef idx="0">
            <a:schemeClr val="accent1"/>
          </a:fillRef>
          <a:effectRef idx="0">
            <a:schemeClr val="accent1"/>
          </a:effectRef>
          <a:fontRef idx="minor">
            <a:schemeClr val="tx1"/>
          </a:fontRef>
        </p:style>
      </p:cxnSp>
      <p:sp>
        <p:nvSpPr>
          <p:cNvPr id="99" name="Oval 98"/>
          <p:cNvSpPr/>
          <p:nvPr/>
        </p:nvSpPr>
        <p:spPr>
          <a:xfrm>
            <a:off x="2769398" y="2282830"/>
            <a:ext cx="307615" cy="307615"/>
          </a:xfrm>
          <a:prstGeom prst="ellipse">
            <a:avLst/>
          </a:prstGeom>
          <a:solidFill>
            <a:schemeClr val="tx2">
              <a:lumMod val="20000"/>
              <a:lumOff val="8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p:cNvSpPr/>
          <p:nvPr/>
        </p:nvSpPr>
        <p:spPr>
          <a:xfrm>
            <a:off x="1588526" y="3319989"/>
            <a:ext cx="307615" cy="307615"/>
          </a:xfrm>
          <a:prstGeom prst="ellipse">
            <a:avLst/>
          </a:prstGeom>
          <a:solidFill>
            <a:schemeClr val="tx2">
              <a:lumMod val="20000"/>
              <a:lumOff val="8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p:cNvSpPr/>
          <p:nvPr/>
        </p:nvSpPr>
        <p:spPr>
          <a:xfrm>
            <a:off x="2773260" y="3315335"/>
            <a:ext cx="307615" cy="307615"/>
          </a:xfrm>
          <a:prstGeom prst="ellipse">
            <a:avLst/>
          </a:prstGeom>
          <a:solidFill>
            <a:schemeClr val="tx2">
              <a:lumMod val="20000"/>
              <a:lumOff val="8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p:cNvSpPr/>
          <p:nvPr/>
        </p:nvSpPr>
        <p:spPr>
          <a:xfrm>
            <a:off x="3940787" y="3319988"/>
            <a:ext cx="307615" cy="307615"/>
          </a:xfrm>
          <a:prstGeom prst="ellipse">
            <a:avLst/>
          </a:prstGeom>
          <a:solidFill>
            <a:schemeClr val="tx2">
              <a:lumMod val="20000"/>
              <a:lumOff val="8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p:cNvSpPr/>
          <p:nvPr/>
        </p:nvSpPr>
        <p:spPr>
          <a:xfrm>
            <a:off x="2769398" y="4370545"/>
            <a:ext cx="307615" cy="307615"/>
          </a:xfrm>
          <a:prstGeom prst="ellipse">
            <a:avLst/>
          </a:prstGeom>
          <a:solidFill>
            <a:schemeClr val="tx2">
              <a:lumMod val="20000"/>
              <a:lumOff val="8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104"/>
          <p:cNvSpPr/>
          <p:nvPr/>
        </p:nvSpPr>
        <p:spPr>
          <a:xfrm>
            <a:off x="2775717" y="5303427"/>
            <a:ext cx="307615" cy="307615"/>
          </a:xfrm>
          <a:prstGeom prst="ellipse">
            <a:avLst/>
          </a:prstGeom>
          <a:solidFill>
            <a:schemeClr val="tx2">
              <a:lumMod val="20000"/>
              <a:lumOff val="8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6" name="Picture 2" descr="http://www.marketingfortravelexperts.com/wp-content/uploads/2014/05/black-right-arrow.png"/>
          <p:cNvPicPr>
            <a:picLocks noChangeAspect="1" noChangeArrowheads="1"/>
          </p:cNvPicPr>
          <p:nvPr/>
        </p:nvPicPr>
        <p:blipFill>
          <a:blip r:embed="rId3">
            <a:duotone>
              <a:schemeClr val="accent5">
                <a:shade val="45000"/>
                <a:satMod val="135000"/>
              </a:schemeClr>
              <a:prstClr val="white"/>
            </a:duotone>
            <a:alphaModFix amt="70000"/>
            <a:extLst>
              <a:ext uri="{28A0092B-C50C-407E-A947-70E740481C1C}">
                <a14:useLocalDpi xmlns:a14="http://schemas.microsoft.com/office/drawing/2010/main"/>
              </a:ext>
            </a:extLst>
          </a:blip>
          <a:srcRect/>
          <a:stretch>
            <a:fillRect/>
          </a:stretch>
        </p:blipFill>
        <p:spPr bwMode="auto">
          <a:xfrm rot="13590544" flipH="1" flipV="1">
            <a:off x="1667950" y="2395821"/>
            <a:ext cx="677401" cy="173783"/>
          </a:xfrm>
          <a:prstGeom prst="rect">
            <a:avLst/>
          </a:prstGeom>
          <a:noFill/>
          <a:extLst>
            <a:ext uri="{909E8E84-426E-40dd-AFC4-6F175D3DCCD1}">
              <a14:hiddenFill xmlns="" xmlns:a14="http://schemas.microsoft.com/office/drawing/2010/main">
                <a:solidFill>
                  <a:srgbClr val="FFFFFF"/>
                </a:solidFill>
              </a14:hiddenFill>
            </a:ext>
          </a:extLst>
        </p:spPr>
      </p:pic>
      <p:sp>
        <p:nvSpPr>
          <p:cNvPr id="107" name="TextBox 106"/>
          <p:cNvSpPr txBox="1"/>
          <p:nvPr/>
        </p:nvSpPr>
        <p:spPr>
          <a:xfrm>
            <a:off x="880370" y="2102455"/>
            <a:ext cx="873957" cy="369332"/>
          </a:xfrm>
          <a:prstGeom prst="rect">
            <a:avLst/>
          </a:prstGeom>
          <a:noFill/>
        </p:spPr>
        <p:txBody>
          <a:bodyPr wrap="none" rtlCol="0">
            <a:spAutoFit/>
          </a:bodyPr>
          <a:lstStyle/>
          <a:p>
            <a:r>
              <a:rPr lang="en-US" b="1" i="1" dirty="0">
                <a:solidFill>
                  <a:srgbClr val="59758A"/>
                </a:solidFill>
                <a:latin typeface="Ayuthaya" charset="-34"/>
                <a:ea typeface="Ayuthaya" charset="-34"/>
                <a:cs typeface="Ayuthaya" charset="-34"/>
              </a:rPr>
              <a:t>files</a:t>
            </a:r>
          </a:p>
        </p:txBody>
      </p:sp>
      <p:pic>
        <p:nvPicPr>
          <p:cNvPr id="108" name="Picture 2" descr="http://www.marketingfortravelexperts.com/wp-content/uploads/2014/05/black-right-arrow.png"/>
          <p:cNvPicPr>
            <a:picLocks noChangeAspect="1" noChangeArrowheads="1"/>
          </p:cNvPicPr>
          <p:nvPr/>
        </p:nvPicPr>
        <p:blipFill>
          <a:blip r:embed="rId3">
            <a:alphaModFix amt="70000"/>
            <a:duotone>
              <a:schemeClr val="accent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rot="8287567" flipH="1" flipV="1">
            <a:off x="900154" y="3741766"/>
            <a:ext cx="677401" cy="187995"/>
          </a:xfrm>
          <a:prstGeom prst="rect">
            <a:avLst/>
          </a:prstGeom>
          <a:noFill/>
          <a:extLst>
            <a:ext uri="{909E8E84-426E-40dd-AFC4-6F175D3DCCD1}">
              <a14:hiddenFill xmlns="" xmlns:a14="http://schemas.microsoft.com/office/drawing/2010/main">
                <a:solidFill>
                  <a:srgbClr val="FFFFFF"/>
                </a:solidFill>
              </a14:hiddenFill>
            </a:ext>
          </a:extLst>
        </p:spPr>
      </p:pic>
      <p:sp>
        <p:nvSpPr>
          <p:cNvPr id="109" name="TextBox 108"/>
          <p:cNvSpPr txBox="1"/>
          <p:nvPr/>
        </p:nvSpPr>
        <p:spPr>
          <a:xfrm>
            <a:off x="245277" y="4131836"/>
            <a:ext cx="1701107" cy="369332"/>
          </a:xfrm>
          <a:prstGeom prst="rect">
            <a:avLst/>
          </a:prstGeom>
          <a:noFill/>
        </p:spPr>
        <p:txBody>
          <a:bodyPr wrap="none" rtlCol="0">
            <a:spAutoFit/>
          </a:bodyPr>
          <a:lstStyle/>
          <a:p>
            <a:r>
              <a:rPr lang="en-US" b="1" i="1" dirty="0">
                <a:solidFill>
                  <a:schemeClr val="accent2">
                    <a:lumMod val="75000"/>
                  </a:schemeClr>
                </a:solidFill>
                <a:latin typeface="Ayuthaya" charset="-34"/>
                <a:ea typeface="Ayuthaya" charset="-34"/>
                <a:cs typeface="Ayuthaya" charset="-34"/>
              </a:rPr>
              <a:t>parallelism</a:t>
            </a:r>
          </a:p>
        </p:txBody>
      </p:sp>
      <p:sp>
        <p:nvSpPr>
          <p:cNvPr id="15" name="Rounded Rectangle 14"/>
          <p:cNvSpPr/>
          <p:nvPr/>
        </p:nvSpPr>
        <p:spPr>
          <a:xfrm>
            <a:off x="2168483" y="2825863"/>
            <a:ext cx="344706" cy="337127"/>
          </a:xfrm>
          <a:prstGeom prst="roundRect">
            <a:avLst/>
          </a:prstGeom>
          <a:solidFill>
            <a:schemeClr val="bg1"/>
          </a:solidFill>
          <a:ln w="2857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22" name="Picture 2" descr="http://frc-events.firstinspires.org/Images/FTC/textfile_icon.png"/>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220013" y="2868386"/>
            <a:ext cx="252201" cy="252201"/>
          </a:xfrm>
          <a:prstGeom prst="rect">
            <a:avLst/>
          </a:prstGeom>
          <a:noFill/>
          <a:extLst>
            <a:ext uri="{909E8E84-426E-40dd-AFC4-6F175D3DCCD1}">
              <a14:hiddenFill xmlns="" xmlns:a14="http://schemas.microsoft.com/office/drawing/2010/main">
                <a:solidFill>
                  <a:srgbClr val="FFFFFF"/>
                </a:solidFill>
              </a14:hiddenFill>
            </a:ext>
          </a:extLst>
        </p:spPr>
      </p:pic>
      <p:sp>
        <p:nvSpPr>
          <p:cNvPr id="124" name="Rounded Rectangle 123"/>
          <p:cNvSpPr/>
          <p:nvPr/>
        </p:nvSpPr>
        <p:spPr>
          <a:xfrm>
            <a:off x="2751895" y="2770055"/>
            <a:ext cx="344706" cy="337127"/>
          </a:xfrm>
          <a:prstGeom prst="roundRect">
            <a:avLst/>
          </a:prstGeom>
          <a:solidFill>
            <a:schemeClr val="bg1"/>
          </a:solidFill>
          <a:ln w="2857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5" name="Picture 124" descr="http://frc-events.firstinspires.org/Images/FTC/textfile_icon.png"/>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803425" y="2812578"/>
            <a:ext cx="252201" cy="252201"/>
          </a:xfrm>
          <a:prstGeom prst="rect">
            <a:avLst/>
          </a:prstGeom>
          <a:noFill/>
          <a:extLst>
            <a:ext uri="{909E8E84-426E-40dd-AFC4-6F175D3DCCD1}">
              <a14:hiddenFill xmlns="" xmlns:a14="http://schemas.microsoft.com/office/drawing/2010/main">
                <a:solidFill>
                  <a:srgbClr val="FFFFFF"/>
                </a:solidFill>
              </a14:hiddenFill>
            </a:ext>
          </a:extLst>
        </p:spPr>
      </p:pic>
      <p:sp>
        <p:nvSpPr>
          <p:cNvPr id="126" name="Rounded Rectangle 125"/>
          <p:cNvSpPr/>
          <p:nvPr/>
        </p:nvSpPr>
        <p:spPr>
          <a:xfrm>
            <a:off x="3336283" y="2825863"/>
            <a:ext cx="344706" cy="337127"/>
          </a:xfrm>
          <a:prstGeom prst="roundRect">
            <a:avLst/>
          </a:prstGeom>
          <a:solidFill>
            <a:schemeClr val="bg1"/>
          </a:solidFill>
          <a:ln w="2857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7" name="Picture 126" descr="http://frc-events.firstinspires.org/Images/FTC/textfile_icon.png"/>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3387813" y="2868386"/>
            <a:ext cx="252201" cy="252201"/>
          </a:xfrm>
          <a:prstGeom prst="rect">
            <a:avLst/>
          </a:prstGeom>
          <a:noFill/>
          <a:extLst>
            <a:ext uri="{909E8E84-426E-40dd-AFC4-6F175D3DCCD1}">
              <a14:hiddenFill xmlns="" xmlns:a14="http://schemas.microsoft.com/office/drawing/2010/main">
                <a:solidFill>
                  <a:srgbClr val="FFFFFF"/>
                </a:solidFill>
              </a14:hiddenFill>
            </a:ext>
          </a:extLst>
        </p:spPr>
      </p:pic>
      <p:sp>
        <p:nvSpPr>
          <p:cNvPr id="128" name="Rounded Rectangle 127"/>
          <p:cNvSpPr/>
          <p:nvPr/>
        </p:nvSpPr>
        <p:spPr>
          <a:xfrm>
            <a:off x="2749850" y="3745339"/>
            <a:ext cx="344706" cy="337127"/>
          </a:xfrm>
          <a:prstGeom prst="roundRect">
            <a:avLst/>
          </a:prstGeom>
          <a:solidFill>
            <a:schemeClr val="bg1"/>
          </a:solidFill>
          <a:ln w="2857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9" name="Picture 128" descr="http://frc-events.firstinspires.org/Images/FTC/textfile_icon.png"/>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801380" y="3787862"/>
            <a:ext cx="252201" cy="252201"/>
          </a:xfrm>
          <a:prstGeom prst="rect">
            <a:avLst/>
          </a:prstGeom>
          <a:noFill/>
          <a:extLst>
            <a:ext uri="{909E8E84-426E-40dd-AFC4-6F175D3DCCD1}">
              <a14:hiddenFill xmlns="" xmlns:a14="http://schemas.microsoft.com/office/drawing/2010/main">
                <a:solidFill>
                  <a:srgbClr val="FFFFFF"/>
                </a:solidFill>
              </a14:hiddenFill>
            </a:ext>
          </a:extLst>
        </p:spPr>
      </p:pic>
      <p:sp>
        <p:nvSpPr>
          <p:cNvPr id="130" name="Rounded Rectangle 129"/>
          <p:cNvSpPr/>
          <p:nvPr/>
        </p:nvSpPr>
        <p:spPr>
          <a:xfrm>
            <a:off x="3439117" y="3794232"/>
            <a:ext cx="344706" cy="337127"/>
          </a:xfrm>
          <a:prstGeom prst="roundRect">
            <a:avLst/>
          </a:prstGeom>
          <a:solidFill>
            <a:schemeClr val="bg1"/>
          </a:solidFill>
          <a:ln w="2857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1" name="Picture 130" descr="http://frc-events.firstinspires.org/Images/FTC/textfile_icon.png"/>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3490647" y="3836755"/>
            <a:ext cx="252201" cy="252201"/>
          </a:xfrm>
          <a:prstGeom prst="rect">
            <a:avLst/>
          </a:prstGeom>
          <a:noFill/>
          <a:extLst>
            <a:ext uri="{909E8E84-426E-40dd-AFC4-6F175D3DCCD1}">
              <a14:hiddenFill xmlns="" xmlns:a14="http://schemas.microsoft.com/office/drawing/2010/main">
                <a:solidFill>
                  <a:srgbClr val="FFFFFF"/>
                </a:solidFill>
              </a14:hiddenFill>
            </a:ext>
          </a:extLst>
        </p:spPr>
      </p:pic>
      <p:sp>
        <p:nvSpPr>
          <p:cNvPr id="132" name="Rounded Rectangle 131"/>
          <p:cNvSpPr/>
          <p:nvPr/>
        </p:nvSpPr>
        <p:spPr>
          <a:xfrm>
            <a:off x="2079852" y="3795026"/>
            <a:ext cx="344706" cy="337127"/>
          </a:xfrm>
          <a:prstGeom prst="roundRect">
            <a:avLst/>
          </a:prstGeom>
          <a:solidFill>
            <a:schemeClr val="bg1"/>
          </a:solidFill>
          <a:ln w="2857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3" name="Picture 132" descr="http://frc-events.firstinspires.org/Images/FTC/textfile_icon.png"/>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131382" y="3837549"/>
            <a:ext cx="252201" cy="252201"/>
          </a:xfrm>
          <a:prstGeom prst="rect">
            <a:avLst/>
          </a:prstGeom>
          <a:noFill/>
          <a:extLst>
            <a:ext uri="{909E8E84-426E-40dd-AFC4-6F175D3DCCD1}">
              <a14:hiddenFill xmlns="" xmlns:a14="http://schemas.microsoft.com/office/drawing/2010/main">
                <a:solidFill>
                  <a:srgbClr val="FFFFFF"/>
                </a:solidFill>
              </a14:hiddenFill>
            </a:ext>
          </a:extLst>
        </p:spPr>
      </p:pic>
      <p:sp>
        <p:nvSpPr>
          <p:cNvPr id="134" name="Rounded Rectangle 133"/>
          <p:cNvSpPr/>
          <p:nvPr/>
        </p:nvSpPr>
        <p:spPr>
          <a:xfrm>
            <a:off x="2751128" y="4771141"/>
            <a:ext cx="344706" cy="337127"/>
          </a:xfrm>
          <a:prstGeom prst="roundRect">
            <a:avLst/>
          </a:prstGeom>
          <a:solidFill>
            <a:schemeClr val="bg1"/>
          </a:solidFill>
          <a:ln w="2857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5" name="Picture 134" descr="http://frc-events.firstinspires.org/Images/FTC/textfile_icon.png"/>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802658" y="4813664"/>
            <a:ext cx="252201" cy="252201"/>
          </a:xfrm>
          <a:prstGeom prst="rect">
            <a:avLst/>
          </a:prstGeom>
          <a:noFill/>
          <a:extLst>
            <a:ext uri="{909E8E84-426E-40dd-AFC4-6F175D3DCCD1}">
              <a14:hiddenFill xmlns="" xmlns:a14="http://schemas.microsoft.com/office/drawing/2010/main">
                <a:solidFill>
                  <a:srgbClr val="FFFFFF"/>
                </a:solidFill>
              </a14:hiddenFill>
            </a:ext>
          </a:extLst>
        </p:spPr>
      </p:pic>
      <p:sp>
        <p:nvSpPr>
          <p:cNvPr id="136" name="TextBox 135"/>
          <p:cNvSpPr txBox="1"/>
          <p:nvPr/>
        </p:nvSpPr>
        <p:spPr>
          <a:xfrm>
            <a:off x="3230904" y="4813664"/>
            <a:ext cx="1855609" cy="584776"/>
          </a:xfrm>
          <a:prstGeom prst="rect">
            <a:avLst/>
          </a:prstGeom>
          <a:noFill/>
        </p:spPr>
        <p:txBody>
          <a:bodyPr wrap="none" rtlCol="0">
            <a:spAutoFit/>
          </a:bodyPr>
          <a:lstStyle/>
          <a:p>
            <a:r>
              <a:rPr lang="en-US" sz="1600" b="1" i="1" dirty="0">
                <a:solidFill>
                  <a:srgbClr val="659C42"/>
                </a:solidFill>
                <a:latin typeface="Ayuthaya" charset="-34"/>
                <a:ea typeface="Ayuthaya" charset="-34"/>
                <a:cs typeface="Ayuthaya" charset="-34"/>
              </a:rPr>
              <a:t>heterogeneous </a:t>
            </a:r>
          </a:p>
          <a:p>
            <a:r>
              <a:rPr lang="en-US" sz="1600" b="1" i="1" dirty="0">
                <a:solidFill>
                  <a:srgbClr val="659C42"/>
                </a:solidFill>
                <a:latin typeface="Ayuthaya" charset="-34"/>
                <a:ea typeface="Ayuthaya" charset="-34"/>
                <a:cs typeface="Ayuthaya" charset="-34"/>
              </a:rPr>
              <a:t>execution</a:t>
            </a:r>
          </a:p>
        </p:txBody>
      </p:sp>
      <p:pic>
        <p:nvPicPr>
          <p:cNvPr id="139" name="Picture 2" descr="http://www.marketingfortravelexperts.com/wp-content/uploads/2014/05/black-right-arrow.png"/>
          <p:cNvPicPr>
            <a:picLocks noChangeAspect="1" noChangeArrowheads="1"/>
          </p:cNvPicPr>
          <p:nvPr/>
        </p:nvPicPr>
        <p:blipFill>
          <a:blip r:embed="rId3">
            <a:alphaModFix amt="70000"/>
            <a:duotone>
              <a:schemeClr val="accent6">
                <a:shade val="45000"/>
                <a:satMod val="135000"/>
              </a:schemeClr>
              <a:prstClr val="white"/>
            </a:duotone>
            <a:extLst>
              <a:ext uri="{28A0092B-C50C-407E-A947-70E740481C1C}">
                <a14:useLocalDpi xmlns:a14="http://schemas.microsoft.com/office/drawing/2010/main"/>
              </a:ext>
            </a:extLst>
          </a:blip>
          <a:srcRect/>
          <a:stretch>
            <a:fillRect/>
          </a:stretch>
        </p:blipFill>
        <p:spPr bwMode="auto">
          <a:xfrm rot="1314445" flipH="1">
            <a:off x="3219036" y="4531827"/>
            <a:ext cx="677401" cy="188186"/>
          </a:xfrm>
          <a:prstGeom prst="rect">
            <a:avLst/>
          </a:prstGeom>
          <a:noFill/>
          <a:extLst>
            <a:ext uri="{909E8E84-426E-40dd-AFC4-6F175D3DCCD1}">
              <a14:hiddenFill xmlns="" xmlns:a14="http://schemas.microsoft.com/office/drawing/2010/main">
                <a:solidFill>
                  <a:srgbClr val="FFFFFF"/>
                </a:solidFill>
              </a14:hiddenFill>
            </a:ext>
          </a:extLst>
        </p:spPr>
      </p:pic>
      <p:sp>
        <p:nvSpPr>
          <p:cNvPr id="169" name="Oval 168"/>
          <p:cNvSpPr/>
          <p:nvPr/>
        </p:nvSpPr>
        <p:spPr>
          <a:xfrm>
            <a:off x="8820739" y="2242456"/>
            <a:ext cx="380983" cy="380983"/>
          </a:xfrm>
          <a:prstGeom prst="ellipse">
            <a:avLst/>
          </a:prstGeom>
          <a:noFill/>
          <a:ln w="28575">
            <a:solidFill>
              <a:schemeClr val="tx2">
                <a:lumMod val="60000"/>
                <a:lumOff val="40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Oval 169"/>
          <p:cNvSpPr/>
          <p:nvPr/>
        </p:nvSpPr>
        <p:spPr>
          <a:xfrm>
            <a:off x="7637965" y="3278655"/>
            <a:ext cx="380983" cy="380983"/>
          </a:xfrm>
          <a:prstGeom prst="ellipse">
            <a:avLst/>
          </a:prstGeom>
          <a:noFill/>
          <a:ln w="28575">
            <a:solidFill>
              <a:schemeClr val="tx2">
                <a:lumMod val="60000"/>
                <a:lumOff val="40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Oval 170"/>
          <p:cNvSpPr/>
          <p:nvPr/>
        </p:nvSpPr>
        <p:spPr>
          <a:xfrm>
            <a:off x="8822699" y="3274001"/>
            <a:ext cx="380983" cy="380983"/>
          </a:xfrm>
          <a:prstGeom prst="ellipse">
            <a:avLst/>
          </a:prstGeom>
          <a:noFill/>
          <a:ln w="28575">
            <a:solidFill>
              <a:schemeClr val="tx2">
                <a:lumMod val="60000"/>
                <a:lumOff val="40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Oval 171"/>
          <p:cNvSpPr/>
          <p:nvPr/>
        </p:nvSpPr>
        <p:spPr>
          <a:xfrm>
            <a:off x="9990226" y="3278653"/>
            <a:ext cx="380983" cy="380983"/>
          </a:xfrm>
          <a:prstGeom prst="ellipse">
            <a:avLst/>
          </a:prstGeom>
          <a:noFill/>
          <a:ln w="28575">
            <a:solidFill>
              <a:schemeClr val="tx2">
                <a:lumMod val="60000"/>
                <a:lumOff val="40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3" name="Straight Arrow Connector 172"/>
          <p:cNvCxnSpPr>
            <a:stCxn id="169" idx="3"/>
          </p:cNvCxnSpPr>
          <p:nvPr/>
        </p:nvCxnSpPr>
        <p:spPr>
          <a:xfrm flipH="1">
            <a:off x="7963155" y="2567645"/>
            <a:ext cx="913378" cy="766804"/>
          </a:xfrm>
          <a:prstGeom prst="straightConnector1">
            <a:avLst/>
          </a:prstGeom>
          <a:ln w="57150">
            <a:solidFill>
              <a:schemeClr val="tx2">
                <a:lumMod val="60000"/>
                <a:lumOff val="40000"/>
                <a:alpha val="80000"/>
              </a:schemeClr>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174" name="Straight Arrow Connector 173"/>
          <p:cNvCxnSpPr/>
          <p:nvPr/>
        </p:nvCxnSpPr>
        <p:spPr>
          <a:xfrm>
            <a:off x="9011231" y="2623439"/>
            <a:ext cx="1960" cy="650562"/>
          </a:xfrm>
          <a:prstGeom prst="straightConnector1">
            <a:avLst/>
          </a:prstGeom>
          <a:ln w="57150">
            <a:solidFill>
              <a:schemeClr val="tx2">
                <a:lumMod val="60000"/>
                <a:lumOff val="40000"/>
                <a:alpha val="80000"/>
              </a:schemeClr>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175" name="Straight Arrow Connector 174"/>
          <p:cNvCxnSpPr>
            <a:stCxn id="169" idx="5"/>
          </p:cNvCxnSpPr>
          <p:nvPr/>
        </p:nvCxnSpPr>
        <p:spPr>
          <a:xfrm>
            <a:off x="9145928" y="2567645"/>
            <a:ext cx="1034790" cy="711008"/>
          </a:xfrm>
          <a:prstGeom prst="straightConnector1">
            <a:avLst/>
          </a:prstGeom>
          <a:ln w="57150">
            <a:solidFill>
              <a:schemeClr val="tx2">
                <a:lumMod val="60000"/>
                <a:lumOff val="40000"/>
                <a:alpha val="80000"/>
              </a:schemeClr>
            </a:solidFill>
            <a:tailEnd type="triangle" w="sm" len="sm"/>
          </a:ln>
        </p:spPr>
        <p:style>
          <a:lnRef idx="1">
            <a:schemeClr val="accent1"/>
          </a:lnRef>
          <a:fillRef idx="0">
            <a:schemeClr val="accent1"/>
          </a:fillRef>
          <a:effectRef idx="0">
            <a:schemeClr val="accent1"/>
          </a:effectRef>
          <a:fontRef idx="minor">
            <a:schemeClr val="tx1"/>
          </a:fontRef>
        </p:style>
      </p:cxnSp>
      <p:sp>
        <p:nvSpPr>
          <p:cNvPr id="176" name="Oval 175"/>
          <p:cNvSpPr/>
          <p:nvPr/>
        </p:nvSpPr>
        <p:spPr>
          <a:xfrm>
            <a:off x="8817204" y="4329209"/>
            <a:ext cx="380983" cy="380983"/>
          </a:xfrm>
          <a:prstGeom prst="ellipse">
            <a:avLst/>
          </a:prstGeom>
          <a:noFill/>
          <a:ln w="28575">
            <a:solidFill>
              <a:schemeClr val="tx2">
                <a:lumMod val="60000"/>
                <a:lumOff val="40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7" name="Straight Arrow Connector 176"/>
          <p:cNvCxnSpPr>
            <a:endCxn id="176" idx="1"/>
          </p:cNvCxnSpPr>
          <p:nvPr/>
        </p:nvCxnSpPr>
        <p:spPr>
          <a:xfrm>
            <a:off x="7828457" y="3659638"/>
            <a:ext cx="1044541" cy="725365"/>
          </a:xfrm>
          <a:prstGeom prst="straightConnector1">
            <a:avLst/>
          </a:prstGeom>
          <a:ln w="57150">
            <a:solidFill>
              <a:schemeClr val="tx2">
                <a:lumMod val="60000"/>
                <a:lumOff val="40000"/>
                <a:alpha val="80000"/>
              </a:schemeClr>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178" name="Straight Arrow Connector 177"/>
          <p:cNvCxnSpPr/>
          <p:nvPr/>
        </p:nvCxnSpPr>
        <p:spPr>
          <a:xfrm flipH="1">
            <a:off x="9007697" y="3654984"/>
            <a:ext cx="5494" cy="674225"/>
          </a:xfrm>
          <a:prstGeom prst="straightConnector1">
            <a:avLst/>
          </a:prstGeom>
          <a:ln w="57150">
            <a:solidFill>
              <a:schemeClr val="tx2">
                <a:lumMod val="60000"/>
                <a:lumOff val="40000"/>
                <a:alpha val="80000"/>
              </a:schemeClr>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179" name="Straight Arrow Connector 178"/>
          <p:cNvCxnSpPr>
            <a:endCxn id="176" idx="7"/>
          </p:cNvCxnSpPr>
          <p:nvPr/>
        </p:nvCxnSpPr>
        <p:spPr>
          <a:xfrm flipH="1">
            <a:off x="9142393" y="3659636"/>
            <a:ext cx="1038325" cy="725367"/>
          </a:xfrm>
          <a:prstGeom prst="straightConnector1">
            <a:avLst/>
          </a:prstGeom>
          <a:ln w="57150">
            <a:solidFill>
              <a:schemeClr val="tx2">
                <a:lumMod val="60000"/>
                <a:lumOff val="40000"/>
                <a:alpha val="80000"/>
              </a:schemeClr>
            </a:solidFill>
            <a:tailEnd type="triangle" w="sm" len="sm"/>
          </a:ln>
        </p:spPr>
        <p:style>
          <a:lnRef idx="1">
            <a:schemeClr val="accent1"/>
          </a:lnRef>
          <a:fillRef idx="0">
            <a:schemeClr val="accent1"/>
          </a:fillRef>
          <a:effectRef idx="0">
            <a:schemeClr val="accent1"/>
          </a:effectRef>
          <a:fontRef idx="minor">
            <a:schemeClr val="tx1"/>
          </a:fontRef>
        </p:style>
      </p:cxnSp>
      <p:sp>
        <p:nvSpPr>
          <p:cNvPr id="180" name="Oval 179"/>
          <p:cNvSpPr/>
          <p:nvPr/>
        </p:nvSpPr>
        <p:spPr>
          <a:xfrm>
            <a:off x="8825156" y="5262090"/>
            <a:ext cx="380983" cy="380983"/>
          </a:xfrm>
          <a:prstGeom prst="ellipse">
            <a:avLst/>
          </a:prstGeom>
          <a:noFill/>
          <a:ln w="28575">
            <a:solidFill>
              <a:schemeClr val="tx2">
                <a:lumMod val="60000"/>
                <a:lumOff val="40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1" name="Straight Arrow Connector 180"/>
          <p:cNvCxnSpPr/>
          <p:nvPr/>
        </p:nvCxnSpPr>
        <p:spPr>
          <a:xfrm>
            <a:off x="9007696" y="4710192"/>
            <a:ext cx="7952" cy="551898"/>
          </a:xfrm>
          <a:prstGeom prst="straightConnector1">
            <a:avLst/>
          </a:prstGeom>
          <a:ln w="57150">
            <a:solidFill>
              <a:schemeClr val="tx2">
                <a:lumMod val="60000"/>
                <a:lumOff val="40000"/>
                <a:alpha val="80000"/>
              </a:schemeClr>
            </a:solidFill>
            <a:tailEnd type="triangle" w="sm" len="sm"/>
          </a:ln>
        </p:spPr>
        <p:style>
          <a:lnRef idx="1">
            <a:schemeClr val="accent1"/>
          </a:lnRef>
          <a:fillRef idx="0">
            <a:schemeClr val="accent1"/>
          </a:fillRef>
          <a:effectRef idx="0">
            <a:schemeClr val="accent1"/>
          </a:effectRef>
          <a:fontRef idx="minor">
            <a:schemeClr val="tx1"/>
          </a:fontRef>
        </p:style>
      </p:cxnSp>
      <p:sp>
        <p:nvSpPr>
          <p:cNvPr id="182" name="Oval 181"/>
          <p:cNvSpPr/>
          <p:nvPr/>
        </p:nvSpPr>
        <p:spPr>
          <a:xfrm>
            <a:off x="8855520" y="2278177"/>
            <a:ext cx="307615" cy="307615"/>
          </a:xfrm>
          <a:prstGeom prst="ellipse">
            <a:avLst/>
          </a:prstGeom>
          <a:solidFill>
            <a:schemeClr val="tx2">
              <a:lumMod val="20000"/>
              <a:lumOff val="8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Oval 182"/>
          <p:cNvSpPr/>
          <p:nvPr/>
        </p:nvSpPr>
        <p:spPr>
          <a:xfrm>
            <a:off x="7674648" y="3315336"/>
            <a:ext cx="307615" cy="307615"/>
          </a:xfrm>
          <a:prstGeom prst="ellipse">
            <a:avLst/>
          </a:prstGeom>
          <a:solidFill>
            <a:schemeClr val="tx2">
              <a:lumMod val="20000"/>
              <a:lumOff val="8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Oval 183"/>
          <p:cNvSpPr/>
          <p:nvPr/>
        </p:nvSpPr>
        <p:spPr>
          <a:xfrm>
            <a:off x="8859382" y="3310682"/>
            <a:ext cx="307615" cy="307615"/>
          </a:xfrm>
          <a:prstGeom prst="ellipse">
            <a:avLst/>
          </a:prstGeom>
          <a:solidFill>
            <a:schemeClr val="tx2">
              <a:lumMod val="20000"/>
              <a:lumOff val="8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Oval 184"/>
          <p:cNvSpPr/>
          <p:nvPr/>
        </p:nvSpPr>
        <p:spPr>
          <a:xfrm>
            <a:off x="10026909" y="3315335"/>
            <a:ext cx="307615" cy="307615"/>
          </a:xfrm>
          <a:prstGeom prst="ellipse">
            <a:avLst/>
          </a:prstGeom>
          <a:solidFill>
            <a:schemeClr val="tx2">
              <a:lumMod val="20000"/>
              <a:lumOff val="8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 name="Oval 185"/>
          <p:cNvSpPr/>
          <p:nvPr/>
        </p:nvSpPr>
        <p:spPr>
          <a:xfrm>
            <a:off x="8855520" y="4365892"/>
            <a:ext cx="307615" cy="307615"/>
          </a:xfrm>
          <a:prstGeom prst="ellipse">
            <a:avLst/>
          </a:prstGeom>
          <a:solidFill>
            <a:schemeClr val="tx2">
              <a:lumMod val="20000"/>
              <a:lumOff val="8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Oval 186"/>
          <p:cNvSpPr/>
          <p:nvPr/>
        </p:nvSpPr>
        <p:spPr>
          <a:xfrm>
            <a:off x="8861839" y="5298774"/>
            <a:ext cx="307615" cy="307615"/>
          </a:xfrm>
          <a:prstGeom prst="ellipse">
            <a:avLst/>
          </a:prstGeom>
          <a:solidFill>
            <a:schemeClr val="tx2">
              <a:lumMod val="20000"/>
              <a:lumOff val="8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8" name="Picture 2" descr="http://www.marketingfortravelexperts.com/wp-content/uploads/2014/05/black-right-arrow.png"/>
          <p:cNvPicPr>
            <a:picLocks noChangeAspect="1" noChangeArrowheads="1"/>
          </p:cNvPicPr>
          <p:nvPr/>
        </p:nvPicPr>
        <p:blipFill>
          <a:blip r:embed="rId3">
            <a:duotone>
              <a:schemeClr val="accent5">
                <a:shade val="45000"/>
                <a:satMod val="135000"/>
              </a:schemeClr>
              <a:prstClr val="white"/>
            </a:duotone>
            <a:alphaModFix amt="70000"/>
            <a:extLst>
              <a:ext uri="{28A0092B-C50C-407E-A947-70E740481C1C}">
                <a14:useLocalDpi xmlns:a14="http://schemas.microsoft.com/office/drawing/2010/main"/>
              </a:ext>
            </a:extLst>
          </a:blip>
          <a:srcRect/>
          <a:stretch>
            <a:fillRect/>
          </a:stretch>
        </p:blipFill>
        <p:spPr bwMode="auto">
          <a:xfrm rot="13590544" flipH="1" flipV="1">
            <a:off x="7684797" y="2391168"/>
            <a:ext cx="677401" cy="173783"/>
          </a:xfrm>
          <a:prstGeom prst="rect">
            <a:avLst/>
          </a:prstGeom>
          <a:noFill/>
          <a:extLst>
            <a:ext uri="{909E8E84-426E-40dd-AFC4-6F175D3DCCD1}">
              <a14:hiddenFill xmlns="" xmlns:a14="http://schemas.microsoft.com/office/drawing/2010/main">
                <a:solidFill>
                  <a:srgbClr val="FFFFFF"/>
                </a:solidFill>
              </a14:hiddenFill>
            </a:ext>
          </a:extLst>
        </p:spPr>
      </p:pic>
      <p:sp>
        <p:nvSpPr>
          <p:cNvPr id="189" name="TextBox 188"/>
          <p:cNvSpPr txBox="1"/>
          <p:nvPr/>
        </p:nvSpPr>
        <p:spPr>
          <a:xfrm>
            <a:off x="6634823" y="2083164"/>
            <a:ext cx="1149674" cy="369332"/>
          </a:xfrm>
          <a:prstGeom prst="rect">
            <a:avLst/>
          </a:prstGeom>
          <a:noFill/>
        </p:spPr>
        <p:txBody>
          <a:bodyPr wrap="none" rtlCol="0">
            <a:spAutoFit/>
          </a:bodyPr>
          <a:lstStyle/>
          <a:p>
            <a:r>
              <a:rPr lang="en-US" b="1" i="1" dirty="0">
                <a:solidFill>
                  <a:srgbClr val="59758A"/>
                </a:solidFill>
                <a:latin typeface="Ayuthaya" charset="-34"/>
                <a:ea typeface="Ayuthaya" charset="-34"/>
                <a:cs typeface="Ayuthaya" charset="-34"/>
              </a:rPr>
              <a:t>streams</a:t>
            </a:r>
          </a:p>
        </p:txBody>
      </p:sp>
      <p:pic>
        <p:nvPicPr>
          <p:cNvPr id="190" name="Picture 2" descr="http://www.marketingfortravelexperts.com/wp-content/uploads/2014/05/black-right-arrow.png"/>
          <p:cNvPicPr>
            <a:picLocks noChangeAspect="1" noChangeArrowheads="1"/>
          </p:cNvPicPr>
          <p:nvPr/>
        </p:nvPicPr>
        <p:blipFill>
          <a:blip r:embed="rId3">
            <a:alphaModFix amt="70000"/>
            <a:duotone>
              <a:schemeClr val="accent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rot="8287567" flipH="1" flipV="1">
            <a:off x="6986276" y="3737113"/>
            <a:ext cx="677401" cy="187995"/>
          </a:xfrm>
          <a:prstGeom prst="rect">
            <a:avLst/>
          </a:prstGeom>
          <a:noFill/>
          <a:extLst>
            <a:ext uri="{909E8E84-426E-40dd-AFC4-6F175D3DCCD1}">
              <a14:hiddenFill xmlns="" xmlns:a14="http://schemas.microsoft.com/office/drawing/2010/main">
                <a:solidFill>
                  <a:srgbClr val="FFFFFF"/>
                </a:solidFill>
              </a14:hiddenFill>
            </a:ext>
          </a:extLst>
        </p:spPr>
      </p:pic>
      <p:sp>
        <p:nvSpPr>
          <p:cNvPr id="191" name="TextBox 190"/>
          <p:cNvSpPr txBox="1"/>
          <p:nvPr/>
        </p:nvSpPr>
        <p:spPr>
          <a:xfrm>
            <a:off x="6331399" y="4127183"/>
            <a:ext cx="1701107" cy="369332"/>
          </a:xfrm>
          <a:prstGeom prst="rect">
            <a:avLst/>
          </a:prstGeom>
          <a:noFill/>
        </p:spPr>
        <p:txBody>
          <a:bodyPr wrap="none" rtlCol="0">
            <a:spAutoFit/>
          </a:bodyPr>
          <a:lstStyle/>
          <a:p>
            <a:r>
              <a:rPr lang="en-US" b="1" i="1" dirty="0">
                <a:solidFill>
                  <a:schemeClr val="accent2">
                    <a:lumMod val="75000"/>
                  </a:schemeClr>
                </a:solidFill>
                <a:latin typeface="Ayuthaya" charset="-34"/>
                <a:ea typeface="Ayuthaya" charset="-34"/>
                <a:cs typeface="Ayuthaya" charset="-34"/>
              </a:rPr>
              <a:t>concurrency</a:t>
            </a:r>
          </a:p>
        </p:txBody>
      </p:sp>
      <p:sp>
        <p:nvSpPr>
          <p:cNvPr id="208" name="TextBox 207"/>
          <p:cNvSpPr txBox="1"/>
          <p:nvPr/>
        </p:nvSpPr>
        <p:spPr>
          <a:xfrm>
            <a:off x="9317026" y="4809011"/>
            <a:ext cx="1609392" cy="584776"/>
          </a:xfrm>
          <a:prstGeom prst="rect">
            <a:avLst/>
          </a:prstGeom>
          <a:noFill/>
        </p:spPr>
        <p:txBody>
          <a:bodyPr wrap="none" rtlCol="0">
            <a:spAutoFit/>
          </a:bodyPr>
          <a:lstStyle/>
          <a:p>
            <a:r>
              <a:rPr lang="en-US" sz="1600" b="1" i="1" dirty="0">
                <a:solidFill>
                  <a:srgbClr val="659C42"/>
                </a:solidFill>
                <a:latin typeface="Ayuthaya" charset="-34"/>
                <a:ea typeface="Ayuthaya" charset="-34"/>
                <a:cs typeface="Ayuthaya" charset="-34"/>
              </a:rPr>
              <a:t>homogeneous </a:t>
            </a:r>
          </a:p>
          <a:p>
            <a:r>
              <a:rPr lang="en-US" sz="1600" b="1" i="1" dirty="0">
                <a:solidFill>
                  <a:srgbClr val="659C42"/>
                </a:solidFill>
                <a:latin typeface="Ayuthaya" charset="-34"/>
                <a:ea typeface="Ayuthaya" charset="-34"/>
                <a:cs typeface="Ayuthaya" charset="-34"/>
              </a:rPr>
              <a:t>execution</a:t>
            </a:r>
          </a:p>
        </p:txBody>
      </p:sp>
      <p:pic>
        <p:nvPicPr>
          <p:cNvPr id="210" name="Picture 2" descr="http://www.marketingfortravelexperts.com/wp-content/uploads/2014/05/black-right-arrow.png"/>
          <p:cNvPicPr>
            <a:picLocks noChangeAspect="1" noChangeArrowheads="1"/>
          </p:cNvPicPr>
          <p:nvPr/>
        </p:nvPicPr>
        <p:blipFill>
          <a:blip r:embed="rId3">
            <a:alphaModFix amt="70000"/>
            <a:duotone>
              <a:schemeClr val="accent6">
                <a:shade val="45000"/>
                <a:satMod val="135000"/>
              </a:schemeClr>
              <a:prstClr val="white"/>
            </a:duotone>
            <a:extLst>
              <a:ext uri="{28A0092B-C50C-407E-A947-70E740481C1C}">
                <a14:useLocalDpi xmlns:a14="http://schemas.microsoft.com/office/drawing/2010/main"/>
              </a:ext>
            </a:extLst>
          </a:blip>
          <a:srcRect/>
          <a:stretch>
            <a:fillRect/>
          </a:stretch>
        </p:blipFill>
        <p:spPr bwMode="auto">
          <a:xfrm rot="1314445" flipH="1">
            <a:off x="9305158" y="4527174"/>
            <a:ext cx="677401" cy="188186"/>
          </a:xfrm>
          <a:prstGeom prst="rect">
            <a:avLst/>
          </a:prstGeom>
          <a:noFill/>
          <a:extLst>
            <a:ext uri="{909E8E84-426E-40dd-AFC4-6F175D3DCCD1}">
              <a14:hiddenFill xmlns="" xmlns:a14="http://schemas.microsoft.com/office/drawing/2010/main">
                <a:solidFill>
                  <a:srgbClr val="FFFFFF"/>
                </a:solidFill>
              </a14:hiddenFill>
            </a:ext>
          </a:extLst>
        </p:spPr>
      </p:pic>
      <p:pic>
        <p:nvPicPr>
          <p:cNvPr id="5124" name="Picture 4" descr="http://wiki.activitystrea.ms/f/1268191536/icon-lg.png"/>
          <p:cNvPicPr>
            <a:picLocks noChangeAspect="1" noChangeArrowheads="1"/>
          </p:cNvPicPr>
          <p:nvPr/>
        </p:nvPicPr>
        <p:blipFill>
          <a:blip r:embed="rId5">
            <a:duotone>
              <a:schemeClr val="accent1">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8244297" y="2754145"/>
            <a:ext cx="338008" cy="338008"/>
          </a:xfrm>
          <a:prstGeom prst="rect">
            <a:avLst/>
          </a:prstGeom>
          <a:noFill/>
          <a:extLst>
            <a:ext uri="{909E8E84-426E-40dd-AFC4-6F175D3DCCD1}">
              <a14:hiddenFill xmlns="" xmlns:a14="http://schemas.microsoft.com/office/drawing/2010/main">
                <a:solidFill>
                  <a:srgbClr val="FFFFFF"/>
                </a:solidFill>
              </a14:hiddenFill>
            </a:ext>
          </a:extLst>
        </p:spPr>
      </p:pic>
      <p:pic>
        <p:nvPicPr>
          <p:cNvPr id="211" name="Picture 4" descr="http://wiki.activitystrea.ms/f/1268191536/icon-lg.png"/>
          <p:cNvPicPr>
            <a:picLocks noChangeAspect="1" noChangeArrowheads="1"/>
          </p:cNvPicPr>
          <p:nvPr/>
        </p:nvPicPr>
        <p:blipFill>
          <a:blip r:embed="rId5">
            <a:duotone>
              <a:schemeClr val="accent1">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8846642" y="2726143"/>
            <a:ext cx="338008" cy="338008"/>
          </a:xfrm>
          <a:prstGeom prst="rect">
            <a:avLst/>
          </a:prstGeom>
          <a:noFill/>
          <a:extLst>
            <a:ext uri="{909E8E84-426E-40dd-AFC4-6F175D3DCCD1}">
              <a14:hiddenFill xmlns="" xmlns:a14="http://schemas.microsoft.com/office/drawing/2010/main">
                <a:solidFill>
                  <a:srgbClr val="FFFFFF"/>
                </a:solidFill>
              </a14:hiddenFill>
            </a:ext>
          </a:extLst>
        </p:spPr>
      </p:pic>
      <p:pic>
        <p:nvPicPr>
          <p:cNvPr id="212" name="Picture 4" descr="http://wiki.activitystrea.ms/f/1268191536/icon-lg.png"/>
          <p:cNvPicPr>
            <a:picLocks noChangeAspect="1" noChangeArrowheads="1"/>
          </p:cNvPicPr>
          <p:nvPr/>
        </p:nvPicPr>
        <p:blipFill>
          <a:blip r:embed="rId5">
            <a:duotone>
              <a:schemeClr val="accent1">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9448987" y="2754145"/>
            <a:ext cx="338008" cy="338008"/>
          </a:xfrm>
          <a:prstGeom prst="rect">
            <a:avLst/>
          </a:prstGeom>
          <a:noFill/>
          <a:extLst>
            <a:ext uri="{909E8E84-426E-40dd-AFC4-6F175D3DCCD1}">
              <a14:hiddenFill xmlns="" xmlns:a14="http://schemas.microsoft.com/office/drawing/2010/main">
                <a:solidFill>
                  <a:srgbClr val="FFFFFF"/>
                </a:solidFill>
              </a14:hiddenFill>
            </a:ext>
          </a:extLst>
        </p:spPr>
      </p:pic>
      <p:pic>
        <p:nvPicPr>
          <p:cNvPr id="213" name="Picture 4" descr="http://wiki.activitystrea.ms/f/1268191536/icon-lg.png"/>
          <p:cNvPicPr>
            <a:picLocks noChangeAspect="1" noChangeArrowheads="1"/>
          </p:cNvPicPr>
          <p:nvPr/>
        </p:nvPicPr>
        <p:blipFill>
          <a:blip r:embed="rId5">
            <a:duotone>
              <a:schemeClr val="accent1">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9548538" y="3823092"/>
            <a:ext cx="338008" cy="338008"/>
          </a:xfrm>
          <a:prstGeom prst="rect">
            <a:avLst/>
          </a:prstGeom>
          <a:noFill/>
          <a:extLst>
            <a:ext uri="{909E8E84-426E-40dd-AFC4-6F175D3DCCD1}">
              <a14:hiddenFill xmlns="" xmlns:a14="http://schemas.microsoft.com/office/drawing/2010/main">
                <a:solidFill>
                  <a:srgbClr val="FFFFFF"/>
                </a:solidFill>
              </a14:hiddenFill>
            </a:ext>
          </a:extLst>
        </p:spPr>
      </p:pic>
      <p:pic>
        <p:nvPicPr>
          <p:cNvPr id="214" name="Picture 4" descr="http://wiki.activitystrea.ms/f/1268191536/icon-lg.png"/>
          <p:cNvPicPr>
            <a:picLocks noChangeAspect="1" noChangeArrowheads="1"/>
          </p:cNvPicPr>
          <p:nvPr/>
        </p:nvPicPr>
        <p:blipFill>
          <a:blip r:embed="rId5">
            <a:duotone>
              <a:schemeClr val="accent1">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8842085" y="3744898"/>
            <a:ext cx="338008" cy="338008"/>
          </a:xfrm>
          <a:prstGeom prst="rect">
            <a:avLst/>
          </a:prstGeom>
          <a:noFill/>
          <a:extLst>
            <a:ext uri="{909E8E84-426E-40dd-AFC4-6F175D3DCCD1}">
              <a14:hiddenFill xmlns="" xmlns:a14="http://schemas.microsoft.com/office/drawing/2010/main">
                <a:solidFill>
                  <a:srgbClr val="FFFFFF"/>
                </a:solidFill>
              </a14:hiddenFill>
            </a:ext>
          </a:extLst>
        </p:spPr>
      </p:pic>
      <p:pic>
        <p:nvPicPr>
          <p:cNvPr id="215" name="Picture 4" descr="http://wiki.activitystrea.ms/f/1268191536/icon-lg.png"/>
          <p:cNvPicPr>
            <a:picLocks noChangeAspect="1" noChangeArrowheads="1"/>
          </p:cNvPicPr>
          <p:nvPr/>
        </p:nvPicPr>
        <p:blipFill>
          <a:blip r:embed="rId5">
            <a:duotone>
              <a:schemeClr val="accent1">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8132001" y="3823092"/>
            <a:ext cx="338008" cy="338008"/>
          </a:xfrm>
          <a:prstGeom prst="rect">
            <a:avLst/>
          </a:prstGeom>
          <a:noFill/>
          <a:extLst>
            <a:ext uri="{909E8E84-426E-40dd-AFC4-6F175D3DCCD1}">
              <a14:hiddenFill xmlns="" xmlns:a14="http://schemas.microsoft.com/office/drawing/2010/main">
                <a:solidFill>
                  <a:srgbClr val="FFFFFF"/>
                </a:solidFill>
              </a14:hiddenFill>
            </a:ext>
          </a:extLst>
        </p:spPr>
      </p:pic>
      <p:pic>
        <p:nvPicPr>
          <p:cNvPr id="216" name="Picture 4" descr="http://wiki.activitystrea.ms/f/1268191536/icon-lg.png"/>
          <p:cNvPicPr>
            <a:picLocks noChangeAspect="1" noChangeArrowheads="1"/>
          </p:cNvPicPr>
          <p:nvPr/>
        </p:nvPicPr>
        <p:blipFill>
          <a:blip r:embed="rId5">
            <a:duotone>
              <a:schemeClr val="accent1">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8852338" y="4748418"/>
            <a:ext cx="338008" cy="338008"/>
          </a:xfrm>
          <a:prstGeom prst="rect">
            <a:avLst/>
          </a:prstGeom>
          <a:noFill/>
          <a:extLst>
            <a:ext uri="{909E8E84-426E-40dd-AFC4-6F175D3DCCD1}">
              <a14:hiddenFill xmlns="" xmlns:a14="http://schemas.microsoft.com/office/drawing/2010/main">
                <a:solidFill>
                  <a:srgbClr val="FFFFFF"/>
                </a:solidFill>
              </a14:hiddenFill>
            </a:ext>
          </a:extLst>
        </p:spPr>
      </p:pic>
      <p:pic>
        <p:nvPicPr>
          <p:cNvPr id="85" name="Picture 84"/>
          <p:cNvPicPr>
            <a:picLocks noChangeAspect="1"/>
          </p:cNvPicPr>
          <p:nvPr/>
        </p:nvPicPr>
        <p:blipFill>
          <a:blip r:embed="rId6"/>
          <a:stretch>
            <a:fillRect/>
          </a:stretch>
        </p:blipFill>
        <p:spPr>
          <a:xfrm>
            <a:off x="7839824" y="833518"/>
            <a:ext cx="2187085" cy="1235249"/>
          </a:xfrm>
          <a:prstGeom prst="rect">
            <a:avLst/>
          </a:prstGeom>
        </p:spPr>
      </p:pic>
      <p:pic>
        <p:nvPicPr>
          <p:cNvPr id="88" name="Picture 4" descr="pegasus_white_logo.png"/>
          <p:cNvPicPr>
            <a:picLocks noChangeAspect="1"/>
          </p:cNvPicPr>
          <p:nvPr/>
        </p:nvPicPr>
        <p:blipFill>
          <a:blip r:embed="rId7">
            <a:duotone>
              <a:prstClr val="black"/>
              <a:schemeClr val="tx2">
                <a:tint val="45000"/>
                <a:satMod val="400000"/>
              </a:schemeClr>
            </a:duotone>
            <a:extLst>
              <a:ext uri="{28A0092B-C50C-407E-A947-70E740481C1C}">
                <a14:useLocalDpi xmlns:a14="http://schemas.microsoft.com/office/drawing/2010/main"/>
              </a:ext>
            </a:extLst>
          </a:blip>
          <a:srcRect/>
          <a:stretch>
            <a:fillRect/>
          </a:stretch>
        </p:blipFill>
        <p:spPr bwMode="auto">
          <a:xfrm>
            <a:off x="2279395" y="1006549"/>
            <a:ext cx="1293547" cy="101170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7" name="TextBox 76"/>
          <p:cNvSpPr txBox="1"/>
          <p:nvPr/>
        </p:nvSpPr>
        <p:spPr>
          <a:xfrm>
            <a:off x="2167013" y="5844722"/>
            <a:ext cx="1372793" cy="369332"/>
          </a:xfrm>
          <a:prstGeom prst="rect">
            <a:avLst/>
          </a:prstGeom>
          <a:noFill/>
        </p:spPr>
        <p:txBody>
          <a:bodyPr wrap="none" rtlCol="0">
            <a:spAutoFit/>
          </a:bodyPr>
          <a:lstStyle/>
          <a:p>
            <a:r>
              <a:rPr lang="en-US" b="1" i="1" dirty="0">
                <a:solidFill>
                  <a:schemeClr val="bg1">
                    <a:lumMod val="50000"/>
                  </a:schemeClr>
                </a:solidFill>
                <a:latin typeface="Ayuthaya" charset="-34"/>
                <a:ea typeface="Ayuthaya" charset="-34"/>
                <a:cs typeface="Ayuthaya" charset="-34"/>
              </a:rPr>
              <a:t>Task-flow</a:t>
            </a:r>
          </a:p>
        </p:txBody>
      </p:sp>
      <p:sp>
        <p:nvSpPr>
          <p:cNvPr id="78" name="TextBox 77"/>
          <p:cNvSpPr txBox="1"/>
          <p:nvPr/>
        </p:nvSpPr>
        <p:spPr>
          <a:xfrm>
            <a:off x="8319643" y="5878588"/>
            <a:ext cx="1372793" cy="369332"/>
          </a:xfrm>
          <a:prstGeom prst="rect">
            <a:avLst/>
          </a:prstGeom>
          <a:noFill/>
        </p:spPr>
        <p:txBody>
          <a:bodyPr wrap="none" rtlCol="0">
            <a:spAutoFit/>
          </a:bodyPr>
          <a:lstStyle/>
          <a:p>
            <a:r>
              <a:rPr lang="en-US" b="1" i="1" dirty="0">
                <a:solidFill>
                  <a:srgbClr val="7F7F7F"/>
                </a:solidFill>
                <a:latin typeface="Ayuthaya" charset="-34"/>
                <a:ea typeface="Ayuthaya" charset="-34"/>
                <a:cs typeface="Ayuthaya" charset="-34"/>
              </a:rPr>
              <a:t>Data-flow</a:t>
            </a:r>
          </a:p>
        </p:txBody>
      </p:sp>
      <p:sp>
        <p:nvSpPr>
          <p:cNvPr id="79" name="Rectangle 78"/>
          <p:cNvSpPr/>
          <p:nvPr/>
        </p:nvSpPr>
        <p:spPr>
          <a:xfrm>
            <a:off x="5591030" y="2335677"/>
            <a:ext cx="45719" cy="2093921"/>
          </a:xfrm>
          <a:prstGeom prst="rect">
            <a:avLst/>
          </a:prstGeom>
          <a:no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TextBox 80"/>
          <p:cNvSpPr txBox="1"/>
          <p:nvPr/>
        </p:nvSpPr>
        <p:spPr>
          <a:xfrm>
            <a:off x="2667602" y="2234079"/>
            <a:ext cx="541810" cy="369332"/>
          </a:xfrm>
          <a:prstGeom prst="rect">
            <a:avLst/>
          </a:prstGeom>
          <a:noFill/>
        </p:spPr>
        <p:txBody>
          <a:bodyPr wrap="none" rtlCol="0">
            <a:spAutoFit/>
          </a:bodyPr>
          <a:lstStyle/>
          <a:p>
            <a:r>
              <a:rPr lang="en-US" b="1" i="1" dirty="0">
                <a:solidFill>
                  <a:srgbClr val="59758A"/>
                </a:solidFill>
                <a:latin typeface="Ayuthaya" charset="-34"/>
                <a:ea typeface="Ayuthaya" charset="-34"/>
                <a:cs typeface="Ayuthaya" charset="-34"/>
              </a:rPr>
              <a:t>t1</a:t>
            </a:r>
          </a:p>
        </p:txBody>
      </p:sp>
      <p:sp>
        <p:nvSpPr>
          <p:cNvPr id="91" name="TextBox 90"/>
          <p:cNvSpPr txBox="1"/>
          <p:nvPr/>
        </p:nvSpPr>
        <p:spPr>
          <a:xfrm>
            <a:off x="1479322" y="3270594"/>
            <a:ext cx="541810" cy="369332"/>
          </a:xfrm>
          <a:prstGeom prst="rect">
            <a:avLst/>
          </a:prstGeom>
          <a:noFill/>
        </p:spPr>
        <p:txBody>
          <a:bodyPr wrap="none" rtlCol="0">
            <a:spAutoFit/>
          </a:bodyPr>
          <a:lstStyle/>
          <a:p>
            <a:r>
              <a:rPr lang="en-US" b="1" i="1" dirty="0">
                <a:solidFill>
                  <a:srgbClr val="59758A"/>
                </a:solidFill>
                <a:latin typeface="Ayuthaya" charset="-34"/>
                <a:ea typeface="Ayuthaya" charset="-34"/>
                <a:cs typeface="Ayuthaya" charset="-34"/>
              </a:rPr>
              <a:t>t2</a:t>
            </a:r>
          </a:p>
        </p:txBody>
      </p:sp>
      <p:sp>
        <p:nvSpPr>
          <p:cNvPr id="93" name="TextBox 92"/>
          <p:cNvSpPr txBox="1"/>
          <p:nvPr/>
        </p:nvSpPr>
        <p:spPr>
          <a:xfrm>
            <a:off x="2676920" y="3290901"/>
            <a:ext cx="541810" cy="369332"/>
          </a:xfrm>
          <a:prstGeom prst="rect">
            <a:avLst/>
          </a:prstGeom>
          <a:noFill/>
        </p:spPr>
        <p:txBody>
          <a:bodyPr wrap="none" rtlCol="0">
            <a:spAutoFit/>
          </a:bodyPr>
          <a:lstStyle/>
          <a:p>
            <a:r>
              <a:rPr lang="en-US" b="1" i="1" dirty="0">
                <a:solidFill>
                  <a:srgbClr val="59758A"/>
                </a:solidFill>
                <a:latin typeface="Ayuthaya" charset="-34"/>
                <a:ea typeface="Ayuthaya" charset="-34"/>
                <a:cs typeface="Ayuthaya" charset="-34"/>
              </a:rPr>
              <a:t>t3</a:t>
            </a:r>
          </a:p>
        </p:txBody>
      </p:sp>
      <p:sp>
        <p:nvSpPr>
          <p:cNvPr id="101" name="TextBox 100"/>
          <p:cNvSpPr txBox="1"/>
          <p:nvPr/>
        </p:nvSpPr>
        <p:spPr>
          <a:xfrm>
            <a:off x="3834622" y="3267780"/>
            <a:ext cx="541810" cy="369332"/>
          </a:xfrm>
          <a:prstGeom prst="rect">
            <a:avLst/>
          </a:prstGeom>
          <a:noFill/>
        </p:spPr>
        <p:txBody>
          <a:bodyPr wrap="none" rtlCol="0">
            <a:spAutoFit/>
          </a:bodyPr>
          <a:lstStyle/>
          <a:p>
            <a:r>
              <a:rPr lang="en-US" b="1" i="1" dirty="0">
                <a:solidFill>
                  <a:srgbClr val="59758A"/>
                </a:solidFill>
                <a:latin typeface="Ayuthaya" charset="-34"/>
                <a:ea typeface="Ayuthaya" charset="-34"/>
                <a:cs typeface="Ayuthaya" charset="-34"/>
              </a:rPr>
              <a:t>t4</a:t>
            </a:r>
          </a:p>
        </p:txBody>
      </p:sp>
      <p:sp>
        <p:nvSpPr>
          <p:cNvPr id="110" name="TextBox 109"/>
          <p:cNvSpPr txBox="1"/>
          <p:nvPr/>
        </p:nvSpPr>
        <p:spPr>
          <a:xfrm>
            <a:off x="2655228" y="4319746"/>
            <a:ext cx="541810" cy="369332"/>
          </a:xfrm>
          <a:prstGeom prst="rect">
            <a:avLst/>
          </a:prstGeom>
          <a:noFill/>
        </p:spPr>
        <p:txBody>
          <a:bodyPr wrap="none" rtlCol="0">
            <a:spAutoFit/>
          </a:bodyPr>
          <a:lstStyle/>
          <a:p>
            <a:r>
              <a:rPr lang="en-US" b="1" i="1" dirty="0">
                <a:solidFill>
                  <a:srgbClr val="59758A"/>
                </a:solidFill>
                <a:latin typeface="Ayuthaya" charset="-34"/>
                <a:ea typeface="Ayuthaya" charset="-34"/>
                <a:cs typeface="Ayuthaya" charset="-34"/>
              </a:rPr>
              <a:t>t5</a:t>
            </a:r>
          </a:p>
        </p:txBody>
      </p:sp>
      <p:sp>
        <p:nvSpPr>
          <p:cNvPr id="111" name="TextBox 110"/>
          <p:cNvSpPr txBox="1"/>
          <p:nvPr/>
        </p:nvSpPr>
        <p:spPr>
          <a:xfrm>
            <a:off x="2662872" y="5269561"/>
            <a:ext cx="541810" cy="369332"/>
          </a:xfrm>
          <a:prstGeom prst="rect">
            <a:avLst/>
          </a:prstGeom>
          <a:noFill/>
        </p:spPr>
        <p:txBody>
          <a:bodyPr wrap="none" rtlCol="0">
            <a:spAutoFit/>
          </a:bodyPr>
          <a:lstStyle/>
          <a:p>
            <a:r>
              <a:rPr lang="en-US" b="1" i="1" dirty="0">
                <a:solidFill>
                  <a:srgbClr val="59758A"/>
                </a:solidFill>
                <a:latin typeface="Ayuthaya" charset="-34"/>
                <a:ea typeface="Ayuthaya" charset="-34"/>
                <a:cs typeface="Ayuthaya" charset="-34"/>
              </a:rPr>
              <a:t>t6</a:t>
            </a:r>
          </a:p>
        </p:txBody>
      </p:sp>
      <p:sp>
        <p:nvSpPr>
          <p:cNvPr id="112" name="TextBox 111"/>
          <p:cNvSpPr txBox="1"/>
          <p:nvPr/>
        </p:nvSpPr>
        <p:spPr>
          <a:xfrm>
            <a:off x="8732477" y="2248758"/>
            <a:ext cx="568741" cy="307777"/>
          </a:xfrm>
          <a:prstGeom prst="rect">
            <a:avLst/>
          </a:prstGeom>
          <a:noFill/>
        </p:spPr>
        <p:txBody>
          <a:bodyPr wrap="none" rtlCol="0">
            <a:spAutoFit/>
          </a:bodyPr>
          <a:lstStyle/>
          <a:p>
            <a:r>
              <a:rPr lang="en-US" sz="1400" b="1" i="1" dirty="0">
                <a:solidFill>
                  <a:srgbClr val="59758A"/>
                </a:solidFill>
                <a:latin typeface="Ayuthaya" charset="-34"/>
                <a:ea typeface="Ayuthaya" charset="-34"/>
                <a:cs typeface="Ayuthaya" charset="-34"/>
              </a:rPr>
              <a:t>Pe1</a:t>
            </a:r>
          </a:p>
        </p:txBody>
      </p:sp>
      <p:sp>
        <p:nvSpPr>
          <p:cNvPr id="113" name="TextBox 112"/>
          <p:cNvSpPr txBox="1"/>
          <p:nvPr/>
        </p:nvSpPr>
        <p:spPr>
          <a:xfrm>
            <a:off x="7550019" y="3281350"/>
            <a:ext cx="568741" cy="307777"/>
          </a:xfrm>
          <a:prstGeom prst="rect">
            <a:avLst/>
          </a:prstGeom>
          <a:noFill/>
        </p:spPr>
        <p:txBody>
          <a:bodyPr wrap="none" rtlCol="0">
            <a:spAutoFit/>
          </a:bodyPr>
          <a:lstStyle/>
          <a:p>
            <a:r>
              <a:rPr lang="en-US" sz="1400" b="1" i="1" dirty="0">
                <a:solidFill>
                  <a:srgbClr val="59758A"/>
                </a:solidFill>
                <a:latin typeface="Ayuthaya" charset="-34"/>
                <a:ea typeface="Ayuthaya" charset="-34"/>
                <a:cs typeface="Ayuthaya" charset="-34"/>
              </a:rPr>
              <a:t>Pe2</a:t>
            </a:r>
          </a:p>
        </p:txBody>
      </p:sp>
      <p:sp>
        <p:nvSpPr>
          <p:cNvPr id="114" name="TextBox 113"/>
          <p:cNvSpPr txBox="1"/>
          <p:nvPr/>
        </p:nvSpPr>
        <p:spPr>
          <a:xfrm>
            <a:off x="8749472" y="3298283"/>
            <a:ext cx="568741" cy="307777"/>
          </a:xfrm>
          <a:prstGeom prst="rect">
            <a:avLst/>
          </a:prstGeom>
          <a:noFill/>
        </p:spPr>
        <p:txBody>
          <a:bodyPr wrap="none" rtlCol="0">
            <a:spAutoFit/>
          </a:bodyPr>
          <a:lstStyle/>
          <a:p>
            <a:r>
              <a:rPr lang="en-US" sz="1400" b="1" i="1" dirty="0">
                <a:solidFill>
                  <a:srgbClr val="59758A"/>
                </a:solidFill>
                <a:latin typeface="Ayuthaya" charset="-34"/>
                <a:ea typeface="Ayuthaya" charset="-34"/>
                <a:cs typeface="Ayuthaya" charset="-34"/>
              </a:rPr>
              <a:t>Pe3</a:t>
            </a:r>
          </a:p>
        </p:txBody>
      </p:sp>
      <p:sp>
        <p:nvSpPr>
          <p:cNvPr id="115" name="TextBox 114"/>
          <p:cNvSpPr txBox="1"/>
          <p:nvPr/>
        </p:nvSpPr>
        <p:spPr>
          <a:xfrm>
            <a:off x="9918176" y="3297032"/>
            <a:ext cx="568741" cy="307777"/>
          </a:xfrm>
          <a:prstGeom prst="rect">
            <a:avLst/>
          </a:prstGeom>
          <a:noFill/>
        </p:spPr>
        <p:txBody>
          <a:bodyPr wrap="none" rtlCol="0">
            <a:spAutoFit/>
          </a:bodyPr>
          <a:lstStyle/>
          <a:p>
            <a:r>
              <a:rPr lang="en-US" sz="1400" b="1" i="1" dirty="0">
                <a:solidFill>
                  <a:srgbClr val="59758A"/>
                </a:solidFill>
                <a:latin typeface="Ayuthaya" charset="-34"/>
                <a:ea typeface="Ayuthaya" charset="-34"/>
                <a:cs typeface="Ayuthaya" charset="-34"/>
              </a:rPr>
              <a:t>Pe4</a:t>
            </a:r>
          </a:p>
        </p:txBody>
      </p:sp>
      <p:sp>
        <p:nvSpPr>
          <p:cNvPr id="116" name="TextBox 115"/>
          <p:cNvSpPr txBox="1"/>
          <p:nvPr/>
        </p:nvSpPr>
        <p:spPr>
          <a:xfrm>
            <a:off x="8733516" y="4347279"/>
            <a:ext cx="568741" cy="307777"/>
          </a:xfrm>
          <a:prstGeom prst="rect">
            <a:avLst/>
          </a:prstGeom>
          <a:noFill/>
        </p:spPr>
        <p:txBody>
          <a:bodyPr wrap="none" rtlCol="0">
            <a:spAutoFit/>
          </a:bodyPr>
          <a:lstStyle/>
          <a:p>
            <a:r>
              <a:rPr lang="en-US" sz="1400" b="1" i="1" dirty="0">
                <a:solidFill>
                  <a:srgbClr val="59758A"/>
                </a:solidFill>
                <a:latin typeface="Ayuthaya" charset="-34"/>
                <a:ea typeface="Ayuthaya" charset="-34"/>
                <a:cs typeface="Ayuthaya" charset="-34"/>
              </a:rPr>
              <a:t>Pe5</a:t>
            </a:r>
          </a:p>
        </p:txBody>
      </p:sp>
      <p:sp>
        <p:nvSpPr>
          <p:cNvPr id="117" name="TextBox 116"/>
          <p:cNvSpPr txBox="1"/>
          <p:nvPr/>
        </p:nvSpPr>
        <p:spPr>
          <a:xfrm>
            <a:off x="8749472" y="5297873"/>
            <a:ext cx="568741" cy="307777"/>
          </a:xfrm>
          <a:prstGeom prst="rect">
            <a:avLst/>
          </a:prstGeom>
          <a:noFill/>
        </p:spPr>
        <p:txBody>
          <a:bodyPr wrap="none" rtlCol="0">
            <a:spAutoFit/>
          </a:bodyPr>
          <a:lstStyle/>
          <a:p>
            <a:r>
              <a:rPr lang="en-US" sz="1400" b="1" i="1" dirty="0">
                <a:solidFill>
                  <a:srgbClr val="59758A"/>
                </a:solidFill>
                <a:latin typeface="Ayuthaya" charset="-34"/>
                <a:ea typeface="Ayuthaya" charset="-34"/>
                <a:cs typeface="Ayuthaya" charset="-34"/>
              </a:rPr>
              <a:t>Pe6</a:t>
            </a:r>
          </a:p>
        </p:txBody>
      </p:sp>
      <p:sp>
        <p:nvSpPr>
          <p:cNvPr id="118" name="TextBox 117"/>
          <p:cNvSpPr txBox="1"/>
          <p:nvPr/>
        </p:nvSpPr>
        <p:spPr>
          <a:xfrm>
            <a:off x="6463784" y="6339614"/>
            <a:ext cx="4012449" cy="307777"/>
          </a:xfrm>
          <a:prstGeom prst="rect">
            <a:avLst/>
          </a:prstGeom>
          <a:noFill/>
        </p:spPr>
        <p:txBody>
          <a:bodyPr wrap="none" rtlCol="0">
            <a:spAutoFit/>
          </a:bodyPr>
          <a:lstStyle/>
          <a:p>
            <a:r>
              <a:rPr lang="en-US" sz="1400" b="1" i="1" dirty="0">
                <a:solidFill>
                  <a:srgbClr val="59758A"/>
                </a:solidFill>
                <a:latin typeface="Ayuthaya" charset="-34"/>
                <a:ea typeface="Ayuthaya" charset="-34"/>
                <a:cs typeface="Ayuthaya" charset="-34"/>
              </a:rPr>
              <a:t>Processing Elements: python objects</a:t>
            </a:r>
          </a:p>
        </p:txBody>
      </p:sp>
      <p:sp>
        <p:nvSpPr>
          <p:cNvPr id="119" name="TextBox 118"/>
          <p:cNvSpPr txBox="1"/>
          <p:nvPr/>
        </p:nvSpPr>
        <p:spPr>
          <a:xfrm>
            <a:off x="1070029" y="6332107"/>
            <a:ext cx="4841236" cy="307777"/>
          </a:xfrm>
          <a:prstGeom prst="rect">
            <a:avLst/>
          </a:prstGeom>
          <a:noFill/>
        </p:spPr>
        <p:txBody>
          <a:bodyPr wrap="square" rtlCol="0">
            <a:spAutoFit/>
          </a:bodyPr>
          <a:lstStyle/>
          <a:p>
            <a:r>
              <a:rPr lang="en-US" sz="1400" b="1" i="1" dirty="0">
                <a:solidFill>
                  <a:srgbClr val="59758A"/>
                </a:solidFill>
                <a:latin typeface="Ayuthaya" charset="-34"/>
                <a:ea typeface="Ayuthaya" charset="-34"/>
                <a:cs typeface="Ayuthaya" charset="-34"/>
              </a:rPr>
              <a:t>Task: Executable (black box) </a:t>
            </a:r>
          </a:p>
        </p:txBody>
      </p:sp>
      <p:pic>
        <p:nvPicPr>
          <p:cNvPr id="120" name="Picture 2" descr="Image result for epcc">
            <a:extLst>
              <a:ext uri="{FF2B5EF4-FFF2-40B4-BE49-F238E27FC236}">
                <a16:creationId xmlns:a16="http://schemas.microsoft.com/office/drawing/2014/main" id="{4727D82B-A4F1-3746-8C48-0D1F6B68BB5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350866" y="6005241"/>
            <a:ext cx="1523106" cy="533671"/>
          </a:xfrm>
          <a:prstGeom prst="rect">
            <a:avLst/>
          </a:prstGeom>
          <a:noFill/>
          <a:extLst>
            <a:ext uri="{909E8E84-426E-40DD-AFC4-6F175D3DCCD1}">
              <a14:hiddenFill xmlns:a14="http://schemas.microsoft.com/office/drawing/2010/main">
                <a:solidFill>
                  <a:srgbClr val="FFFFFF"/>
                </a:solidFill>
              </a14:hiddenFill>
            </a:ext>
          </a:extLst>
        </p:spPr>
      </p:pic>
      <p:sp>
        <p:nvSpPr>
          <p:cNvPr id="121" name="Rectangle 120">
            <a:extLst>
              <a:ext uri="{FF2B5EF4-FFF2-40B4-BE49-F238E27FC236}">
                <a16:creationId xmlns:a16="http://schemas.microsoft.com/office/drawing/2014/main" id="{A6A37252-9004-C748-9F11-518779BC6DD0}"/>
              </a:ext>
            </a:extLst>
          </p:cNvPr>
          <p:cNvSpPr/>
          <p:nvPr/>
        </p:nvSpPr>
        <p:spPr>
          <a:xfrm>
            <a:off x="262801" y="760332"/>
            <a:ext cx="9620251" cy="4571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139217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sterismOverview-rf.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24086" y="58877"/>
            <a:ext cx="3316034" cy="6799123"/>
          </a:xfrm>
          <a:prstGeom prst="rect">
            <a:avLst/>
          </a:prstGeom>
        </p:spPr>
      </p:pic>
      <p:pic>
        <p:nvPicPr>
          <p:cNvPr id="93" name="Picture 4" descr="pegasus_white_logo.png"/>
          <p:cNvPicPr>
            <a:picLocks noChangeAspect="1"/>
          </p:cNvPicPr>
          <p:nvPr/>
        </p:nvPicPr>
        <p:blipFill>
          <a:blip r:embed="rId4">
            <a:duotone>
              <a:prstClr val="black"/>
              <a:schemeClr val="tx2">
                <a:tint val="45000"/>
                <a:satMod val="400000"/>
              </a:schemeClr>
            </a:duotone>
            <a:extLst>
              <a:ext uri="{28A0092B-C50C-407E-A947-70E740481C1C}">
                <a14:useLocalDpi xmlns:a14="http://schemas.microsoft.com/office/drawing/2010/main"/>
              </a:ext>
            </a:extLst>
          </a:blip>
          <a:srcRect/>
          <a:stretch>
            <a:fillRect/>
          </a:stretch>
        </p:blipFill>
        <p:spPr bwMode="auto">
          <a:xfrm>
            <a:off x="1365013" y="2141060"/>
            <a:ext cx="1293547" cy="101170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1" name="TextBox 100"/>
          <p:cNvSpPr txBox="1"/>
          <p:nvPr/>
        </p:nvSpPr>
        <p:spPr>
          <a:xfrm>
            <a:off x="1317547" y="3068102"/>
            <a:ext cx="1582280" cy="430887"/>
          </a:xfrm>
          <a:prstGeom prst="rect">
            <a:avLst/>
          </a:prstGeom>
          <a:noFill/>
        </p:spPr>
        <p:txBody>
          <a:bodyPr wrap="square" rtlCol="0">
            <a:spAutoFit/>
          </a:bodyPr>
          <a:lstStyle/>
          <a:p>
            <a:r>
              <a:rPr lang="en-US" sz="2200" dirty="0">
                <a:solidFill>
                  <a:schemeClr val="bg2">
                    <a:lumMod val="50000"/>
                  </a:schemeClr>
                </a:solidFill>
                <a:latin typeface="Arial Rounded MT Bold" charset="0"/>
                <a:ea typeface="Arial Rounded MT Bold" charset="0"/>
                <a:cs typeface="Arial Rounded MT Bold" charset="0"/>
              </a:rPr>
              <a:t>Pegasus</a:t>
            </a:r>
          </a:p>
        </p:txBody>
      </p:sp>
      <p:sp>
        <p:nvSpPr>
          <p:cNvPr id="112" name="TextBox 111"/>
          <p:cNvSpPr txBox="1"/>
          <p:nvPr/>
        </p:nvSpPr>
        <p:spPr>
          <a:xfrm>
            <a:off x="324281" y="844761"/>
            <a:ext cx="3432424" cy="1446550"/>
          </a:xfrm>
          <a:prstGeom prst="rect">
            <a:avLst/>
          </a:prstGeom>
          <a:noFill/>
        </p:spPr>
        <p:txBody>
          <a:bodyPr wrap="square" rtlCol="0">
            <a:spAutoFit/>
          </a:bodyPr>
          <a:lstStyle/>
          <a:p>
            <a:pPr algn="ctr"/>
            <a:r>
              <a:rPr lang="en-US" sz="8800" b="1" dirty="0">
                <a:ln w="19050">
                  <a:solidFill>
                    <a:schemeClr val="bg2">
                      <a:lumMod val="25000"/>
                      <a:alpha val="28000"/>
                    </a:schemeClr>
                  </a:solidFill>
                </a:ln>
                <a:noFill/>
                <a:latin typeface="Courier New" charset="0"/>
                <a:ea typeface="Courier New" charset="0"/>
                <a:cs typeface="Courier New" charset="0"/>
              </a:rPr>
              <a:t>+</a:t>
            </a:r>
          </a:p>
        </p:txBody>
      </p:sp>
      <p:pic>
        <p:nvPicPr>
          <p:cNvPr id="113" name="Picture 112"/>
          <p:cNvPicPr>
            <a:picLocks noChangeAspect="1"/>
          </p:cNvPicPr>
          <p:nvPr/>
        </p:nvPicPr>
        <p:blipFill>
          <a:blip r:embed="rId5"/>
          <a:stretch>
            <a:fillRect/>
          </a:stretch>
        </p:blipFill>
        <p:spPr>
          <a:xfrm>
            <a:off x="1204238" y="33302"/>
            <a:ext cx="2187085" cy="1235249"/>
          </a:xfrm>
          <a:prstGeom prst="rect">
            <a:avLst/>
          </a:prstGeom>
        </p:spPr>
      </p:pic>
      <p:sp>
        <p:nvSpPr>
          <p:cNvPr id="114" name="TextBox 113"/>
          <p:cNvSpPr txBox="1"/>
          <p:nvPr/>
        </p:nvSpPr>
        <p:spPr>
          <a:xfrm>
            <a:off x="-694240" y="4465088"/>
            <a:ext cx="5799835" cy="646331"/>
          </a:xfrm>
          <a:prstGeom prst="rect">
            <a:avLst/>
          </a:prstGeom>
          <a:noFill/>
        </p:spPr>
        <p:txBody>
          <a:bodyPr wrap="square" rtlCol="0">
            <a:spAutoFit/>
          </a:bodyPr>
          <a:lstStyle/>
          <a:p>
            <a:pPr algn="ctr"/>
            <a:r>
              <a:rPr lang="en-US" sz="3600" b="1" spc="600" dirty="0">
                <a:solidFill>
                  <a:schemeClr val="bg1">
                    <a:lumMod val="50000"/>
                  </a:schemeClr>
                </a:solidFill>
                <a:latin typeface="Arial Rounded MT Bold" charset="0"/>
                <a:ea typeface="Arial Rounded MT Bold" charset="0"/>
                <a:cs typeface="Arial Rounded MT Bold" charset="0"/>
              </a:rPr>
              <a:t>ASTERISM</a:t>
            </a:r>
          </a:p>
        </p:txBody>
      </p:sp>
      <p:sp>
        <p:nvSpPr>
          <p:cNvPr id="6" name="Equal 5"/>
          <p:cNvSpPr/>
          <p:nvPr/>
        </p:nvSpPr>
        <p:spPr>
          <a:xfrm>
            <a:off x="1693360" y="3742270"/>
            <a:ext cx="694267" cy="423333"/>
          </a:xfrm>
          <a:prstGeom prst="mathEqual">
            <a:avLst/>
          </a:prstGeom>
          <a:no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7" name="TextBox 6"/>
          <p:cNvSpPr txBox="1"/>
          <p:nvPr/>
        </p:nvSpPr>
        <p:spPr>
          <a:xfrm>
            <a:off x="7440120" y="2483326"/>
            <a:ext cx="4242164" cy="800219"/>
          </a:xfrm>
          <a:prstGeom prst="rect">
            <a:avLst/>
          </a:prstGeom>
          <a:noFill/>
        </p:spPr>
        <p:txBody>
          <a:bodyPr wrap="none" rtlCol="0">
            <a:spAutoFit/>
          </a:bodyPr>
          <a:lstStyle/>
          <a:p>
            <a:endParaRPr lang="en-US" sz="1400" dirty="0"/>
          </a:p>
          <a:p>
            <a:r>
              <a:rPr lang="en-US" sz="1600" dirty="0">
                <a:solidFill>
                  <a:srgbClr val="548235"/>
                </a:solidFill>
                <a:latin typeface="Ayuthaya" charset="-34"/>
                <a:ea typeface="Ayuthaya" charset="-34"/>
                <a:cs typeface="Ayuthaya" charset="-34"/>
              </a:rPr>
              <a:t>Pegasus</a:t>
            </a:r>
            <a:r>
              <a:rPr lang="en-US" sz="1600" dirty="0">
                <a:solidFill>
                  <a:srgbClr val="637E93"/>
                </a:solidFill>
                <a:latin typeface="Ayuthaya" charset="-34"/>
                <a:ea typeface="Ayuthaya" charset="-34"/>
                <a:cs typeface="Ayuthaya" charset="-34"/>
              </a:rPr>
              <a:t> to distribute and execute</a:t>
            </a:r>
          </a:p>
          <a:p>
            <a:r>
              <a:rPr lang="en-US" sz="1600" dirty="0">
                <a:solidFill>
                  <a:srgbClr val="637E93"/>
                </a:solidFill>
                <a:latin typeface="Ayuthaya" charset="-34"/>
                <a:ea typeface="Ayuthaya" charset="-34"/>
                <a:cs typeface="Ayuthaya" charset="-34"/>
              </a:rPr>
              <a:t>each dispel4py workflow  </a:t>
            </a:r>
          </a:p>
        </p:txBody>
      </p:sp>
      <p:sp>
        <p:nvSpPr>
          <p:cNvPr id="115" name="TextBox 114"/>
          <p:cNvSpPr txBox="1"/>
          <p:nvPr/>
        </p:nvSpPr>
        <p:spPr>
          <a:xfrm>
            <a:off x="7476886" y="1672425"/>
            <a:ext cx="5487693" cy="584776"/>
          </a:xfrm>
          <a:prstGeom prst="rect">
            <a:avLst/>
          </a:prstGeom>
          <a:noFill/>
        </p:spPr>
        <p:txBody>
          <a:bodyPr wrap="square" rtlCol="0">
            <a:spAutoFit/>
          </a:bodyPr>
          <a:lstStyle/>
          <a:p>
            <a:r>
              <a:rPr lang="en-US" sz="1600" dirty="0" err="1">
                <a:solidFill>
                  <a:srgbClr val="548235"/>
                </a:solidFill>
                <a:latin typeface="Ayuthaya" charset="-34"/>
                <a:ea typeface="Ayuthaya" charset="-34"/>
                <a:cs typeface="Ayuthaya" charset="-34"/>
              </a:rPr>
              <a:t>dispelpy</a:t>
            </a:r>
            <a:r>
              <a:rPr lang="en-US" sz="1600" dirty="0">
                <a:solidFill>
                  <a:srgbClr val="637E93"/>
                </a:solidFill>
                <a:latin typeface="Ayuthaya" charset="-34"/>
                <a:ea typeface="Ayuthaya" charset="-34"/>
                <a:cs typeface="Ayuthaya" charset="-34"/>
              </a:rPr>
              <a:t>  to represent different </a:t>
            </a:r>
          </a:p>
          <a:p>
            <a:r>
              <a:rPr lang="en-US" sz="1600" dirty="0">
                <a:solidFill>
                  <a:srgbClr val="637E93"/>
                </a:solidFill>
                <a:latin typeface="Ayuthaya" charset="-34"/>
                <a:ea typeface="Ayuthaya" charset="-34"/>
                <a:cs typeface="Ayuthaya" charset="-34"/>
              </a:rPr>
              <a:t>parts of applications</a:t>
            </a:r>
          </a:p>
        </p:txBody>
      </p:sp>
      <p:pic>
        <p:nvPicPr>
          <p:cNvPr id="12" name="Picture 2" descr="Image result for epcc">
            <a:extLst>
              <a:ext uri="{FF2B5EF4-FFF2-40B4-BE49-F238E27FC236}">
                <a16:creationId xmlns:a16="http://schemas.microsoft.com/office/drawing/2014/main" id="{7613F849-1355-154A-A8E2-6F7484B8455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350866" y="6005241"/>
            <a:ext cx="1523106" cy="5336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62154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p:cNvSpPr/>
          <p:nvPr/>
        </p:nvSpPr>
        <p:spPr>
          <a:xfrm>
            <a:off x="7375566" y="4179132"/>
            <a:ext cx="4816434" cy="1856659"/>
          </a:xfrm>
          <a:prstGeom prst="rect">
            <a:avLst/>
          </a:prstGeom>
          <a:solidFill>
            <a:schemeClr val="bg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7375566" y="1543191"/>
            <a:ext cx="4836013" cy="2787071"/>
          </a:xfrm>
          <a:prstGeom prst="rect">
            <a:avLst/>
          </a:prstGeom>
          <a:solidFill>
            <a:schemeClr val="bg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p:cNvSpPr txBox="1"/>
          <p:nvPr/>
        </p:nvSpPr>
        <p:spPr>
          <a:xfrm>
            <a:off x="218840" y="265502"/>
            <a:ext cx="7737491" cy="538609"/>
          </a:xfrm>
          <a:prstGeom prst="rect">
            <a:avLst/>
          </a:prstGeom>
          <a:noFill/>
        </p:spPr>
        <p:txBody>
          <a:bodyPr wrap="square" rtlCol="0">
            <a:spAutoFit/>
          </a:bodyPr>
          <a:lstStyle/>
          <a:p>
            <a:pPr algn="ctr"/>
            <a:r>
              <a:rPr lang="en-US" sz="2500" dirty="0">
                <a:solidFill>
                  <a:schemeClr val="bg2">
                    <a:lumMod val="50000"/>
                  </a:schemeClr>
                </a:solidFill>
                <a:latin typeface="Ayuthaya" charset="-34"/>
                <a:ea typeface="Ayuthaya" charset="-34"/>
                <a:cs typeface="Ayuthaya" charset="-34"/>
              </a:rPr>
              <a:t>Seismic</a:t>
            </a:r>
            <a:r>
              <a:rPr lang="en-US" sz="2900" b="1" i="1" dirty="0">
                <a:solidFill>
                  <a:schemeClr val="bg2">
                    <a:lumMod val="50000"/>
                  </a:schemeClr>
                </a:solidFill>
                <a:latin typeface="Arial Rounded MT Bold" charset="0"/>
                <a:ea typeface="Arial Rounded MT Bold" charset="0"/>
                <a:cs typeface="Arial Rounded MT Bold" charset="0"/>
              </a:rPr>
              <a:t> </a:t>
            </a:r>
            <a:r>
              <a:rPr lang="en-US" sz="2500" dirty="0">
                <a:solidFill>
                  <a:schemeClr val="bg2">
                    <a:lumMod val="50000"/>
                  </a:schemeClr>
                </a:solidFill>
                <a:latin typeface="Ayuthaya" charset="-34"/>
                <a:ea typeface="Ayuthaya" charset="-34"/>
                <a:cs typeface="Ayuthaya" charset="-34"/>
              </a:rPr>
              <a:t>Ambient Noise Cross-Correlation</a:t>
            </a:r>
          </a:p>
        </p:txBody>
      </p:sp>
      <p:sp>
        <p:nvSpPr>
          <p:cNvPr id="38" name="TextBox 37"/>
          <p:cNvSpPr txBox="1"/>
          <p:nvPr/>
        </p:nvSpPr>
        <p:spPr>
          <a:xfrm>
            <a:off x="588436" y="4462935"/>
            <a:ext cx="6963832" cy="1631216"/>
          </a:xfrm>
          <a:prstGeom prst="rect">
            <a:avLst/>
          </a:prstGeom>
          <a:noFill/>
        </p:spPr>
        <p:txBody>
          <a:bodyPr wrap="square" rtlCol="0">
            <a:spAutoFit/>
          </a:bodyPr>
          <a:lstStyle/>
          <a:p>
            <a:r>
              <a:rPr lang="en-US" sz="1400" dirty="0">
                <a:solidFill>
                  <a:srgbClr val="7F7F7F"/>
                </a:solidFill>
                <a:latin typeface="Ayuthaya" charset="-34"/>
                <a:ea typeface="Ayuthaya" charset="-34"/>
                <a:cs typeface="Ayuthaya" charset="-34"/>
              </a:rPr>
              <a:t>IRIS USA TA array – 1000 stations- 4999500 cross-correlations </a:t>
            </a:r>
            <a:r>
              <a:rPr lang="en-US" sz="1400" b="1" dirty="0">
                <a:solidFill>
                  <a:srgbClr val="7F7F7F"/>
                </a:solidFill>
                <a:latin typeface="Ayuthaya" charset="-34"/>
                <a:ea typeface="Ayuthaya" charset="-34"/>
                <a:cs typeface="Ayuthaya" charset="-34"/>
              </a:rPr>
              <a:t>per hour</a:t>
            </a:r>
          </a:p>
          <a:p>
            <a:endParaRPr lang="en-US" dirty="0">
              <a:solidFill>
                <a:schemeClr val="accent6">
                  <a:lumMod val="75000"/>
                </a:schemeClr>
              </a:solidFill>
              <a:latin typeface="Ayuthaya" charset="-34"/>
              <a:ea typeface="Ayuthaya" charset="-34"/>
              <a:cs typeface="Ayuthaya" charset="-34"/>
            </a:endParaRPr>
          </a:p>
          <a:p>
            <a:r>
              <a:rPr lang="en-US" dirty="0">
                <a:solidFill>
                  <a:schemeClr val="accent6">
                    <a:lumMod val="75000"/>
                  </a:schemeClr>
                </a:solidFill>
                <a:latin typeface="Ayuthaya" charset="-34"/>
                <a:ea typeface="Ayuthaya" charset="-34"/>
                <a:cs typeface="Ayuthaya" charset="-34"/>
              </a:rPr>
              <a:t>Preprocesses </a:t>
            </a:r>
            <a:r>
              <a:rPr lang="en-US" dirty="0">
                <a:solidFill>
                  <a:srgbClr val="637E93"/>
                </a:solidFill>
                <a:latin typeface="Ayuthaya" charset="-34"/>
                <a:ea typeface="Ayuthaya" charset="-34"/>
                <a:cs typeface="Ayuthaya" charset="-34"/>
              </a:rPr>
              <a:t>(Phase 1) and </a:t>
            </a:r>
            <a:r>
              <a:rPr lang="en-US" dirty="0">
                <a:solidFill>
                  <a:schemeClr val="accent6">
                    <a:lumMod val="75000"/>
                  </a:schemeClr>
                </a:solidFill>
                <a:latin typeface="Ayuthaya" charset="-34"/>
                <a:ea typeface="Ayuthaya" charset="-34"/>
                <a:cs typeface="Ayuthaya" charset="-34"/>
              </a:rPr>
              <a:t>cross-correlates</a:t>
            </a:r>
            <a:r>
              <a:rPr lang="en-US" dirty="0">
                <a:solidFill>
                  <a:srgbClr val="637E93"/>
                </a:solidFill>
                <a:latin typeface="Ayuthaya" charset="-34"/>
                <a:ea typeface="Ayuthaya" charset="-34"/>
                <a:cs typeface="Ayuthaya" charset="-34"/>
              </a:rPr>
              <a:t> traces (Phase 2) from multiple </a:t>
            </a:r>
            <a:r>
              <a:rPr lang="en-US" dirty="0">
                <a:solidFill>
                  <a:schemeClr val="accent6">
                    <a:lumMod val="75000"/>
                  </a:schemeClr>
                </a:solidFill>
                <a:latin typeface="Ayuthaya" charset="-34"/>
                <a:ea typeface="Ayuthaya" charset="-34"/>
                <a:cs typeface="Ayuthaya" charset="-34"/>
              </a:rPr>
              <a:t>seismic stations</a:t>
            </a:r>
          </a:p>
          <a:p>
            <a:endParaRPr lang="en-US" dirty="0">
              <a:solidFill>
                <a:schemeClr val="accent6">
                  <a:lumMod val="75000"/>
                </a:schemeClr>
              </a:solidFill>
              <a:latin typeface="Ayuthaya" charset="-34"/>
              <a:ea typeface="Ayuthaya" charset="-34"/>
              <a:cs typeface="Ayuthaya" charset="-34"/>
            </a:endParaRPr>
          </a:p>
        </p:txBody>
      </p:sp>
      <p:pic>
        <p:nvPicPr>
          <p:cNvPr id="15" name="Picture 14"/>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5931654" y="1423393"/>
            <a:ext cx="6316999" cy="2635941"/>
          </a:xfrm>
          <a:prstGeom prst="rect">
            <a:avLst/>
          </a:prstGeom>
        </p:spPr>
      </p:pic>
      <p:pic>
        <p:nvPicPr>
          <p:cNvPr id="16" name="Picture 15"/>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7880803" y="5060029"/>
            <a:ext cx="4019213" cy="1248524"/>
          </a:xfrm>
          <a:prstGeom prst="rect">
            <a:avLst/>
          </a:prstGeom>
        </p:spPr>
      </p:pic>
      <p:sp>
        <p:nvSpPr>
          <p:cNvPr id="17" name="TextBox 16"/>
          <p:cNvSpPr txBox="1"/>
          <p:nvPr/>
        </p:nvSpPr>
        <p:spPr>
          <a:xfrm>
            <a:off x="9890410" y="4373595"/>
            <a:ext cx="2268347" cy="646331"/>
          </a:xfrm>
          <a:prstGeom prst="rect">
            <a:avLst/>
          </a:prstGeom>
          <a:noFill/>
        </p:spPr>
        <p:txBody>
          <a:bodyPr wrap="square" rtlCol="0">
            <a:spAutoFit/>
          </a:bodyPr>
          <a:lstStyle/>
          <a:p>
            <a:pPr algn="ctr"/>
            <a:r>
              <a:rPr lang="en-US" b="1" i="1" dirty="0">
                <a:solidFill>
                  <a:schemeClr val="accent3">
                    <a:lumMod val="75000"/>
                  </a:schemeClr>
                </a:solidFill>
              </a:rPr>
              <a:t>Phase 2 </a:t>
            </a:r>
          </a:p>
          <a:p>
            <a:r>
              <a:rPr lang="en-US" b="1" i="1" dirty="0">
                <a:solidFill>
                  <a:schemeClr val="accent3">
                    <a:lumMod val="75000"/>
                  </a:schemeClr>
                </a:solidFill>
              </a:rPr>
              <a:t>dispel4py workflow</a:t>
            </a:r>
          </a:p>
        </p:txBody>
      </p:sp>
      <p:sp>
        <p:nvSpPr>
          <p:cNvPr id="21" name="TextBox 20"/>
          <p:cNvSpPr txBox="1"/>
          <p:nvPr/>
        </p:nvSpPr>
        <p:spPr>
          <a:xfrm>
            <a:off x="9923653" y="853471"/>
            <a:ext cx="2268347" cy="646331"/>
          </a:xfrm>
          <a:prstGeom prst="rect">
            <a:avLst/>
          </a:prstGeom>
          <a:noFill/>
        </p:spPr>
        <p:txBody>
          <a:bodyPr wrap="square" rtlCol="0">
            <a:spAutoFit/>
          </a:bodyPr>
          <a:lstStyle/>
          <a:p>
            <a:pPr algn="ctr"/>
            <a:r>
              <a:rPr lang="en-US" b="1" i="1" dirty="0">
                <a:solidFill>
                  <a:schemeClr val="accent3">
                    <a:lumMod val="75000"/>
                  </a:schemeClr>
                </a:solidFill>
              </a:rPr>
              <a:t>Phase 1 </a:t>
            </a:r>
          </a:p>
          <a:p>
            <a:r>
              <a:rPr lang="en-US" b="1" i="1" dirty="0">
                <a:solidFill>
                  <a:schemeClr val="accent3">
                    <a:lumMod val="75000"/>
                  </a:schemeClr>
                </a:solidFill>
              </a:rPr>
              <a:t>dispel4py workflow</a:t>
            </a:r>
          </a:p>
        </p:txBody>
      </p:sp>
      <p:pic>
        <p:nvPicPr>
          <p:cNvPr id="22" name="Picture 2" descr="http://www.marketingfortravelexperts.com/wp-content/uploads/2014/05/black-right-arrow.png"/>
          <p:cNvPicPr>
            <a:picLocks noChangeAspect="1" noChangeArrowheads="1"/>
          </p:cNvPicPr>
          <p:nvPr/>
        </p:nvPicPr>
        <p:blipFill>
          <a:blip r:embed="rId5">
            <a:duotone>
              <a:schemeClr val="accent5">
                <a:shade val="45000"/>
                <a:satMod val="135000"/>
              </a:schemeClr>
              <a:prstClr val="white"/>
            </a:duotone>
            <a:alphaModFix amt="70000"/>
            <a:extLst>
              <a:ext uri="{28A0092B-C50C-407E-A947-70E740481C1C}">
                <a14:useLocalDpi xmlns:a14="http://schemas.microsoft.com/office/drawing/2010/main"/>
              </a:ext>
            </a:extLst>
          </a:blip>
          <a:srcRect/>
          <a:stretch>
            <a:fillRect/>
          </a:stretch>
        </p:blipFill>
        <p:spPr bwMode="auto">
          <a:xfrm rot="19376234" flipH="1">
            <a:off x="9133143" y="4850591"/>
            <a:ext cx="756176" cy="367409"/>
          </a:xfrm>
          <a:prstGeom prst="rect">
            <a:avLst/>
          </a:prstGeom>
          <a:noFill/>
          <a:extLst>
            <a:ext uri="{909E8E84-426E-40dd-AFC4-6F175D3DCCD1}">
              <a14:hiddenFill xmlns="" xmlns:a14="http://schemas.microsoft.com/office/drawing/2010/main">
                <a:solidFill>
                  <a:srgbClr val="FFFFFF"/>
                </a:solidFill>
              </a14:hiddenFill>
            </a:ext>
          </a:extLst>
        </p:spPr>
      </p:pic>
      <p:pic>
        <p:nvPicPr>
          <p:cNvPr id="23" name="Picture 2" descr="http://www.marketingfortravelexperts.com/wp-content/uploads/2014/05/black-right-arrow.png"/>
          <p:cNvPicPr>
            <a:picLocks noChangeAspect="1" noChangeArrowheads="1"/>
          </p:cNvPicPr>
          <p:nvPr/>
        </p:nvPicPr>
        <p:blipFill>
          <a:blip r:embed="rId5">
            <a:duotone>
              <a:schemeClr val="accent5">
                <a:shade val="45000"/>
                <a:satMod val="135000"/>
              </a:schemeClr>
              <a:prstClr val="white"/>
            </a:duotone>
            <a:alphaModFix amt="70000"/>
            <a:extLst>
              <a:ext uri="{28A0092B-C50C-407E-A947-70E740481C1C}">
                <a14:useLocalDpi xmlns:a14="http://schemas.microsoft.com/office/drawing/2010/main"/>
              </a:ext>
            </a:extLst>
          </a:blip>
          <a:srcRect/>
          <a:stretch>
            <a:fillRect/>
          </a:stretch>
        </p:blipFill>
        <p:spPr bwMode="auto">
          <a:xfrm rot="19376234" flipH="1">
            <a:off x="9133142" y="1136156"/>
            <a:ext cx="756176" cy="367409"/>
          </a:xfrm>
          <a:prstGeom prst="rect">
            <a:avLst/>
          </a:prstGeom>
          <a:noFill/>
          <a:extLst>
            <a:ext uri="{909E8E84-426E-40dd-AFC4-6F175D3DCCD1}">
              <a14:hiddenFill xmlns="" xmlns:a14="http://schemas.microsoft.com/office/drawing/2010/main">
                <a:solidFill>
                  <a:srgbClr val="FFFFFF"/>
                </a:solidFill>
              </a14:hiddenFill>
            </a:ext>
          </a:extLst>
        </p:spPr>
      </p:pic>
      <p:sp>
        <p:nvSpPr>
          <p:cNvPr id="2" name="Rectangle 1"/>
          <p:cNvSpPr/>
          <p:nvPr/>
        </p:nvSpPr>
        <p:spPr>
          <a:xfrm>
            <a:off x="218840" y="6014727"/>
            <a:ext cx="6994760" cy="400110"/>
          </a:xfrm>
          <a:prstGeom prst="rect">
            <a:avLst/>
          </a:prstGeom>
        </p:spPr>
        <p:txBody>
          <a:bodyPr wrap="square">
            <a:spAutoFit/>
          </a:bodyPr>
          <a:lstStyle/>
          <a:p>
            <a:r>
              <a:rPr lang="en-US" sz="2000" dirty="0">
                <a:solidFill>
                  <a:srgbClr val="70AE46"/>
                </a:solidFill>
                <a:latin typeface="Ayuthaya" charset="-34"/>
                <a:ea typeface="Ayuthaya" charset="-34"/>
                <a:cs typeface="Ayuthaya" charset="-34"/>
              </a:rPr>
              <a:t>VERCE</a:t>
            </a:r>
            <a:r>
              <a:rPr lang="en-US" sz="1600" dirty="0">
                <a:solidFill>
                  <a:srgbClr val="637E93"/>
                </a:solidFill>
                <a:latin typeface="Ayuthaya" charset="-34"/>
                <a:ea typeface="Ayuthaya" charset="-34"/>
                <a:cs typeface="Ayuthaya" charset="-34"/>
              </a:rPr>
              <a:t> project both phases on the same HPC resource</a:t>
            </a:r>
          </a:p>
        </p:txBody>
      </p:sp>
      <p:pic>
        <p:nvPicPr>
          <p:cNvPr id="5" name="Picture 4"/>
          <p:cNvPicPr>
            <a:picLocks noChangeAspect="1"/>
          </p:cNvPicPr>
          <p:nvPr/>
        </p:nvPicPr>
        <p:blipFill>
          <a:blip r:embed="rId6"/>
          <a:stretch>
            <a:fillRect/>
          </a:stretch>
        </p:blipFill>
        <p:spPr>
          <a:xfrm>
            <a:off x="673101" y="1103585"/>
            <a:ext cx="5033432" cy="3410150"/>
          </a:xfrm>
          <a:prstGeom prst="rect">
            <a:avLst/>
          </a:prstGeom>
        </p:spPr>
      </p:pic>
      <p:pic>
        <p:nvPicPr>
          <p:cNvPr id="19" name="Picture 18"/>
          <p:cNvPicPr>
            <a:picLocks noChangeAspect="1"/>
          </p:cNvPicPr>
          <p:nvPr/>
        </p:nvPicPr>
        <p:blipFill>
          <a:blip r:embed="rId7"/>
          <a:stretch>
            <a:fillRect/>
          </a:stretch>
        </p:blipFill>
        <p:spPr>
          <a:xfrm>
            <a:off x="10629565" y="11165"/>
            <a:ext cx="1448470" cy="890383"/>
          </a:xfrm>
          <a:prstGeom prst="rect">
            <a:avLst/>
          </a:prstGeom>
        </p:spPr>
      </p:pic>
      <p:sp>
        <p:nvSpPr>
          <p:cNvPr id="18" name="Rectangle 17">
            <a:extLst>
              <a:ext uri="{FF2B5EF4-FFF2-40B4-BE49-F238E27FC236}">
                <a16:creationId xmlns:a16="http://schemas.microsoft.com/office/drawing/2014/main" id="{097FFA17-1FEE-3B4E-B378-52A2CE331EEE}"/>
              </a:ext>
            </a:extLst>
          </p:cNvPr>
          <p:cNvSpPr/>
          <p:nvPr/>
        </p:nvSpPr>
        <p:spPr>
          <a:xfrm>
            <a:off x="262801" y="760332"/>
            <a:ext cx="9620251" cy="4571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131660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4624" y="-10047"/>
            <a:ext cx="12199447" cy="6858000"/>
          </a:xfrm>
          <a:prstGeom prst="rect">
            <a:avLst/>
          </a:prstGeom>
          <a:gradFill flip="none" rotWithShape="1">
            <a:gsLst>
              <a:gs pos="0">
                <a:schemeClr val="tx2">
                  <a:lumMod val="20000"/>
                  <a:lumOff val="80000"/>
                </a:schemeClr>
              </a:gs>
              <a:gs pos="50000">
                <a:schemeClr val="tx2">
                  <a:lumMod val="40000"/>
                  <a:lumOff val="60000"/>
                </a:schemeClr>
              </a:gs>
              <a:gs pos="100000">
                <a:schemeClr val="tx2">
                  <a:lumMod val="60000"/>
                  <a:lumOff val="4000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Rectangle 60"/>
          <p:cNvSpPr/>
          <p:nvPr/>
        </p:nvSpPr>
        <p:spPr>
          <a:xfrm>
            <a:off x="5802235" y="3692488"/>
            <a:ext cx="2091944" cy="2144354"/>
          </a:xfrm>
          <a:prstGeom prst="rect">
            <a:avLst/>
          </a:prstGeom>
          <a:solidFill>
            <a:schemeClr val="tx2">
              <a:lumMod val="60000"/>
              <a:lumOff val="40000"/>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Freeform 76"/>
          <p:cNvSpPr/>
          <p:nvPr/>
        </p:nvSpPr>
        <p:spPr>
          <a:xfrm flipV="1">
            <a:off x="1746926" y="3881055"/>
            <a:ext cx="5300400" cy="1162220"/>
          </a:xfrm>
          <a:custGeom>
            <a:avLst/>
            <a:gdLst>
              <a:gd name="connsiteX0" fmla="*/ 5277080 w 5300401"/>
              <a:gd name="connsiteY0" fmla="*/ 848327 h 1145782"/>
              <a:gd name="connsiteX1" fmla="*/ 5277080 w 5300401"/>
              <a:gd name="connsiteY1" fmla="*/ 330534 h 1145782"/>
              <a:gd name="connsiteX2" fmla="*/ 5034709 w 5300401"/>
              <a:gd name="connsiteY2" fmla="*/ 77146 h 1145782"/>
              <a:gd name="connsiteX3" fmla="*/ 4362680 w 5300401"/>
              <a:gd name="connsiteY3" fmla="*/ 11045 h 1145782"/>
              <a:gd name="connsiteX4" fmla="*/ 1366092 w 5300401"/>
              <a:gd name="connsiteY4" fmla="*/ 22061 h 1145782"/>
              <a:gd name="connsiteX5" fmla="*/ 418641 w 5300401"/>
              <a:gd name="connsiteY5" fmla="*/ 220365 h 1145782"/>
              <a:gd name="connsiteX6" fmla="*/ 0 w 5300401"/>
              <a:gd name="connsiteY6" fmla="*/ 1145782 h 1145782"/>
              <a:gd name="connsiteX7" fmla="*/ 0 w 5300401"/>
              <a:gd name="connsiteY7" fmla="*/ 1145782 h 1145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00401" h="1145782">
                <a:moveTo>
                  <a:pt x="5277080" y="848327"/>
                </a:moveTo>
                <a:cubicBezTo>
                  <a:pt x="5297277" y="653695"/>
                  <a:pt x="5317475" y="459064"/>
                  <a:pt x="5277080" y="330534"/>
                </a:cubicBezTo>
                <a:cubicBezTo>
                  <a:pt x="5236685" y="202004"/>
                  <a:pt x="5187109" y="130394"/>
                  <a:pt x="5034709" y="77146"/>
                </a:cubicBezTo>
                <a:cubicBezTo>
                  <a:pt x="4882309" y="23898"/>
                  <a:pt x="4974116" y="20226"/>
                  <a:pt x="4362680" y="11045"/>
                </a:cubicBezTo>
                <a:cubicBezTo>
                  <a:pt x="3751244" y="1864"/>
                  <a:pt x="2023432" y="-12826"/>
                  <a:pt x="1366092" y="22061"/>
                </a:cubicBezTo>
                <a:cubicBezTo>
                  <a:pt x="708752" y="56948"/>
                  <a:pt x="646323" y="33078"/>
                  <a:pt x="418641" y="220365"/>
                </a:cubicBezTo>
                <a:cubicBezTo>
                  <a:pt x="190959" y="407652"/>
                  <a:pt x="0" y="1145782"/>
                  <a:pt x="0" y="1145782"/>
                </a:cubicBezTo>
                <a:lnTo>
                  <a:pt x="0" y="1145782"/>
                </a:lnTo>
              </a:path>
            </a:pathLst>
          </a:custGeom>
          <a:noFill/>
          <a:ln w="317500">
            <a:solidFill>
              <a:schemeClr val="accent6">
                <a:lumMod val="20000"/>
                <a:lumOff val="80000"/>
                <a:alpha val="4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p:cNvSpPr/>
          <p:nvPr/>
        </p:nvSpPr>
        <p:spPr>
          <a:xfrm>
            <a:off x="5804223" y="1556441"/>
            <a:ext cx="2091944" cy="1766932"/>
          </a:xfrm>
          <a:prstGeom prst="rect">
            <a:avLst/>
          </a:prstGeom>
          <a:solidFill>
            <a:schemeClr val="tx2">
              <a:lumMod val="60000"/>
              <a:lumOff val="40000"/>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Freeform 75"/>
          <p:cNvSpPr/>
          <p:nvPr/>
        </p:nvSpPr>
        <p:spPr>
          <a:xfrm>
            <a:off x="2239496" y="2600717"/>
            <a:ext cx="4869456" cy="974856"/>
          </a:xfrm>
          <a:custGeom>
            <a:avLst/>
            <a:gdLst>
              <a:gd name="connsiteX0" fmla="*/ 0 w 4869456"/>
              <a:gd name="connsiteY0" fmla="*/ 697820 h 708837"/>
              <a:gd name="connsiteX1" fmla="*/ 2456762 w 4869456"/>
              <a:gd name="connsiteY1" fmla="*/ 708837 h 708837"/>
              <a:gd name="connsiteX2" fmla="*/ 3205909 w 4869456"/>
              <a:gd name="connsiteY2" fmla="*/ 631719 h 708837"/>
              <a:gd name="connsiteX3" fmla="*/ 3701668 w 4869456"/>
              <a:gd name="connsiteY3" fmla="*/ 323247 h 708837"/>
              <a:gd name="connsiteX4" fmla="*/ 3966072 w 4869456"/>
              <a:gd name="connsiteY4" fmla="*/ 36808 h 708837"/>
              <a:gd name="connsiteX5" fmla="*/ 4208443 w 4869456"/>
              <a:gd name="connsiteY5" fmla="*/ 3758 h 708837"/>
              <a:gd name="connsiteX6" fmla="*/ 4869456 w 4869456"/>
              <a:gd name="connsiteY6" fmla="*/ 14774 h 708837"/>
              <a:gd name="connsiteX0" fmla="*/ 0 w 4869456"/>
              <a:gd name="connsiteY0" fmla="*/ 853552 h 864569"/>
              <a:gd name="connsiteX1" fmla="*/ 2456762 w 4869456"/>
              <a:gd name="connsiteY1" fmla="*/ 864569 h 864569"/>
              <a:gd name="connsiteX2" fmla="*/ 3205909 w 4869456"/>
              <a:gd name="connsiteY2" fmla="*/ 787451 h 864569"/>
              <a:gd name="connsiteX3" fmla="*/ 3701668 w 4869456"/>
              <a:gd name="connsiteY3" fmla="*/ 478979 h 864569"/>
              <a:gd name="connsiteX4" fmla="*/ 3966072 w 4869456"/>
              <a:gd name="connsiteY4" fmla="*/ 192540 h 864569"/>
              <a:gd name="connsiteX5" fmla="*/ 4208443 w 4869456"/>
              <a:gd name="connsiteY5" fmla="*/ 159490 h 864569"/>
              <a:gd name="connsiteX6" fmla="*/ 4869456 w 4869456"/>
              <a:gd name="connsiteY6" fmla="*/ 59 h 864569"/>
              <a:gd name="connsiteX0" fmla="*/ 0 w 4869456"/>
              <a:gd name="connsiteY0" fmla="*/ 909962 h 920979"/>
              <a:gd name="connsiteX1" fmla="*/ 2456762 w 4869456"/>
              <a:gd name="connsiteY1" fmla="*/ 920979 h 920979"/>
              <a:gd name="connsiteX2" fmla="*/ 3205909 w 4869456"/>
              <a:gd name="connsiteY2" fmla="*/ 843861 h 920979"/>
              <a:gd name="connsiteX3" fmla="*/ 3701668 w 4869456"/>
              <a:gd name="connsiteY3" fmla="*/ 535389 h 920979"/>
              <a:gd name="connsiteX4" fmla="*/ 3966072 w 4869456"/>
              <a:gd name="connsiteY4" fmla="*/ 248950 h 920979"/>
              <a:gd name="connsiteX5" fmla="*/ 4208443 w 4869456"/>
              <a:gd name="connsiteY5" fmla="*/ 0 h 920979"/>
              <a:gd name="connsiteX6" fmla="*/ 4869456 w 4869456"/>
              <a:gd name="connsiteY6" fmla="*/ 56469 h 920979"/>
              <a:gd name="connsiteX0" fmla="*/ 0 w 4869456"/>
              <a:gd name="connsiteY0" fmla="*/ 853493 h 864510"/>
              <a:gd name="connsiteX1" fmla="*/ 2456762 w 4869456"/>
              <a:gd name="connsiteY1" fmla="*/ 864510 h 864510"/>
              <a:gd name="connsiteX2" fmla="*/ 3205909 w 4869456"/>
              <a:gd name="connsiteY2" fmla="*/ 787392 h 864510"/>
              <a:gd name="connsiteX3" fmla="*/ 3701668 w 4869456"/>
              <a:gd name="connsiteY3" fmla="*/ 478920 h 864510"/>
              <a:gd name="connsiteX4" fmla="*/ 3966072 w 4869456"/>
              <a:gd name="connsiteY4" fmla="*/ 192481 h 864510"/>
              <a:gd name="connsiteX5" fmla="*/ 4869456 w 4869456"/>
              <a:gd name="connsiteY5" fmla="*/ 0 h 864510"/>
              <a:gd name="connsiteX0" fmla="*/ 0 w 4869456"/>
              <a:gd name="connsiteY0" fmla="*/ 853493 h 864510"/>
              <a:gd name="connsiteX1" fmla="*/ 2456762 w 4869456"/>
              <a:gd name="connsiteY1" fmla="*/ 864510 h 864510"/>
              <a:gd name="connsiteX2" fmla="*/ 3205909 w 4869456"/>
              <a:gd name="connsiteY2" fmla="*/ 787392 h 864510"/>
              <a:gd name="connsiteX3" fmla="*/ 3701668 w 4869456"/>
              <a:gd name="connsiteY3" fmla="*/ 478920 h 864510"/>
              <a:gd name="connsiteX4" fmla="*/ 4102707 w 4869456"/>
              <a:gd name="connsiteY4" fmla="*/ 78849 h 864510"/>
              <a:gd name="connsiteX5" fmla="*/ 4869456 w 4869456"/>
              <a:gd name="connsiteY5" fmla="*/ 0 h 864510"/>
              <a:gd name="connsiteX0" fmla="*/ 0 w 4869456"/>
              <a:gd name="connsiteY0" fmla="*/ 853493 h 871046"/>
              <a:gd name="connsiteX1" fmla="*/ 2456762 w 4869456"/>
              <a:gd name="connsiteY1" fmla="*/ 864510 h 871046"/>
              <a:gd name="connsiteX2" fmla="*/ 3205909 w 4869456"/>
              <a:gd name="connsiteY2" fmla="*/ 787392 h 871046"/>
              <a:gd name="connsiteX3" fmla="*/ 4102707 w 4869456"/>
              <a:gd name="connsiteY3" fmla="*/ 78849 h 871046"/>
              <a:gd name="connsiteX4" fmla="*/ 4869456 w 4869456"/>
              <a:gd name="connsiteY4" fmla="*/ 0 h 871046"/>
              <a:gd name="connsiteX0" fmla="*/ 0 w 4869456"/>
              <a:gd name="connsiteY0" fmla="*/ 853493 h 864510"/>
              <a:gd name="connsiteX1" fmla="*/ 2456762 w 4869456"/>
              <a:gd name="connsiteY1" fmla="*/ 864510 h 864510"/>
              <a:gd name="connsiteX2" fmla="*/ 3289992 w 4869456"/>
              <a:gd name="connsiteY2" fmla="*/ 730575 h 864510"/>
              <a:gd name="connsiteX3" fmla="*/ 4102707 w 4869456"/>
              <a:gd name="connsiteY3" fmla="*/ 78849 h 864510"/>
              <a:gd name="connsiteX4" fmla="*/ 4869456 w 4869456"/>
              <a:gd name="connsiteY4" fmla="*/ 0 h 864510"/>
              <a:gd name="connsiteX0" fmla="*/ 0 w 4869456"/>
              <a:gd name="connsiteY0" fmla="*/ 853493 h 873449"/>
              <a:gd name="connsiteX1" fmla="*/ 2456762 w 4869456"/>
              <a:gd name="connsiteY1" fmla="*/ 864510 h 873449"/>
              <a:gd name="connsiteX2" fmla="*/ 3289992 w 4869456"/>
              <a:gd name="connsiteY2" fmla="*/ 730575 h 873449"/>
              <a:gd name="connsiteX3" fmla="*/ 4102707 w 4869456"/>
              <a:gd name="connsiteY3" fmla="*/ 78849 h 873449"/>
              <a:gd name="connsiteX4" fmla="*/ 4869456 w 4869456"/>
              <a:gd name="connsiteY4" fmla="*/ 0 h 873449"/>
              <a:gd name="connsiteX0" fmla="*/ 0 w 4869456"/>
              <a:gd name="connsiteY0" fmla="*/ 853493 h 866799"/>
              <a:gd name="connsiteX1" fmla="*/ 2456762 w 4869456"/>
              <a:gd name="connsiteY1" fmla="*/ 864510 h 866799"/>
              <a:gd name="connsiteX2" fmla="*/ 3289992 w 4869456"/>
              <a:gd name="connsiteY2" fmla="*/ 730575 h 866799"/>
              <a:gd name="connsiteX3" fmla="*/ 4102707 w 4869456"/>
              <a:gd name="connsiteY3" fmla="*/ 78849 h 866799"/>
              <a:gd name="connsiteX4" fmla="*/ 4869456 w 4869456"/>
              <a:gd name="connsiteY4" fmla="*/ 0 h 866799"/>
              <a:gd name="connsiteX0" fmla="*/ 0 w 4869456"/>
              <a:gd name="connsiteY0" fmla="*/ 853493 h 864510"/>
              <a:gd name="connsiteX1" fmla="*/ 2456762 w 4869456"/>
              <a:gd name="connsiteY1" fmla="*/ 864510 h 864510"/>
              <a:gd name="connsiteX2" fmla="*/ 3416116 w 4869456"/>
              <a:gd name="connsiteY2" fmla="*/ 662396 h 864510"/>
              <a:gd name="connsiteX3" fmla="*/ 4102707 w 4869456"/>
              <a:gd name="connsiteY3" fmla="*/ 78849 h 864510"/>
              <a:gd name="connsiteX4" fmla="*/ 4869456 w 4869456"/>
              <a:gd name="connsiteY4" fmla="*/ 0 h 864510"/>
              <a:gd name="connsiteX0" fmla="*/ 0 w 4869456"/>
              <a:gd name="connsiteY0" fmla="*/ 853493 h 864510"/>
              <a:gd name="connsiteX1" fmla="*/ 2456762 w 4869456"/>
              <a:gd name="connsiteY1" fmla="*/ 864510 h 864510"/>
              <a:gd name="connsiteX2" fmla="*/ 3416116 w 4869456"/>
              <a:gd name="connsiteY2" fmla="*/ 662396 h 864510"/>
              <a:gd name="connsiteX3" fmla="*/ 4102707 w 4869456"/>
              <a:gd name="connsiteY3" fmla="*/ 78849 h 864510"/>
              <a:gd name="connsiteX4" fmla="*/ 4869456 w 4869456"/>
              <a:gd name="connsiteY4" fmla="*/ 0 h 864510"/>
              <a:gd name="connsiteX0" fmla="*/ 0 w 4869456"/>
              <a:gd name="connsiteY0" fmla="*/ 863260 h 874277"/>
              <a:gd name="connsiteX1" fmla="*/ 2456762 w 4869456"/>
              <a:gd name="connsiteY1" fmla="*/ 874277 h 874277"/>
              <a:gd name="connsiteX2" fmla="*/ 3416116 w 4869456"/>
              <a:gd name="connsiteY2" fmla="*/ 672163 h 874277"/>
              <a:gd name="connsiteX3" fmla="*/ 4102707 w 4869456"/>
              <a:gd name="connsiteY3" fmla="*/ 88616 h 874277"/>
              <a:gd name="connsiteX4" fmla="*/ 4869456 w 4869456"/>
              <a:gd name="connsiteY4" fmla="*/ 9767 h 874277"/>
              <a:gd name="connsiteX0" fmla="*/ 0 w 4869456"/>
              <a:gd name="connsiteY0" fmla="*/ 863260 h 874277"/>
              <a:gd name="connsiteX1" fmla="*/ 2456762 w 4869456"/>
              <a:gd name="connsiteY1" fmla="*/ 874277 h 874277"/>
              <a:gd name="connsiteX2" fmla="*/ 3416116 w 4869456"/>
              <a:gd name="connsiteY2" fmla="*/ 672163 h 874277"/>
              <a:gd name="connsiteX3" fmla="*/ 4102707 w 4869456"/>
              <a:gd name="connsiteY3" fmla="*/ 88616 h 874277"/>
              <a:gd name="connsiteX4" fmla="*/ 4869456 w 4869456"/>
              <a:gd name="connsiteY4" fmla="*/ 9767 h 874277"/>
              <a:gd name="connsiteX0" fmla="*/ 0 w 4869456"/>
              <a:gd name="connsiteY0" fmla="*/ 863260 h 874277"/>
              <a:gd name="connsiteX1" fmla="*/ 2456762 w 4869456"/>
              <a:gd name="connsiteY1" fmla="*/ 874277 h 874277"/>
              <a:gd name="connsiteX2" fmla="*/ 3416116 w 4869456"/>
              <a:gd name="connsiteY2" fmla="*/ 672163 h 874277"/>
              <a:gd name="connsiteX3" fmla="*/ 4102707 w 4869456"/>
              <a:gd name="connsiteY3" fmla="*/ 88616 h 874277"/>
              <a:gd name="connsiteX4" fmla="*/ 4869456 w 4869456"/>
              <a:gd name="connsiteY4" fmla="*/ 9767 h 874277"/>
              <a:gd name="connsiteX0" fmla="*/ 0 w 4869456"/>
              <a:gd name="connsiteY0" fmla="*/ 853493 h 864510"/>
              <a:gd name="connsiteX1" fmla="*/ 2456762 w 4869456"/>
              <a:gd name="connsiteY1" fmla="*/ 864510 h 864510"/>
              <a:gd name="connsiteX2" fmla="*/ 3416116 w 4869456"/>
              <a:gd name="connsiteY2" fmla="*/ 662396 h 864510"/>
              <a:gd name="connsiteX3" fmla="*/ 4102707 w 4869456"/>
              <a:gd name="connsiteY3" fmla="*/ 78849 h 864510"/>
              <a:gd name="connsiteX4" fmla="*/ 4869456 w 4869456"/>
              <a:gd name="connsiteY4" fmla="*/ 0 h 864510"/>
              <a:gd name="connsiteX0" fmla="*/ 0 w 4869456"/>
              <a:gd name="connsiteY0" fmla="*/ 853493 h 864510"/>
              <a:gd name="connsiteX1" fmla="*/ 2456762 w 4869456"/>
              <a:gd name="connsiteY1" fmla="*/ 864510 h 864510"/>
              <a:gd name="connsiteX2" fmla="*/ 3416116 w 4869456"/>
              <a:gd name="connsiteY2" fmla="*/ 662396 h 864510"/>
              <a:gd name="connsiteX3" fmla="*/ 4102707 w 4869456"/>
              <a:gd name="connsiteY3" fmla="*/ 10670 h 864510"/>
              <a:gd name="connsiteX4" fmla="*/ 4869456 w 4869456"/>
              <a:gd name="connsiteY4" fmla="*/ 0 h 864510"/>
              <a:gd name="connsiteX0" fmla="*/ 0 w 4869456"/>
              <a:gd name="connsiteY0" fmla="*/ 853493 h 864510"/>
              <a:gd name="connsiteX1" fmla="*/ 2456762 w 4869456"/>
              <a:gd name="connsiteY1" fmla="*/ 864510 h 864510"/>
              <a:gd name="connsiteX2" fmla="*/ 3416116 w 4869456"/>
              <a:gd name="connsiteY2" fmla="*/ 662396 h 864510"/>
              <a:gd name="connsiteX3" fmla="*/ 4102707 w 4869456"/>
              <a:gd name="connsiteY3" fmla="*/ 10670 h 864510"/>
              <a:gd name="connsiteX4" fmla="*/ 4869456 w 4869456"/>
              <a:gd name="connsiteY4" fmla="*/ 0 h 864510"/>
              <a:gd name="connsiteX0" fmla="*/ 0 w 4869456"/>
              <a:gd name="connsiteY0" fmla="*/ 853493 h 864510"/>
              <a:gd name="connsiteX1" fmla="*/ 2456762 w 4869456"/>
              <a:gd name="connsiteY1" fmla="*/ 864510 h 864510"/>
              <a:gd name="connsiteX2" fmla="*/ 3416116 w 4869456"/>
              <a:gd name="connsiteY2" fmla="*/ 662396 h 864510"/>
              <a:gd name="connsiteX3" fmla="*/ 4102707 w 4869456"/>
              <a:gd name="connsiteY3" fmla="*/ 10670 h 864510"/>
              <a:gd name="connsiteX4" fmla="*/ 4869456 w 4869456"/>
              <a:gd name="connsiteY4" fmla="*/ 0 h 864510"/>
              <a:gd name="connsiteX0" fmla="*/ 0 w 4869456"/>
              <a:gd name="connsiteY0" fmla="*/ 853493 h 881184"/>
              <a:gd name="connsiteX1" fmla="*/ 2456762 w 4869456"/>
              <a:gd name="connsiteY1" fmla="*/ 864510 h 881184"/>
              <a:gd name="connsiteX2" fmla="*/ 3353054 w 4869456"/>
              <a:gd name="connsiteY2" fmla="*/ 798754 h 881184"/>
              <a:gd name="connsiteX3" fmla="*/ 4102707 w 4869456"/>
              <a:gd name="connsiteY3" fmla="*/ 10670 h 881184"/>
              <a:gd name="connsiteX4" fmla="*/ 4869456 w 4869456"/>
              <a:gd name="connsiteY4" fmla="*/ 0 h 881184"/>
              <a:gd name="connsiteX0" fmla="*/ 0 w 4869456"/>
              <a:gd name="connsiteY0" fmla="*/ 853493 h 864510"/>
              <a:gd name="connsiteX1" fmla="*/ 2456762 w 4869456"/>
              <a:gd name="connsiteY1" fmla="*/ 864510 h 864510"/>
              <a:gd name="connsiteX2" fmla="*/ 3353054 w 4869456"/>
              <a:gd name="connsiteY2" fmla="*/ 798754 h 864510"/>
              <a:gd name="connsiteX3" fmla="*/ 4102707 w 4869456"/>
              <a:gd name="connsiteY3" fmla="*/ 10670 h 864510"/>
              <a:gd name="connsiteX4" fmla="*/ 4869456 w 4869456"/>
              <a:gd name="connsiteY4" fmla="*/ 0 h 864510"/>
              <a:gd name="connsiteX0" fmla="*/ 0 w 4869456"/>
              <a:gd name="connsiteY0" fmla="*/ 853493 h 864510"/>
              <a:gd name="connsiteX1" fmla="*/ 2456762 w 4869456"/>
              <a:gd name="connsiteY1" fmla="*/ 864510 h 864510"/>
              <a:gd name="connsiteX2" fmla="*/ 3395095 w 4869456"/>
              <a:gd name="connsiteY2" fmla="*/ 741938 h 864510"/>
              <a:gd name="connsiteX3" fmla="*/ 4102707 w 4869456"/>
              <a:gd name="connsiteY3" fmla="*/ 10670 h 864510"/>
              <a:gd name="connsiteX4" fmla="*/ 4869456 w 4869456"/>
              <a:gd name="connsiteY4" fmla="*/ 0 h 864510"/>
              <a:gd name="connsiteX0" fmla="*/ 0 w 4869456"/>
              <a:gd name="connsiteY0" fmla="*/ 853493 h 864510"/>
              <a:gd name="connsiteX1" fmla="*/ 2456762 w 4869456"/>
              <a:gd name="connsiteY1" fmla="*/ 864510 h 864510"/>
              <a:gd name="connsiteX2" fmla="*/ 3395095 w 4869456"/>
              <a:gd name="connsiteY2" fmla="*/ 741938 h 864510"/>
              <a:gd name="connsiteX3" fmla="*/ 4102707 w 4869456"/>
              <a:gd name="connsiteY3" fmla="*/ 10670 h 864510"/>
              <a:gd name="connsiteX4" fmla="*/ 4869456 w 4869456"/>
              <a:gd name="connsiteY4" fmla="*/ 0 h 864510"/>
              <a:gd name="connsiteX0" fmla="*/ 0 w 4869456"/>
              <a:gd name="connsiteY0" fmla="*/ 853493 h 864510"/>
              <a:gd name="connsiteX1" fmla="*/ 2456762 w 4869456"/>
              <a:gd name="connsiteY1" fmla="*/ 864510 h 864510"/>
              <a:gd name="connsiteX2" fmla="*/ 3395095 w 4869456"/>
              <a:gd name="connsiteY2" fmla="*/ 741938 h 864510"/>
              <a:gd name="connsiteX3" fmla="*/ 4102707 w 4869456"/>
              <a:gd name="connsiteY3" fmla="*/ 10670 h 864510"/>
              <a:gd name="connsiteX4" fmla="*/ 4869456 w 4869456"/>
              <a:gd name="connsiteY4" fmla="*/ 0 h 864510"/>
              <a:gd name="connsiteX0" fmla="*/ 0 w 4869456"/>
              <a:gd name="connsiteY0" fmla="*/ 853493 h 864510"/>
              <a:gd name="connsiteX1" fmla="*/ 2456762 w 4869456"/>
              <a:gd name="connsiteY1" fmla="*/ 864510 h 864510"/>
              <a:gd name="connsiteX2" fmla="*/ 3447647 w 4869456"/>
              <a:gd name="connsiteY2" fmla="*/ 582853 h 864510"/>
              <a:gd name="connsiteX3" fmla="*/ 4102707 w 4869456"/>
              <a:gd name="connsiteY3" fmla="*/ 10670 h 864510"/>
              <a:gd name="connsiteX4" fmla="*/ 4869456 w 4869456"/>
              <a:gd name="connsiteY4" fmla="*/ 0 h 864510"/>
              <a:gd name="connsiteX0" fmla="*/ 0 w 4869456"/>
              <a:gd name="connsiteY0" fmla="*/ 853493 h 864510"/>
              <a:gd name="connsiteX1" fmla="*/ 2456762 w 4869456"/>
              <a:gd name="connsiteY1" fmla="*/ 864510 h 864510"/>
              <a:gd name="connsiteX2" fmla="*/ 3447647 w 4869456"/>
              <a:gd name="connsiteY2" fmla="*/ 582853 h 864510"/>
              <a:gd name="connsiteX3" fmla="*/ 4102707 w 4869456"/>
              <a:gd name="connsiteY3" fmla="*/ 10670 h 864510"/>
              <a:gd name="connsiteX4" fmla="*/ 4869456 w 4869456"/>
              <a:gd name="connsiteY4" fmla="*/ 0 h 864510"/>
              <a:gd name="connsiteX0" fmla="*/ 0 w 4869456"/>
              <a:gd name="connsiteY0" fmla="*/ 853493 h 864510"/>
              <a:gd name="connsiteX1" fmla="*/ 2456762 w 4869456"/>
              <a:gd name="connsiteY1" fmla="*/ 864510 h 864510"/>
              <a:gd name="connsiteX2" fmla="*/ 3447647 w 4869456"/>
              <a:gd name="connsiteY2" fmla="*/ 582853 h 864510"/>
              <a:gd name="connsiteX3" fmla="*/ 4102707 w 4869456"/>
              <a:gd name="connsiteY3" fmla="*/ 10670 h 864510"/>
              <a:gd name="connsiteX4" fmla="*/ 4869456 w 4869456"/>
              <a:gd name="connsiteY4" fmla="*/ 0 h 864510"/>
              <a:gd name="connsiteX0" fmla="*/ 0 w 4869456"/>
              <a:gd name="connsiteY0" fmla="*/ 853493 h 864510"/>
              <a:gd name="connsiteX1" fmla="*/ 2456762 w 4869456"/>
              <a:gd name="connsiteY1" fmla="*/ 864510 h 864510"/>
              <a:gd name="connsiteX2" fmla="*/ 3447647 w 4869456"/>
              <a:gd name="connsiteY2" fmla="*/ 582853 h 864510"/>
              <a:gd name="connsiteX3" fmla="*/ 4102707 w 4869456"/>
              <a:gd name="connsiteY3" fmla="*/ 10670 h 864510"/>
              <a:gd name="connsiteX4" fmla="*/ 4869456 w 4869456"/>
              <a:gd name="connsiteY4" fmla="*/ 0 h 864510"/>
              <a:gd name="connsiteX0" fmla="*/ 0 w 4869456"/>
              <a:gd name="connsiteY0" fmla="*/ 853493 h 864510"/>
              <a:gd name="connsiteX1" fmla="*/ 2456762 w 4869456"/>
              <a:gd name="connsiteY1" fmla="*/ 864510 h 864510"/>
              <a:gd name="connsiteX2" fmla="*/ 3447647 w 4869456"/>
              <a:gd name="connsiteY2" fmla="*/ 582853 h 864510"/>
              <a:gd name="connsiteX3" fmla="*/ 4102707 w 4869456"/>
              <a:gd name="connsiteY3" fmla="*/ 10670 h 864510"/>
              <a:gd name="connsiteX4" fmla="*/ 4869456 w 4869456"/>
              <a:gd name="connsiteY4" fmla="*/ 0 h 864510"/>
              <a:gd name="connsiteX0" fmla="*/ 0 w 4869456"/>
              <a:gd name="connsiteY0" fmla="*/ 853493 h 864510"/>
              <a:gd name="connsiteX1" fmla="*/ 2456762 w 4869456"/>
              <a:gd name="connsiteY1" fmla="*/ 864510 h 864510"/>
              <a:gd name="connsiteX2" fmla="*/ 3447647 w 4869456"/>
              <a:gd name="connsiteY2" fmla="*/ 582853 h 864510"/>
              <a:gd name="connsiteX3" fmla="*/ 4102707 w 4869456"/>
              <a:gd name="connsiteY3" fmla="*/ 10670 h 864510"/>
              <a:gd name="connsiteX4" fmla="*/ 4869456 w 4869456"/>
              <a:gd name="connsiteY4" fmla="*/ 0 h 864510"/>
              <a:gd name="connsiteX0" fmla="*/ 0 w 4869456"/>
              <a:gd name="connsiteY0" fmla="*/ 853493 h 864510"/>
              <a:gd name="connsiteX1" fmla="*/ 2456762 w 4869456"/>
              <a:gd name="connsiteY1" fmla="*/ 864510 h 864510"/>
              <a:gd name="connsiteX2" fmla="*/ 3447647 w 4869456"/>
              <a:gd name="connsiteY2" fmla="*/ 582853 h 864510"/>
              <a:gd name="connsiteX3" fmla="*/ 4102707 w 4869456"/>
              <a:gd name="connsiteY3" fmla="*/ 10670 h 864510"/>
              <a:gd name="connsiteX4" fmla="*/ 4869456 w 4869456"/>
              <a:gd name="connsiteY4" fmla="*/ 0 h 8645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9456" h="864510">
                <a:moveTo>
                  <a:pt x="0" y="853493"/>
                </a:moveTo>
                <a:lnTo>
                  <a:pt x="2456762" y="864510"/>
                </a:lnTo>
                <a:cubicBezTo>
                  <a:pt x="2991080" y="853493"/>
                  <a:pt x="3377874" y="911173"/>
                  <a:pt x="3447647" y="582853"/>
                </a:cubicBezTo>
                <a:cubicBezTo>
                  <a:pt x="3585337" y="111015"/>
                  <a:pt x="3629257" y="75617"/>
                  <a:pt x="4102707" y="10670"/>
                </a:cubicBezTo>
                <a:cubicBezTo>
                  <a:pt x="4712793" y="2539"/>
                  <a:pt x="4681251" y="40100"/>
                  <a:pt x="4869456" y="0"/>
                </a:cubicBezTo>
              </a:path>
            </a:pathLst>
          </a:custGeom>
          <a:noFill/>
          <a:ln w="381000">
            <a:solidFill>
              <a:schemeClr val="bg1">
                <a:alpha val="4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Freeform 59"/>
          <p:cNvSpPr/>
          <p:nvPr/>
        </p:nvSpPr>
        <p:spPr>
          <a:xfrm flipV="1">
            <a:off x="2200599" y="3548657"/>
            <a:ext cx="4869456" cy="799627"/>
          </a:xfrm>
          <a:custGeom>
            <a:avLst/>
            <a:gdLst>
              <a:gd name="connsiteX0" fmla="*/ 0 w 4869456"/>
              <a:gd name="connsiteY0" fmla="*/ 697820 h 708837"/>
              <a:gd name="connsiteX1" fmla="*/ 2456762 w 4869456"/>
              <a:gd name="connsiteY1" fmla="*/ 708837 h 708837"/>
              <a:gd name="connsiteX2" fmla="*/ 3205909 w 4869456"/>
              <a:gd name="connsiteY2" fmla="*/ 631719 h 708837"/>
              <a:gd name="connsiteX3" fmla="*/ 3701668 w 4869456"/>
              <a:gd name="connsiteY3" fmla="*/ 323247 h 708837"/>
              <a:gd name="connsiteX4" fmla="*/ 3966072 w 4869456"/>
              <a:gd name="connsiteY4" fmla="*/ 36808 h 708837"/>
              <a:gd name="connsiteX5" fmla="*/ 4208443 w 4869456"/>
              <a:gd name="connsiteY5" fmla="*/ 3758 h 708837"/>
              <a:gd name="connsiteX6" fmla="*/ 4869456 w 4869456"/>
              <a:gd name="connsiteY6" fmla="*/ 14774 h 708837"/>
              <a:gd name="connsiteX0" fmla="*/ 0 w 4869456"/>
              <a:gd name="connsiteY0" fmla="*/ 853552 h 864569"/>
              <a:gd name="connsiteX1" fmla="*/ 2456762 w 4869456"/>
              <a:gd name="connsiteY1" fmla="*/ 864569 h 864569"/>
              <a:gd name="connsiteX2" fmla="*/ 3205909 w 4869456"/>
              <a:gd name="connsiteY2" fmla="*/ 787451 h 864569"/>
              <a:gd name="connsiteX3" fmla="*/ 3701668 w 4869456"/>
              <a:gd name="connsiteY3" fmla="*/ 478979 h 864569"/>
              <a:gd name="connsiteX4" fmla="*/ 3966072 w 4869456"/>
              <a:gd name="connsiteY4" fmla="*/ 192540 h 864569"/>
              <a:gd name="connsiteX5" fmla="*/ 4208443 w 4869456"/>
              <a:gd name="connsiteY5" fmla="*/ 159490 h 864569"/>
              <a:gd name="connsiteX6" fmla="*/ 4869456 w 4869456"/>
              <a:gd name="connsiteY6" fmla="*/ 59 h 864569"/>
              <a:gd name="connsiteX0" fmla="*/ 0 w 4869456"/>
              <a:gd name="connsiteY0" fmla="*/ 909962 h 920979"/>
              <a:gd name="connsiteX1" fmla="*/ 2456762 w 4869456"/>
              <a:gd name="connsiteY1" fmla="*/ 920979 h 920979"/>
              <a:gd name="connsiteX2" fmla="*/ 3205909 w 4869456"/>
              <a:gd name="connsiteY2" fmla="*/ 843861 h 920979"/>
              <a:gd name="connsiteX3" fmla="*/ 3701668 w 4869456"/>
              <a:gd name="connsiteY3" fmla="*/ 535389 h 920979"/>
              <a:gd name="connsiteX4" fmla="*/ 3966072 w 4869456"/>
              <a:gd name="connsiteY4" fmla="*/ 248950 h 920979"/>
              <a:gd name="connsiteX5" fmla="*/ 4208443 w 4869456"/>
              <a:gd name="connsiteY5" fmla="*/ 0 h 920979"/>
              <a:gd name="connsiteX6" fmla="*/ 4869456 w 4869456"/>
              <a:gd name="connsiteY6" fmla="*/ 56469 h 920979"/>
              <a:gd name="connsiteX0" fmla="*/ 0 w 4869456"/>
              <a:gd name="connsiteY0" fmla="*/ 853493 h 864510"/>
              <a:gd name="connsiteX1" fmla="*/ 2456762 w 4869456"/>
              <a:gd name="connsiteY1" fmla="*/ 864510 h 864510"/>
              <a:gd name="connsiteX2" fmla="*/ 3205909 w 4869456"/>
              <a:gd name="connsiteY2" fmla="*/ 787392 h 864510"/>
              <a:gd name="connsiteX3" fmla="*/ 3701668 w 4869456"/>
              <a:gd name="connsiteY3" fmla="*/ 478920 h 864510"/>
              <a:gd name="connsiteX4" fmla="*/ 3966072 w 4869456"/>
              <a:gd name="connsiteY4" fmla="*/ 192481 h 864510"/>
              <a:gd name="connsiteX5" fmla="*/ 4869456 w 4869456"/>
              <a:gd name="connsiteY5" fmla="*/ 0 h 864510"/>
              <a:gd name="connsiteX0" fmla="*/ 0 w 4869456"/>
              <a:gd name="connsiteY0" fmla="*/ 853493 h 864510"/>
              <a:gd name="connsiteX1" fmla="*/ 2456762 w 4869456"/>
              <a:gd name="connsiteY1" fmla="*/ 864510 h 864510"/>
              <a:gd name="connsiteX2" fmla="*/ 3205909 w 4869456"/>
              <a:gd name="connsiteY2" fmla="*/ 787392 h 864510"/>
              <a:gd name="connsiteX3" fmla="*/ 3701668 w 4869456"/>
              <a:gd name="connsiteY3" fmla="*/ 478920 h 864510"/>
              <a:gd name="connsiteX4" fmla="*/ 4102707 w 4869456"/>
              <a:gd name="connsiteY4" fmla="*/ 78849 h 864510"/>
              <a:gd name="connsiteX5" fmla="*/ 4869456 w 4869456"/>
              <a:gd name="connsiteY5" fmla="*/ 0 h 864510"/>
              <a:gd name="connsiteX0" fmla="*/ 0 w 4869456"/>
              <a:gd name="connsiteY0" fmla="*/ 853493 h 871046"/>
              <a:gd name="connsiteX1" fmla="*/ 2456762 w 4869456"/>
              <a:gd name="connsiteY1" fmla="*/ 864510 h 871046"/>
              <a:gd name="connsiteX2" fmla="*/ 3205909 w 4869456"/>
              <a:gd name="connsiteY2" fmla="*/ 787392 h 871046"/>
              <a:gd name="connsiteX3" fmla="*/ 4102707 w 4869456"/>
              <a:gd name="connsiteY3" fmla="*/ 78849 h 871046"/>
              <a:gd name="connsiteX4" fmla="*/ 4869456 w 4869456"/>
              <a:gd name="connsiteY4" fmla="*/ 0 h 871046"/>
              <a:gd name="connsiteX0" fmla="*/ 0 w 4869456"/>
              <a:gd name="connsiteY0" fmla="*/ 853493 h 864510"/>
              <a:gd name="connsiteX1" fmla="*/ 2456762 w 4869456"/>
              <a:gd name="connsiteY1" fmla="*/ 864510 h 864510"/>
              <a:gd name="connsiteX2" fmla="*/ 3289992 w 4869456"/>
              <a:gd name="connsiteY2" fmla="*/ 730575 h 864510"/>
              <a:gd name="connsiteX3" fmla="*/ 4102707 w 4869456"/>
              <a:gd name="connsiteY3" fmla="*/ 78849 h 864510"/>
              <a:gd name="connsiteX4" fmla="*/ 4869456 w 4869456"/>
              <a:gd name="connsiteY4" fmla="*/ 0 h 864510"/>
              <a:gd name="connsiteX0" fmla="*/ 0 w 4869456"/>
              <a:gd name="connsiteY0" fmla="*/ 853493 h 873449"/>
              <a:gd name="connsiteX1" fmla="*/ 2456762 w 4869456"/>
              <a:gd name="connsiteY1" fmla="*/ 864510 h 873449"/>
              <a:gd name="connsiteX2" fmla="*/ 3289992 w 4869456"/>
              <a:gd name="connsiteY2" fmla="*/ 730575 h 873449"/>
              <a:gd name="connsiteX3" fmla="*/ 4102707 w 4869456"/>
              <a:gd name="connsiteY3" fmla="*/ 78849 h 873449"/>
              <a:gd name="connsiteX4" fmla="*/ 4869456 w 4869456"/>
              <a:gd name="connsiteY4" fmla="*/ 0 h 873449"/>
              <a:gd name="connsiteX0" fmla="*/ 0 w 4869456"/>
              <a:gd name="connsiteY0" fmla="*/ 853493 h 866799"/>
              <a:gd name="connsiteX1" fmla="*/ 2456762 w 4869456"/>
              <a:gd name="connsiteY1" fmla="*/ 864510 h 866799"/>
              <a:gd name="connsiteX2" fmla="*/ 3289992 w 4869456"/>
              <a:gd name="connsiteY2" fmla="*/ 730575 h 866799"/>
              <a:gd name="connsiteX3" fmla="*/ 4102707 w 4869456"/>
              <a:gd name="connsiteY3" fmla="*/ 78849 h 866799"/>
              <a:gd name="connsiteX4" fmla="*/ 4869456 w 4869456"/>
              <a:gd name="connsiteY4" fmla="*/ 0 h 866799"/>
              <a:gd name="connsiteX0" fmla="*/ 0 w 4869456"/>
              <a:gd name="connsiteY0" fmla="*/ 853493 h 864510"/>
              <a:gd name="connsiteX1" fmla="*/ 2456762 w 4869456"/>
              <a:gd name="connsiteY1" fmla="*/ 864510 h 864510"/>
              <a:gd name="connsiteX2" fmla="*/ 3416116 w 4869456"/>
              <a:gd name="connsiteY2" fmla="*/ 662396 h 864510"/>
              <a:gd name="connsiteX3" fmla="*/ 4102707 w 4869456"/>
              <a:gd name="connsiteY3" fmla="*/ 78849 h 864510"/>
              <a:gd name="connsiteX4" fmla="*/ 4869456 w 4869456"/>
              <a:gd name="connsiteY4" fmla="*/ 0 h 864510"/>
              <a:gd name="connsiteX0" fmla="*/ 0 w 4869456"/>
              <a:gd name="connsiteY0" fmla="*/ 853493 h 864510"/>
              <a:gd name="connsiteX1" fmla="*/ 2456762 w 4869456"/>
              <a:gd name="connsiteY1" fmla="*/ 864510 h 864510"/>
              <a:gd name="connsiteX2" fmla="*/ 3416116 w 4869456"/>
              <a:gd name="connsiteY2" fmla="*/ 662396 h 864510"/>
              <a:gd name="connsiteX3" fmla="*/ 4102707 w 4869456"/>
              <a:gd name="connsiteY3" fmla="*/ 78849 h 864510"/>
              <a:gd name="connsiteX4" fmla="*/ 4869456 w 4869456"/>
              <a:gd name="connsiteY4" fmla="*/ 0 h 864510"/>
              <a:gd name="connsiteX0" fmla="*/ 0 w 4869456"/>
              <a:gd name="connsiteY0" fmla="*/ 863260 h 874277"/>
              <a:gd name="connsiteX1" fmla="*/ 2456762 w 4869456"/>
              <a:gd name="connsiteY1" fmla="*/ 874277 h 874277"/>
              <a:gd name="connsiteX2" fmla="*/ 3416116 w 4869456"/>
              <a:gd name="connsiteY2" fmla="*/ 672163 h 874277"/>
              <a:gd name="connsiteX3" fmla="*/ 4102707 w 4869456"/>
              <a:gd name="connsiteY3" fmla="*/ 88616 h 874277"/>
              <a:gd name="connsiteX4" fmla="*/ 4869456 w 4869456"/>
              <a:gd name="connsiteY4" fmla="*/ 9767 h 874277"/>
              <a:gd name="connsiteX0" fmla="*/ 0 w 4869456"/>
              <a:gd name="connsiteY0" fmla="*/ 863260 h 874277"/>
              <a:gd name="connsiteX1" fmla="*/ 2456762 w 4869456"/>
              <a:gd name="connsiteY1" fmla="*/ 874277 h 874277"/>
              <a:gd name="connsiteX2" fmla="*/ 3416116 w 4869456"/>
              <a:gd name="connsiteY2" fmla="*/ 672163 h 874277"/>
              <a:gd name="connsiteX3" fmla="*/ 4102707 w 4869456"/>
              <a:gd name="connsiteY3" fmla="*/ 88616 h 874277"/>
              <a:gd name="connsiteX4" fmla="*/ 4869456 w 4869456"/>
              <a:gd name="connsiteY4" fmla="*/ 9767 h 874277"/>
              <a:gd name="connsiteX0" fmla="*/ 0 w 4869456"/>
              <a:gd name="connsiteY0" fmla="*/ 863260 h 874277"/>
              <a:gd name="connsiteX1" fmla="*/ 2456762 w 4869456"/>
              <a:gd name="connsiteY1" fmla="*/ 874277 h 874277"/>
              <a:gd name="connsiteX2" fmla="*/ 3416116 w 4869456"/>
              <a:gd name="connsiteY2" fmla="*/ 672163 h 874277"/>
              <a:gd name="connsiteX3" fmla="*/ 4102707 w 4869456"/>
              <a:gd name="connsiteY3" fmla="*/ 88616 h 874277"/>
              <a:gd name="connsiteX4" fmla="*/ 4869456 w 4869456"/>
              <a:gd name="connsiteY4" fmla="*/ 9767 h 874277"/>
              <a:gd name="connsiteX0" fmla="*/ 0 w 4869456"/>
              <a:gd name="connsiteY0" fmla="*/ 853493 h 864510"/>
              <a:gd name="connsiteX1" fmla="*/ 2456762 w 4869456"/>
              <a:gd name="connsiteY1" fmla="*/ 864510 h 864510"/>
              <a:gd name="connsiteX2" fmla="*/ 3416116 w 4869456"/>
              <a:gd name="connsiteY2" fmla="*/ 662396 h 864510"/>
              <a:gd name="connsiteX3" fmla="*/ 4102707 w 4869456"/>
              <a:gd name="connsiteY3" fmla="*/ 78849 h 864510"/>
              <a:gd name="connsiteX4" fmla="*/ 4869456 w 4869456"/>
              <a:gd name="connsiteY4" fmla="*/ 0 h 864510"/>
              <a:gd name="connsiteX0" fmla="*/ 0 w 4869456"/>
              <a:gd name="connsiteY0" fmla="*/ 853493 h 864510"/>
              <a:gd name="connsiteX1" fmla="*/ 2456762 w 4869456"/>
              <a:gd name="connsiteY1" fmla="*/ 864510 h 864510"/>
              <a:gd name="connsiteX2" fmla="*/ 3416116 w 4869456"/>
              <a:gd name="connsiteY2" fmla="*/ 662396 h 864510"/>
              <a:gd name="connsiteX3" fmla="*/ 4102707 w 4869456"/>
              <a:gd name="connsiteY3" fmla="*/ 10670 h 864510"/>
              <a:gd name="connsiteX4" fmla="*/ 4869456 w 4869456"/>
              <a:gd name="connsiteY4" fmla="*/ 0 h 864510"/>
              <a:gd name="connsiteX0" fmla="*/ 0 w 4869456"/>
              <a:gd name="connsiteY0" fmla="*/ 853493 h 864510"/>
              <a:gd name="connsiteX1" fmla="*/ 2456762 w 4869456"/>
              <a:gd name="connsiteY1" fmla="*/ 864510 h 864510"/>
              <a:gd name="connsiteX2" fmla="*/ 3416116 w 4869456"/>
              <a:gd name="connsiteY2" fmla="*/ 662396 h 864510"/>
              <a:gd name="connsiteX3" fmla="*/ 4102707 w 4869456"/>
              <a:gd name="connsiteY3" fmla="*/ 10670 h 864510"/>
              <a:gd name="connsiteX4" fmla="*/ 4869456 w 4869456"/>
              <a:gd name="connsiteY4" fmla="*/ 0 h 864510"/>
              <a:gd name="connsiteX0" fmla="*/ 0 w 4869456"/>
              <a:gd name="connsiteY0" fmla="*/ 853493 h 864510"/>
              <a:gd name="connsiteX1" fmla="*/ 2456762 w 4869456"/>
              <a:gd name="connsiteY1" fmla="*/ 864510 h 864510"/>
              <a:gd name="connsiteX2" fmla="*/ 3416116 w 4869456"/>
              <a:gd name="connsiteY2" fmla="*/ 662396 h 864510"/>
              <a:gd name="connsiteX3" fmla="*/ 4102707 w 4869456"/>
              <a:gd name="connsiteY3" fmla="*/ 10670 h 864510"/>
              <a:gd name="connsiteX4" fmla="*/ 4869456 w 4869456"/>
              <a:gd name="connsiteY4" fmla="*/ 0 h 864510"/>
              <a:gd name="connsiteX0" fmla="*/ 0 w 4869456"/>
              <a:gd name="connsiteY0" fmla="*/ 853493 h 881184"/>
              <a:gd name="connsiteX1" fmla="*/ 2456762 w 4869456"/>
              <a:gd name="connsiteY1" fmla="*/ 864510 h 881184"/>
              <a:gd name="connsiteX2" fmla="*/ 3353054 w 4869456"/>
              <a:gd name="connsiteY2" fmla="*/ 798754 h 881184"/>
              <a:gd name="connsiteX3" fmla="*/ 4102707 w 4869456"/>
              <a:gd name="connsiteY3" fmla="*/ 10670 h 881184"/>
              <a:gd name="connsiteX4" fmla="*/ 4869456 w 4869456"/>
              <a:gd name="connsiteY4" fmla="*/ 0 h 881184"/>
              <a:gd name="connsiteX0" fmla="*/ 0 w 4869456"/>
              <a:gd name="connsiteY0" fmla="*/ 853493 h 864510"/>
              <a:gd name="connsiteX1" fmla="*/ 2456762 w 4869456"/>
              <a:gd name="connsiteY1" fmla="*/ 864510 h 864510"/>
              <a:gd name="connsiteX2" fmla="*/ 3353054 w 4869456"/>
              <a:gd name="connsiteY2" fmla="*/ 798754 h 864510"/>
              <a:gd name="connsiteX3" fmla="*/ 4102707 w 4869456"/>
              <a:gd name="connsiteY3" fmla="*/ 10670 h 864510"/>
              <a:gd name="connsiteX4" fmla="*/ 4869456 w 4869456"/>
              <a:gd name="connsiteY4" fmla="*/ 0 h 864510"/>
              <a:gd name="connsiteX0" fmla="*/ 0 w 4869456"/>
              <a:gd name="connsiteY0" fmla="*/ 853493 h 864510"/>
              <a:gd name="connsiteX1" fmla="*/ 2456762 w 4869456"/>
              <a:gd name="connsiteY1" fmla="*/ 864510 h 864510"/>
              <a:gd name="connsiteX2" fmla="*/ 3395095 w 4869456"/>
              <a:gd name="connsiteY2" fmla="*/ 741938 h 864510"/>
              <a:gd name="connsiteX3" fmla="*/ 4102707 w 4869456"/>
              <a:gd name="connsiteY3" fmla="*/ 10670 h 864510"/>
              <a:gd name="connsiteX4" fmla="*/ 4869456 w 4869456"/>
              <a:gd name="connsiteY4" fmla="*/ 0 h 864510"/>
              <a:gd name="connsiteX0" fmla="*/ 0 w 4869456"/>
              <a:gd name="connsiteY0" fmla="*/ 853493 h 864510"/>
              <a:gd name="connsiteX1" fmla="*/ 2456762 w 4869456"/>
              <a:gd name="connsiteY1" fmla="*/ 864510 h 864510"/>
              <a:gd name="connsiteX2" fmla="*/ 3395095 w 4869456"/>
              <a:gd name="connsiteY2" fmla="*/ 741938 h 864510"/>
              <a:gd name="connsiteX3" fmla="*/ 4102707 w 4869456"/>
              <a:gd name="connsiteY3" fmla="*/ 10670 h 864510"/>
              <a:gd name="connsiteX4" fmla="*/ 4869456 w 4869456"/>
              <a:gd name="connsiteY4" fmla="*/ 0 h 864510"/>
              <a:gd name="connsiteX0" fmla="*/ 0 w 4869456"/>
              <a:gd name="connsiteY0" fmla="*/ 853493 h 864510"/>
              <a:gd name="connsiteX1" fmla="*/ 2456762 w 4869456"/>
              <a:gd name="connsiteY1" fmla="*/ 864510 h 864510"/>
              <a:gd name="connsiteX2" fmla="*/ 3395095 w 4869456"/>
              <a:gd name="connsiteY2" fmla="*/ 741938 h 864510"/>
              <a:gd name="connsiteX3" fmla="*/ 4102707 w 4869456"/>
              <a:gd name="connsiteY3" fmla="*/ 10670 h 864510"/>
              <a:gd name="connsiteX4" fmla="*/ 4869456 w 4869456"/>
              <a:gd name="connsiteY4" fmla="*/ 0 h 864510"/>
              <a:gd name="connsiteX0" fmla="*/ 0 w 4869456"/>
              <a:gd name="connsiteY0" fmla="*/ 853493 h 864510"/>
              <a:gd name="connsiteX1" fmla="*/ 2456762 w 4869456"/>
              <a:gd name="connsiteY1" fmla="*/ 864510 h 864510"/>
              <a:gd name="connsiteX2" fmla="*/ 3447647 w 4869456"/>
              <a:gd name="connsiteY2" fmla="*/ 582853 h 864510"/>
              <a:gd name="connsiteX3" fmla="*/ 4102707 w 4869456"/>
              <a:gd name="connsiteY3" fmla="*/ 10670 h 864510"/>
              <a:gd name="connsiteX4" fmla="*/ 4869456 w 4869456"/>
              <a:gd name="connsiteY4" fmla="*/ 0 h 864510"/>
              <a:gd name="connsiteX0" fmla="*/ 0 w 4869456"/>
              <a:gd name="connsiteY0" fmla="*/ 853493 h 864510"/>
              <a:gd name="connsiteX1" fmla="*/ 2456762 w 4869456"/>
              <a:gd name="connsiteY1" fmla="*/ 864510 h 864510"/>
              <a:gd name="connsiteX2" fmla="*/ 3447647 w 4869456"/>
              <a:gd name="connsiteY2" fmla="*/ 582853 h 864510"/>
              <a:gd name="connsiteX3" fmla="*/ 4102707 w 4869456"/>
              <a:gd name="connsiteY3" fmla="*/ 10670 h 864510"/>
              <a:gd name="connsiteX4" fmla="*/ 4869456 w 4869456"/>
              <a:gd name="connsiteY4" fmla="*/ 0 h 864510"/>
              <a:gd name="connsiteX0" fmla="*/ 0 w 4869456"/>
              <a:gd name="connsiteY0" fmla="*/ 853493 h 864510"/>
              <a:gd name="connsiteX1" fmla="*/ 2456762 w 4869456"/>
              <a:gd name="connsiteY1" fmla="*/ 864510 h 864510"/>
              <a:gd name="connsiteX2" fmla="*/ 3447647 w 4869456"/>
              <a:gd name="connsiteY2" fmla="*/ 582853 h 864510"/>
              <a:gd name="connsiteX3" fmla="*/ 4102707 w 4869456"/>
              <a:gd name="connsiteY3" fmla="*/ 10670 h 864510"/>
              <a:gd name="connsiteX4" fmla="*/ 4869456 w 4869456"/>
              <a:gd name="connsiteY4" fmla="*/ 0 h 864510"/>
              <a:gd name="connsiteX0" fmla="*/ 0 w 4869456"/>
              <a:gd name="connsiteY0" fmla="*/ 853493 h 864510"/>
              <a:gd name="connsiteX1" fmla="*/ 2456762 w 4869456"/>
              <a:gd name="connsiteY1" fmla="*/ 864510 h 864510"/>
              <a:gd name="connsiteX2" fmla="*/ 3447647 w 4869456"/>
              <a:gd name="connsiteY2" fmla="*/ 582853 h 864510"/>
              <a:gd name="connsiteX3" fmla="*/ 4102707 w 4869456"/>
              <a:gd name="connsiteY3" fmla="*/ 10670 h 864510"/>
              <a:gd name="connsiteX4" fmla="*/ 4869456 w 4869456"/>
              <a:gd name="connsiteY4" fmla="*/ 0 h 864510"/>
              <a:gd name="connsiteX0" fmla="*/ 0 w 4869456"/>
              <a:gd name="connsiteY0" fmla="*/ 853493 h 864510"/>
              <a:gd name="connsiteX1" fmla="*/ 2456762 w 4869456"/>
              <a:gd name="connsiteY1" fmla="*/ 864510 h 864510"/>
              <a:gd name="connsiteX2" fmla="*/ 3447647 w 4869456"/>
              <a:gd name="connsiteY2" fmla="*/ 582853 h 864510"/>
              <a:gd name="connsiteX3" fmla="*/ 4102707 w 4869456"/>
              <a:gd name="connsiteY3" fmla="*/ 10670 h 864510"/>
              <a:gd name="connsiteX4" fmla="*/ 4869456 w 4869456"/>
              <a:gd name="connsiteY4" fmla="*/ 0 h 864510"/>
              <a:gd name="connsiteX0" fmla="*/ 0 w 4869456"/>
              <a:gd name="connsiteY0" fmla="*/ 853493 h 864510"/>
              <a:gd name="connsiteX1" fmla="*/ 2456762 w 4869456"/>
              <a:gd name="connsiteY1" fmla="*/ 864510 h 864510"/>
              <a:gd name="connsiteX2" fmla="*/ 3447647 w 4869456"/>
              <a:gd name="connsiteY2" fmla="*/ 582853 h 864510"/>
              <a:gd name="connsiteX3" fmla="*/ 4102707 w 4869456"/>
              <a:gd name="connsiteY3" fmla="*/ 10670 h 864510"/>
              <a:gd name="connsiteX4" fmla="*/ 4869456 w 4869456"/>
              <a:gd name="connsiteY4" fmla="*/ 0 h 864510"/>
              <a:gd name="connsiteX0" fmla="*/ 0 w 4869456"/>
              <a:gd name="connsiteY0" fmla="*/ 853493 h 864510"/>
              <a:gd name="connsiteX1" fmla="*/ 2456762 w 4869456"/>
              <a:gd name="connsiteY1" fmla="*/ 864510 h 864510"/>
              <a:gd name="connsiteX2" fmla="*/ 3447647 w 4869456"/>
              <a:gd name="connsiteY2" fmla="*/ 582853 h 864510"/>
              <a:gd name="connsiteX3" fmla="*/ 4102707 w 4869456"/>
              <a:gd name="connsiteY3" fmla="*/ 10670 h 864510"/>
              <a:gd name="connsiteX4" fmla="*/ 4869456 w 4869456"/>
              <a:gd name="connsiteY4" fmla="*/ 0 h 8645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9456" h="864510">
                <a:moveTo>
                  <a:pt x="0" y="853493"/>
                </a:moveTo>
                <a:lnTo>
                  <a:pt x="2456762" y="864510"/>
                </a:lnTo>
                <a:cubicBezTo>
                  <a:pt x="2991080" y="853493"/>
                  <a:pt x="3377874" y="911173"/>
                  <a:pt x="3447647" y="582853"/>
                </a:cubicBezTo>
                <a:cubicBezTo>
                  <a:pt x="3585337" y="111015"/>
                  <a:pt x="3629257" y="75617"/>
                  <a:pt x="4102707" y="10670"/>
                </a:cubicBezTo>
                <a:cubicBezTo>
                  <a:pt x="4712793" y="2539"/>
                  <a:pt x="4681251" y="40100"/>
                  <a:pt x="4869456" y="0"/>
                </a:cubicBezTo>
              </a:path>
            </a:pathLst>
          </a:custGeom>
          <a:noFill/>
          <a:ln w="381000">
            <a:solidFill>
              <a:schemeClr val="bg1">
                <a:alpha val="4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Freeform 48"/>
          <p:cNvSpPr/>
          <p:nvPr/>
        </p:nvSpPr>
        <p:spPr>
          <a:xfrm>
            <a:off x="7236443" y="1872603"/>
            <a:ext cx="2225042" cy="756002"/>
          </a:xfrm>
          <a:custGeom>
            <a:avLst/>
            <a:gdLst>
              <a:gd name="connsiteX0" fmla="*/ 2566930 w 2566930"/>
              <a:gd name="connsiteY0" fmla="*/ 0 h 848752"/>
              <a:gd name="connsiteX1" fmla="*/ 1652530 w 2566930"/>
              <a:gd name="connsiteY1" fmla="*/ 198304 h 848752"/>
              <a:gd name="connsiteX2" fmla="*/ 1002535 w 2566930"/>
              <a:gd name="connsiteY2" fmla="*/ 804231 h 848752"/>
              <a:gd name="connsiteX3" fmla="*/ 0 w 2566930"/>
              <a:gd name="connsiteY3" fmla="*/ 837282 h 848752"/>
            </a:gdLst>
            <a:ahLst/>
            <a:cxnLst>
              <a:cxn ang="0">
                <a:pos x="connsiteX0" y="connsiteY0"/>
              </a:cxn>
              <a:cxn ang="0">
                <a:pos x="connsiteX1" y="connsiteY1"/>
              </a:cxn>
              <a:cxn ang="0">
                <a:pos x="connsiteX2" y="connsiteY2"/>
              </a:cxn>
              <a:cxn ang="0">
                <a:pos x="connsiteX3" y="connsiteY3"/>
              </a:cxn>
            </a:cxnLst>
            <a:rect l="l" t="t" r="r" b="b"/>
            <a:pathLst>
              <a:path w="2566930" h="848752">
                <a:moveTo>
                  <a:pt x="2566930" y="0"/>
                </a:moveTo>
                <a:cubicBezTo>
                  <a:pt x="2240096" y="32133"/>
                  <a:pt x="1913262" y="64266"/>
                  <a:pt x="1652530" y="198304"/>
                </a:cubicBezTo>
                <a:cubicBezTo>
                  <a:pt x="1391798" y="332342"/>
                  <a:pt x="1277957" y="697735"/>
                  <a:pt x="1002535" y="804231"/>
                </a:cubicBezTo>
                <a:cubicBezTo>
                  <a:pt x="727113" y="910727"/>
                  <a:pt x="141383" y="785870"/>
                  <a:pt x="0" y="837282"/>
                </a:cubicBezTo>
              </a:path>
            </a:pathLst>
          </a:custGeom>
          <a:noFill/>
          <a:ln w="317500">
            <a:solidFill>
              <a:schemeClr val="accent6">
                <a:lumMod val="20000"/>
                <a:lumOff val="80000"/>
                <a:alpha val="3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TextBox 73"/>
          <p:cNvSpPr txBox="1"/>
          <p:nvPr/>
        </p:nvSpPr>
        <p:spPr>
          <a:xfrm>
            <a:off x="144357" y="175388"/>
            <a:ext cx="12928176" cy="861774"/>
          </a:xfrm>
          <a:prstGeom prst="rect">
            <a:avLst/>
          </a:prstGeom>
          <a:noFill/>
        </p:spPr>
        <p:txBody>
          <a:bodyPr wrap="square" rtlCol="0">
            <a:spAutoFit/>
          </a:bodyPr>
          <a:lstStyle/>
          <a:p>
            <a:r>
              <a:rPr lang="en-US" sz="2500" b="1" dirty="0">
                <a:solidFill>
                  <a:schemeClr val="accent3">
                    <a:lumMod val="20000"/>
                    <a:lumOff val="80000"/>
                  </a:schemeClr>
                </a:solidFill>
                <a:latin typeface="Ayuthaya" charset="-34"/>
                <a:ea typeface="Ayuthaya" charset="-34"/>
                <a:cs typeface="Ayuthaya" charset="-34"/>
              </a:rPr>
              <a:t>Evaluation- Seismic Ambient Noise Cross-Correlation</a:t>
            </a:r>
          </a:p>
          <a:p>
            <a:endParaRPr lang="en-US" sz="2500" b="1" dirty="0">
              <a:solidFill>
                <a:schemeClr val="accent3">
                  <a:lumMod val="20000"/>
                  <a:lumOff val="80000"/>
                </a:schemeClr>
              </a:solidFill>
              <a:latin typeface="Ayuthaya" charset="-34"/>
              <a:ea typeface="Ayuthaya" charset="-34"/>
              <a:cs typeface="Ayuthaya" charset="-34"/>
            </a:endParaRPr>
          </a:p>
        </p:txBody>
      </p:sp>
      <p:pic>
        <p:nvPicPr>
          <p:cNvPr id="12" name="Picture 6" descr="http://www.clker.com/cliparts/l/W/C/G/x/1/blue-gear-wheel-hi.png"/>
          <p:cNvPicPr>
            <a:picLocks noChangeAspect="1" noChangeArrowheads="1"/>
          </p:cNvPicPr>
          <p:nvPr/>
        </p:nvPicPr>
        <p:blipFill>
          <a:blip r:embed="rId3">
            <a:duotone>
              <a:schemeClr val="accent4">
                <a:shade val="45000"/>
                <a:satMod val="135000"/>
              </a:schemeClr>
              <a:prstClr val="white"/>
            </a:duotone>
            <a:alphaModFix amt="94000"/>
            <a:extLst>
              <a:ext uri="{28A0092B-C50C-407E-A947-70E740481C1C}">
                <a14:useLocalDpi xmlns:a14="http://schemas.microsoft.com/office/drawing/2010/main"/>
              </a:ext>
            </a:extLst>
          </a:blip>
          <a:srcRect/>
          <a:stretch>
            <a:fillRect/>
          </a:stretch>
        </p:blipFill>
        <p:spPr bwMode="auto">
          <a:xfrm rot="1357803">
            <a:off x="837454" y="2681223"/>
            <a:ext cx="1671247" cy="1640607"/>
          </a:xfrm>
          <a:prstGeom prst="rect">
            <a:avLst/>
          </a:prstGeom>
          <a:noFill/>
          <a:extLst>
            <a:ext uri="{909E8E84-426E-40dd-AFC4-6F175D3DCCD1}">
              <a14:hiddenFill xmlns="" xmlns:a14="http://schemas.microsoft.com/office/drawing/2010/main">
                <a:solidFill>
                  <a:srgbClr val="FFFFFF"/>
                </a:solidFill>
              </a14:hiddenFill>
            </a:ext>
          </a:extLst>
        </p:spPr>
      </p:pic>
      <p:sp>
        <p:nvSpPr>
          <p:cNvPr id="13" name="Oval 12"/>
          <p:cNvSpPr/>
          <p:nvPr/>
        </p:nvSpPr>
        <p:spPr>
          <a:xfrm rot="1357803">
            <a:off x="1481650" y="3300085"/>
            <a:ext cx="417422" cy="417338"/>
          </a:xfrm>
          <a:prstGeom prst="ellipse">
            <a:avLst/>
          </a:prstGeom>
          <a:solidFill>
            <a:srgbClr val="D1AC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2" descr="https://avatars3.githubusercontent.com/u/3019875?v=3&amp;s=400"/>
          <p:cNvPicPr>
            <a:picLocks noChangeAspect="1" noChangeArrowheads="1"/>
          </p:cNvPicPr>
          <p:nvPr/>
        </p:nvPicPr>
        <p:blipFill rotWithShape="1">
          <a:blip r:embed="rId4">
            <a:alphaModFix/>
            <a:lum bright="70000" contrast="-70000"/>
            <a:extLst>
              <a:ext uri="{28A0092B-C50C-407E-A947-70E740481C1C}">
                <a14:useLocalDpi xmlns:a14="http://schemas.microsoft.com/office/drawing/2010/main"/>
              </a:ext>
            </a:extLst>
          </a:blip>
          <a:srcRect/>
          <a:stretch/>
        </p:blipFill>
        <p:spPr bwMode="auto">
          <a:xfrm>
            <a:off x="1263949" y="3121997"/>
            <a:ext cx="916886" cy="759058"/>
          </a:xfrm>
          <a:prstGeom prst="rect">
            <a:avLst/>
          </a:prstGeom>
          <a:noFill/>
          <a:extLst>
            <a:ext uri="{909E8E84-426E-40dd-AFC4-6F175D3DCCD1}">
              <a14:hiddenFill xmlns="" xmlns:a14="http://schemas.microsoft.com/office/drawing/2010/main">
                <a:solidFill>
                  <a:srgbClr val="FFFFFF"/>
                </a:solidFill>
              </a14:hiddenFill>
            </a:ext>
          </a:extLst>
        </p:spPr>
      </p:pic>
      <p:sp>
        <p:nvSpPr>
          <p:cNvPr id="15" name="Oval 14"/>
          <p:cNvSpPr/>
          <p:nvPr/>
        </p:nvSpPr>
        <p:spPr>
          <a:xfrm>
            <a:off x="3200941" y="3389159"/>
            <a:ext cx="298982" cy="298982"/>
          </a:xfrm>
          <a:prstGeom prst="ellipse">
            <a:avLst/>
          </a:prstGeom>
          <a:noFill/>
          <a:ln w="28575">
            <a:solidFill>
              <a:schemeClr val="accent2">
                <a:lumMod val="75000"/>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3232092" y="3417621"/>
            <a:ext cx="241405" cy="241405"/>
          </a:xfrm>
          <a:prstGeom prst="ellipse">
            <a:avLst/>
          </a:prstGeom>
          <a:solidFill>
            <a:schemeClr val="accent2">
              <a:lumMod val="60000"/>
              <a:lumOff val="40000"/>
              <a:alpha val="8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 name="Straight Connector 2"/>
          <p:cNvCxnSpPr/>
          <p:nvPr/>
        </p:nvCxnSpPr>
        <p:spPr>
          <a:xfrm>
            <a:off x="3098013" y="3235843"/>
            <a:ext cx="2034201" cy="0"/>
          </a:xfrm>
          <a:prstGeom prst="line">
            <a:avLst/>
          </a:prstGeom>
          <a:ln w="2540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2638213" y="2872766"/>
            <a:ext cx="459800" cy="363077"/>
          </a:xfrm>
          <a:prstGeom prst="line">
            <a:avLst/>
          </a:prstGeom>
          <a:ln w="2540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3098013" y="3874938"/>
            <a:ext cx="2034201" cy="0"/>
          </a:xfrm>
          <a:prstGeom prst="line">
            <a:avLst/>
          </a:prstGeom>
          <a:ln w="2540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flipV="1">
            <a:off x="2638213" y="3874938"/>
            <a:ext cx="459800" cy="312257"/>
          </a:xfrm>
          <a:prstGeom prst="line">
            <a:avLst/>
          </a:prstGeom>
          <a:ln w="2540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
        <p:nvSpPr>
          <p:cNvPr id="27" name="Oval 26"/>
          <p:cNvSpPr/>
          <p:nvPr/>
        </p:nvSpPr>
        <p:spPr>
          <a:xfrm>
            <a:off x="3862691" y="3433806"/>
            <a:ext cx="238030" cy="238030"/>
          </a:xfrm>
          <a:prstGeom prst="ellipse">
            <a:avLst/>
          </a:prstGeom>
          <a:solidFill>
            <a:schemeClr val="accent1">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3833266" y="3404383"/>
            <a:ext cx="294802" cy="294802"/>
          </a:xfrm>
          <a:prstGeom prst="ellipse">
            <a:avLst/>
          </a:prstGeom>
          <a:noFill/>
          <a:ln w="28575">
            <a:solidFill>
              <a:schemeClr val="accent1">
                <a:lumMod val="75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4485752" y="3414356"/>
            <a:ext cx="279795" cy="279795"/>
          </a:xfrm>
          <a:prstGeom prst="ellipse">
            <a:avLst/>
          </a:prstGeom>
          <a:noFill/>
          <a:ln w="28575">
            <a:solidFill>
              <a:schemeClr val="tx2">
                <a:lumMod val="60000"/>
                <a:lumOff val="40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a:off x="4513275" y="3442819"/>
            <a:ext cx="225913" cy="225913"/>
          </a:xfrm>
          <a:prstGeom prst="ellipse">
            <a:avLst/>
          </a:prstGeom>
          <a:solidFill>
            <a:schemeClr val="tx2">
              <a:lumMod val="20000"/>
              <a:lumOff val="8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descr="http://baymcp.com/wp-content/uploads/2014/12/storage.png"/>
          <p:cNvPicPr>
            <a:picLocks noChangeAspect="1" noChangeArrowheads="1"/>
          </p:cNvPicPr>
          <p:nvPr/>
        </p:nvPicPr>
        <p:blipFill>
          <a:blip r:embed="rId5">
            <a:biLevel thresh="25000"/>
            <a:alphaModFix amt="90000"/>
            <a:extLst>
              <a:ext uri="{28A0092B-C50C-407E-A947-70E740481C1C}">
                <a14:useLocalDpi xmlns:a14="http://schemas.microsoft.com/office/drawing/2010/main"/>
              </a:ext>
            </a:extLst>
          </a:blip>
          <a:srcRect/>
          <a:stretch>
            <a:fillRect/>
          </a:stretch>
        </p:blipFill>
        <p:spPr bwMode="auto">
          <a:xfrm>
            <a:off x="9279409" y="1471372"/>
            <a:ext cx="1066969" cy="720252"/>
          </a:xfrm>
          <a:prstGeom prst="rect">
            <a:avLst/>
          </a:prstGeom>
          <a:noFill/>
          <a:extLst>
            <a:ext uri="{909E8E84-426E-40dd-AFC4-6F175D3DCCD1}">
              <a14:hiddenFill xmlns="" xmlns:a14="http://schemas.microsoft.com/office/drawing/2010/main">
                <a:solidFill>
                  <a:srgbClr val="FFFFFF"/>
                </a:solidFill>
              </a14:hiddenFill>
            </a:ext>
          </a:extLst>
        </p:spPr>
      </p:pic>
      <p:sp>
        <p:nvSpPr>
          <p:cNvPr id="35" name="TextBox 34"/>
          <p:cNvSpPr txBox="1"/>
          <p:nvPr/>
        </p:nvSpPr>
        <p:spPr>
          <a:xfrm>
            <a:off x="9583030" y="2158034"/>
            <a:ext cx="1700617" cy="615553"/>
          </a:xfrm>
          <a:prstGeom prst="rect">
            <a:avLst/>
          </a:prstGeom>
          <a:noFill/>
        </p:spPr>
        <p:txBody>
          <a:bodyPr wrap="square" rtlCol="0">
            <a:spAutoFit/>
          </a:bodyPr>
          <a:lstStyle/>
          <a:p>
            <a:r>
              <a:rPr lang="en-US" sz="1700" i="1" dirty="0">
                <a:solidFill>
                  <a:schemeClr val="bg1"/>
                </a:solidFill>
              </a:rPr>
              <a:t>IRIS database</a:t>
            </a:r>
          </a:p>
          <a:p>
            <a:r>
              <a:rPr lang="en-US" sz="1700" i="1" dirty="0">
                <a:solidFill>
                  <a:schemeClr val="bg1"/>
                </a:solidFill>
              </a:rPr>
              <a:t>(1000 stations)</a:t>
            </a:r>
          </a:p>
        </p:txBody>
      </p:sp>
      <p:sp>
        <p:nvSpPr>
          <p:cNvPr id="36" name="TextBox 35"/>
          <p:cNvSpPr txBox="1"/>
          <p:nvPr/>
        </p:nvSpPr>
        <p:spPr>
          <a:xfrm>
            <a:off x="8270475" y="3519572"/>
            <a:ext cx="2906740" cy="615553"/>
          </a:xfrm>
          <a:prstGeom prst="rect">
            <a:avLst/>
          </a:prstGeom>
          <a:noFill/>
        </p:spPr>
        <p:txBody>
          <a:bodyPr wrap="square" rtlCol="0">
            <a:spAutoFit/>
          </a:bodyPr>
          <a:lstStyle/>
          <a:p>
            <a:r>
              <a:rPr lang="en-US" sz="1700" i="1" dirty="0">
                <a:solidFill>
                  <a:schemeClr val="bg1"/>
                </a:solidFill>
              </a:rPr>
              <a:t>data transfers between sites performed by Pegasus</a:t>
            </a:r>
          </a:p>
        </p:txBody>
      </p:sp>
      <p:sp>
        <p:nvSpPr>
          <p:cNvPr id="42" name="TextBox 41"/>
          <p:cNvSpPr txBox="1"/>
          <p:nvPr/>
        </p:nvSpPr>
        <p:spPr>
          <a:xfrm>
            <a:off x="5777108" y="5185293"/>
            <a:ext cx="1700617" cy="615553"/>
          </a:xfrm>
          <a:prstGeom prst="rect">
            <a:avLst/>
          </a:prstGeom>
          <a:noFill/>
        </p:spPr>
        <p:txBody>
          <a:bodyPr wrap="square" rtlCol="0">
            <a:spAutoFit/>
          </a:bodyPr>
          <a:lstStyle/>
          <a:p>
            <a:r>
              <a:rPr lang="en-US" sz="1700" dirty="0">
                <a:solidFill>
                  <a:schemeClr val="bg1"/>
                </a:solidFill>
              </a:rPr>
              <a:t>Storm Cluster </a:t>
            </a:r>
            <a:br>
              <a:rPr lang="en-US" sz="1700" dirty="0">
                <a:solidFill>
                  <a:schemeClr val="bg1"/>
                </a:solidFill>
              </a:rPr>
            </a:br>
            <a:endParaRPr lang="en-US" sz="1700" dirty="0">
              <a:solidFill>
                <a:schemeClr val="bg1">
                  <a:lumMod val="85000"/>
                </a:schemeClr>
              </a:solidFill>
            </a:endParaRPr>
          </a:p>
        </p:txBody>
      </p:sp>
      <p:sp>
        <p:nvSpPr>
          <p:cNvPr id="43" name="TextBox 42"/>
          <p:cNvSpPr txBox="1"/>
          <p:nvPr/>
        </p:nvSpPr>
        <p:spPr>
          <a:xfrm>
            <a:off x="5787619" y="1560013"/>
            <a:ext cx="1700617" cy="615553"/>
          </a:xfrm>
          <a:prstGeom prst="rect">
            <a:avLst/>
          </a:prstGeom>
          <a:noFill/>
        </p:spPr>
        <p:txBody>
          <a:bodyPr wrap="square" rtlCol="0">
            <a:spAutoFit/>
          </a:bodyPr>
          <a:lstStyle/>
          <a:p>
            <a:r>
              <a:rPr lang="en-US" sz="1700" dirty="0">
                <a:solidFill>
                  <a:schemeClr val="bg1"/>
                </a:solidFill>
              </a:rPr>
              <a:t>MPI Cluster</a:t>
            </a:r>
          </a:p>
          <a:p>
            <a:endParaRPr lang="en-US" sz="1700" dirty="0">
              <a:solidFill>
                <a:schemeClr val="bg1">
                  <a:lumMod val="85000"/>
                </a:schemeClr>
              </a:solidFill>
            </a:endParaRPr>
          </a:p>
        </p:txBody>
      </p:sp>
      <p:sp>
        <p:nvSpPr>
          <p:cNvPr id="56" name="Freeform 55"/>
          <p:cNvSpPr/>
          <p:nvPr/>
        </p:nvSpPr>
        <p:spPr>
          <a:xfrm>
            <a:off x="8470332" y="1916669"/>
            <a:ext cx="627961" cy="319489"/>
          </a:xfrm>
          <a:custGeom>
            <a:avLst/>
            <a:gdLst>
              <a:gd name="connsiteX0" fmla="*/ 0 w 627961"/>
              <a:gd name="connsiteY0" fmla="*/ 319489 h 319489"/>
              <a:gd name="connsiteX1" fmla="*/ 264404 w 627961"/>
              <a:gd name="connsiteY1" fmla="*/ 99152 h 319489"/>
              <a:gd name="connsiteX2" fmla="*/ 627961 w 627961"/>
              <a:gd name="connsiteY2" fmla="*/ 0 h 319489"/>
            </a:gdLst>
            <a:ahLst/>
            <a:cxnLst>
              <a:cxn ang="0">
                <a:pos x="connsiteX0" y="connsiteY0"/>
              </a:cxn>
              <a:cxn ang="0">
                <a:pos x="connsiteX1" y="connsiteY1"/>
              </a:cxn>
              <a:cxn ang="0">
                <a:pos x="connsiteX2" y="connsiteY2"/>
              </a:cxn>
            </a:cxnLst>
            <a:rect l="l" t="t" r="r" b="b"/>
            <a:pathLst>
              <a:path w="627961" h="319489">
                <a:moveTo>
                  <a:pt x="0" y="319489"/>
                </a:moveTo>
                <a:cubicBezTo>
                  <a:pt x="79872" y="235944"/>
                  <a:pt x="159744" y="152400"/>
                  <a:pt x="264404" y="99152"/>
                </a:cubicBezTo>
                <a:cubicBezTo>
                  <a:pt x="369064" y="45904"/>
                  <a:pt x="627961" y="0"/>
                  <a:pt x="627961" y="0"/>
                </a:cubicBezTo>
              </a:path>
            </a:pathLst>
          </a:custGeom>
          <a:noFill/>
          <a:ln w="57150">
            <a:solidFill>
              <a:schemeClr val="accent6">
                <a:lumMod val="20000"/>
                <a:lumOff val="80000"/>
                <a:alpha val="74000"/>
              </a:schemeClr>
            </a:solidFill>
            <a:headEnd type="stealth"/>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p:cNvSpPr txBox="1"/>
          <p:nvPr/>
        </p:nvSpPr>
        <p:spPr>
          <a:xfrm>
            <a:off x="8013909" y="800436"/>
            <a:ext cx="2374368" cy="323165"/>
          </a:xfrm>
          <a:prstGeom prst="rect">
            <a:avLst/>
          </a:prstGeom>
          <a:noFill/>
        </p:spPr>
        <p:txBody>
          <a:bodyPr wrap="none" rtlCol="0">
            <a:spAutoFit/>
          </a:bodyPr>
          <a:lstStyle/>
          <a:p>
            <a:r>
              <a:rPr lang="en-US" sz="1500" b="1" i="1" dirty="0">
                <a:solidFill>
                  <a:schemeClr val="bg1"/>
                </a:solidFill>
                <a:latin typeface="Ayuthaya" charset="-34"/>
                <a:ea typeface="Ayuthaya" charset="-34"/>
                <a:cs typeface="Ayuthaya" charset="-34"/>
              </a:rPr>
              <a:t>input data (~150MB)</a:t>
            </a:r>
          </a:p>
        </p:txBody>
      </p:sp>
      <p:pic>
        <p:nvPicPr>
          <p:cNvPr id="50" name="Picture 2" descr="http://www.marketingfortravelexperts.com/wp-content/uploads/2014/05/black-right-arrow.png"/>
          <p:cNvPicPr>
            <a:picLocks noChangeAspect="1" noChangeArrowheads="1"/>
          </p:cNvPicPr>
          <p:nvPr/>
        </p:nvPicPr>
        <p:blipFill>
          <a:blip r:embed="rId6">
            <a:duotone>
              <a:schemeClr val="accent6">
                <a:shade val="45000"/>
                <a:satMod val="135000"/>
              </a:schemeClr>
              <a:prstClr val="white"/>
            </a:duotone>
            <a:alphaModFix amt="74000"/>
            <a:extLst>
              <a:ext uri="{28A0092B-C50C-407E-A947-70E740481C1C}">
                <a14:useLocalDpi xmlns:a14="http://schemas.microsoft.com/office/drawing/2010/main"/>
              </a:ext>
            </a:extLst>
          </a:blip>
          <a:srcRect/>
          <a:stretch>
            <a:fillRect/>
          </a:stretch>
        </p:blipFill>
        <p:spPr bwMode="auto">
          <a:xfrm rot="17269533" flipH="1">
            <a:off x="8187981" y="1352025"/>
            <a:ext cx="677401" cy="224199"/>
          </a:xfrm>
          <a:prstGeom prst="rect">
            <a:avLst/>
          </a:prstGeom>
          <a:noFill/>
          <a:extLst>
            <a:ext uri="{909E8E84-426E-40dd-AFC4-6F175D3DCCD1}">
              <a14:hiddenFill xmlns="" xmlns:a14="http://schemas.microsoft.com/office/drawing/2010/main">
                <a:solidFill>
                  <a:srgbClr val="FFFFFF"/>
                </a:solidFill>
              </a14:hiddenFill>
            </a:ext>
          </a:extLst>
        </p:spPr>
      </p:pic>
      <p:pic>
        <p:nvPicPr>
          <p:cNvPr id="51" name="Picture 2" descr="http://www.marketingfortravelexperts.com/wp-content/uploads/2014/05/black-right-arrow.png"/>
          <p:cNvPicPr>
            <a:picLocks noChangeAspect="1" noChangeArrowheads="1"/>
          </p:cNvPicPr>
          <p:nvPr/>
        </p:nvPicPr>
        <p:blipFill>
          <a:blip r:embed="rId6">
            <a:duotone>
              <a:schemeClr val="accent6">
                <a:shade val="45000"/>
                <a:satMod val="135000"/>
              </a:schemeClr>
              <a:prstClr val="white"/>
            </a:duotone>
            <a:alphaModFix amt="74000"/>
            <a:extLst>
              <a:ext uri="{28A0092B-C50C-407E-A947-70E740481C1C}">
                <a14:useLocalDpi xmlns:a14="http://schemas.microsoft.com/office/drawing/2010/main"/>
              </a:ext>
            </a:extLst>
          </a:blip>
          <a:srcRect/>
          <a:stretch>
            <a:fillRect/>
          </a:stretch>
        </p:blipFill>
        <p:spPr bwMode="auto">
          <a:xfrm rot="7598977" flipH="1" flipV="1">
            <a:off x="555379" y="4530232"/>
            <a:ext cx="677401" cy="216341"/>
          </a:xfrm>
          <a:prstGeom prst="rect">
            <a:avLst/>
          </a:prstGeom>
          <a:noFill/>
          <a:extLst>
            <a:ext uri="{909E8E84-426E-40dd-AFC4-6F175D3DCCD1}">
              <a14:hiddenFill xmlns="" xmlns:a14="http://schemas.microsoft.com/office/drawing/2010/main">
                <a:solidFill>
                  <a:srgbClr val="FFFFFF"/>
                </a:solidFill>
              </a14:hiddenFill>
            </a:ext>
          </a:extLst>
        </p:spPr>
      </p:pic>
      <p:sp>
        <p:nvSpPr>
          <p:cNvPr id="57" name="TextBox 56"/>
          <p:cNvSpPr txBox="1"/>
          <p:nvPr/>
        </p:nvSpPr>
        <p:spPr>
          <a:xfrm>
            <a:off x="351052" y="5076675"/>
            <a:ext cx="1520359" cy="323165"/>
          </a:xfrm>
          <a:prstGeom prst="rect">
            <a:avLst/>
          </a:prstGeom>
          <a:noFill/>
        </p:spPr>
        <p:txBody>
          <a:bodyPr wrap="none" rtlCol="0">
            <a:spAutoFit/>
          </a:bodyPr>
          <a:lstStyle/>
          <a:p>
            <a:r>
              <a:rPr lang="en-US" sz="1500" b="1" i="1" dirty="0">
                <a:solidFill>
                  <a:schemeClr val="bg1"/>
                </a:solidFill>
                <a:latin typeface="Ayuthaya" charset="-34"/>
                <a:ea typeface="Ayuthaya" charset="-34"/>
                <a:cs typeface="Ayuthaya" charset="-34"/>
              </a:rPr>
              <a:t>Submit host</a:t>
            </a:r>
          </a:p>
        </p:txBody>
      </p:sp>
      <p:sp>
        <p:nvSpPr>
          <p:cNvPr id="58" name="TextBox 57"/>
          <p:cNvSpPr txBox="1"/>
          <p:nvPr/>
        </p:nvSpPr>
        <p:spPr>
          <a:xfrm>
            <a:off x="351052" y="5339918"/>
            <a:ext cx="1679627" cy="323165"/>
          </a:xfrm>
          <a:prstGeom prst="rect">
            <a:avLst/>
          </a:prstGeom>
          <a:noFill/>
        </p:spPr>
        <p:txBody>
          <a:bodyPr wrap="none" rtlCol="0">
            <a:spAutoFit/>
          </a:bodyPr>
          <a:lstStyle/>
          <a:p>
            <a:r>
              <a:rPr lang="en-US" sz="1500" dirty="0">
                <a:solidFill>
                  <a:schemeClr val="accent1">
                    <a:lumMod val="20000"/>
                    <a:lumOff val="80000"/>
                  </a:schemeClr>
                </a:solidFill>
              </a:rPr>
              <a:t>(e.g., user’s laptop)</a:t>
            </a:r>
          </a:p>
        </p:txBody>
      </p:sp>
      <p:sp>
        <p:nvSpPr>
          <p:cNvPr id="71" name="Freeform 70"/>
          <p:cNvSpPr/>
          <p:nvPr/>
        </p:nvSpPr>
        <p:spPr>
          <a:xfrm flipV="1">
            <a:off x="7076728" y="2676885"/>
            <a:ext cx="3166" cy="1743543"/>
          </a:xfrm>
          <a:custGeom>
            <a:avLst/>
            <a:gdLst>
              <a:gd name="connsiteX0" fmla="*/ 0 w 4869456"/>
              <a:gd name="connsiteY0" fmla="*/ 697820 h 708837"/>
              <a:gd name="connsiteX1" fmla="*/ 2456762 w 4869456"/>
              <a:gd name="connsiteY1" fmla="*/ 708837 h 708837"/>
              <a:gd name="connsiteX2" fmla="*/ 3205909 w 4869456"/>
              <a:gd name="connsiteY2" fmla="*/ 631719 h 708837"/>
              <a:gd name="connsiteX3" fmla="*/ 3701668 w 4869456"/>
              <a:gd name="connsiteY3" fmla="*/ 323247 h 708837"/>
              <a:gd name="connsiteX4" fmla="*/ 3966072 w 4869456"/>
              <a:gd name="connsiteY4" fmla="*/ 36808 h 708837"/>
              <a:gd name="connsiteX5" fmla="*/ 4208443 w 4869456"/>
              <a:gd name="connsiteY5" fmla="*/ 3758 h 708837"/>
              <a:gd name="connsiteX6" fmla="*/ 4869456 w 4869456"/>
              <a:gd name="connsiteY6" fmla="*/ 14774 h 708837"/>
              <a:gd name="connsiteX0" fmla="*/ 0 w 4869456"/>
              <a:gd name="connsiteY0" fmla="*/ 689847 h 700864"/>
              <a:gd name="connsiteX1" fmla="*/ 2456762 w 4869456"/>
              <a:gd name="connsiteY1" fmla="*/ 700864 h 700864"/>
              <a:gd name="connsiteX2" fmla="*/ 3205909 w 4869456"/>
              <a:gd name="connsiteY2" fmla="*/ 623746 h 700864"/>
              <a:gd name="connsiteX3" fmla="*/ 3701668 w 4869456"/>
              <a:gd name="connsiteY3" fmla="*/ 315274 h 700864"/>
              <a:gd name="connsiteX4" fmla="*/ 3966072 w 4869456"/>
              <a:gd name="connsiteY4" fmla="*/ 28835 h 700864"/>
              <a:gd name="connsiteX5" fmla="*/ 4869456 w 4869456"/>
              <a:gd name="connsiteY5" fmla="*/ 6801 h 700864"/>
              <a:gd name="connsiteX0" fmla="*/ 0 w 4869456"/>
              <a:gd name="connsiteY0" fmla="*/ 689847 h 700864"/>
              <a:gd name="connsiteX1" fmla="*/ 2456762 w 4869456"/>
              <a:gd name="connsiteY1" fmla="*/ 700864 h 700864"/>
              <a:gd name="connsiteX2" fmla="*/ 3701668 w 4869456"/>
              <a:gd name="connsiteY2" fmla="*/ 315274 h 700864"/>
              <a:gd name="connsiteX3" fmla="*/ 3966072 w 4869456"/>
              <a:gd name="connsiteY3" fmla="*/ 28835 h 700864"/>
              <a:gd name="connsiteX4" fmla="*/ 4869456 w 4869456"/>
              <a:gd name="connsiteY4" fmla="*/ 6801 h 700864"/>
              <a:gd name="connsiteX0" fmla="*/ 0 w 4869456"/>
              <a:gd name="connsiteY0" fmla="*/ 689847 h 700864"/>
              <a:gd name="connsiteX1" fmla="*/ 2456762 w 4869456"/>
              <a:gd name="connsiteY1" fmla="*/ 700864 h 700864"/>
              <a:gd name="connsiteX2" fmla="*/ 3966072 w 4869456"/>
              <a:gd name="connsiteY2" fmla="*/ 28835 h 700864"/>
              <a:gd name="connsiteX3" fmla="*/ 4869456 w 4869456"/>
              <a:gd name="connsiteY3" fmla="*/ 6801 h 700864"/>
              <a:gd name="connsiteX0" fmla="*/ 0 w 4869456"/>
              <a:gd name="connsiteY0" fmla="*/ 689847 h 689847"/>
              <a:gd name="connsiteX1" fmla="*/ 3966072 w 4869456"/>
              <a:gd name="connsiteY1" fmla="*/ 28835 h 689847"/>
              <a:gd name="connsiteX2" fmla="*/ 4869456 w 4869456"/>
              <a:gd name="connsiteY2" fmla="*/ 6801 h 689847"/>
              <a:gd name="connsiteX0" fmla="*/ 0 w 4869456"/>
              <a:gd name="connsiteY0" fmla="*/ 683046 h 683046"/>
              <a:gd name="connsiteX1" fmla="*/ 4869456 w 4869456"/>
              <a:gd name="connsiteY1" fmla="*/ 0 h 683046"/>
              <a:gd name="connsiteX0" fmla="*/ 7344 w 7344"/>
              <a:gd name="connsiteY0" fmla="*/ 0 h 1896395"/>
              <a:gd name="connsiteX1" fmla="*/ 0 w 7344"/>
              <a:gd name="connsiteY1" fmla="*/ 1896395 h 1896395"/>
              <a:gd name="connsiteX0" fmla="*/ 0 w 4311"/>
              <a:gd name="connsiteY0" fmla="*/ 0 h 9940"/>
              <a:gd name="connsiteX1" fmla="*/ 4311 w 4311"/>
              <a:gd name="connsiteY1" fmla="*/ 9940 h 9940"/>
            </a:gdLst>
            <a:ahLst/>
            <a:cxnLst>
              <a:cxn ang="0">
                <a:pos x="connsiteX0" y="connsiteY0"/>
              </a:cxn>
              <a:cxn ang="0">
                <a:pos x="connsiteX1" y="connsiteY1"/>
              </a:cxn>
            </a:cxnLst>
            <a:rect l="l" t="t" r="r" b="b"/>
            <a:pathLst>
              <a:path w="4311" h="9940">
                <a:moveTo>
                  <a:pt x="0" y="0"/>
                </a:moveTo>
                <a:lnTo>
                  <a:pt x="4311" y="9940"/>
                </a:lnTo>
              </a:path>
            </a:pathLst>
          </a:custGeom>
          <a:noFill/>
          <a:ln w="381000">
            <a:solidFill>
              <a:schemeClr val="bg1">
                <a:alpha val="4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ounded Rectangle 30"/>
          <p:cNvSpPr/>
          <p:nvPr/>
        </p:nvSpPr>
        <p:spPr>
          <a:xfrm>
            <a:off x="6564434" y="2174802"/>
            <a:ext cx="1061323" cy="1061323"/>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ounded Rectangle 39"/>
          <p:cNvSpPr/>
          <p:nvPr/>
        </p:nvSpPr>
        <p:spPr>
          <a:xfrm>
            <a:off x="6564434" y="3768504"/>
            <a:ext cx="1061323" cy="1061323"/>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9" name="Picture 4" descr="https://avatars3.githubusercontent.com/u/11058882?v=3&amp;s=200"/>
          <p:cNvPicPr>
            <a:picLocks noChangeAspect="1" noChangeArrowheads="1"/>
          </p:cNvPicPr>
          <p:nvPr/>
        </p:nvPicPr>
        <p:blipFill>
          <a:blip r:embed="rId7">
            <a:duotone>
              <a:prstClr val="black"/>
              <a:schemeClr val="tx1">
                <a:tint val="45000"/>
                <a:satMod val="400000"/>
              </a:schemeClr>
            </a:duotone>
            <a:alphaModFix/>
            <a:extLst>
              <a:ext uri="{28A0092B-C50C-407E-A947-70E740481C1C}">
                <a14:useLocalDpi xmlns:a14="http://schemas.microsoft.com/office/drawing/2010/main"/>
              </a:ext>
            </a:extLst>
          </a:blip>
          <a:srcRect/>
          <a:stretch>
            <a:fillRect/>
          </a:stretch>
        </p:blipFill>
        <p:spPr bwMode="auto">
          <a:xfrm>
            <a:off x="6645258" y="2053972"/>
            <a:ext cx="927389" cy="927389"/>
          </a:xfrm>
          <a:prstGeom prst="rect">
            <a:avLst/>
          </a:prstGeom>
          <a:noFill/>
          <a:extLst>
            <a:ext uri="{909E8E84-426E-40dd-AFC4-6F175D3DCCD1}">
              <a14:hiddenFill xmlns="" xmlns:a14="http://schemas.microsoft.com/office/drawing/2010/main">
                <a:solidFill>
                  <a:srgbClr val="FFFFFF"/>
                </a:solidFill>
              </a14:hiddenFill>
            </a:ext>
          </a:extLst>
        </p:spPr>
      </p:pic>
      <p:pic>
        <p:nvPicPr>
          <p:cNvPr id="70" name="Picture 4" descr="https://avatars3.githubusercontent.com/u/11058882?v=3&amp;s=200"/>
          <p:cNvPicPr>
            <a:picLocks noChangeAspect="1" noChangeArrowheads="1"/>
          </p:cNvPicPr>
          <p:nvPr/>
        </p:nvPicPr>
        <p:blipFill>
          <a:blip r:embed="rId7">
            <a:duotone>
              <a:prstClr val="black"/>
              <a:schemeClr val="tx1">
                <a:tint val="45000"/>
                <a:satMod val="400000"/>
              </a:schemeClr>
            </a:duotone>
            <a:alphaModFix/>
            <a:extLst>
              <a:ext uri="{28A0092B-C50C-407E-A947-70E740481C1C}">
                <a14:useLocalDpi xmlns:a14="http://schemas.microsoft.com/office/drawing/2010/main"/>
              </a:ext>
            </a:extLst>
          </a:blip>
          <a:srcRect/>
          <a:stretch>
            <a:fillRect/>
          </a:stretch>
        </p:blipFill>
        <p:spPr bwMode="auto">
          <a:xfrm>
            <a:off x="6629261" y="3646755"/>
            <a:ext cx="927389" cy="927389"/>
          </a:xfrm>
          <a:prstGeom prst="rect">
            <a:avLst/>
          </a:prstGeom>
          <a:noFill/>
          <a:extLst>
            <a:ext uri="{909E8E84-426E-40dd-AFC4-6F175D3DCCD1}">
              <a14:hiddenFill xmlns="" xmlns:a14="http://schemas.microsoft.com/office/drawing/2010/main">
                <a:solidFill>
                  <a:srgbClr val="FFFFFF"/>
                </a:solidFill>
              </a14:hiddenFill>
            </a:ext>
          </a:extLst>
        </p:spPr>
      </p:pic>
      <p:pic>
        <p:nvPicPr>
          <p:cNvPr id="73" name="Picture 2" descr="http://www.marketingfortravelexperts.com/wp-content/uploads/2014/05/black-right-arrow.png"/>
          <p:cNvPicPr>
            <a:picLocks noChangeAspect="1" noChangeArrowheads="1"/>
          </p:cNvPicPr>
          <p:nvPr/>
        </p:nvPicPr>
        <p:blipFill>
          <a:blip r:embed="rId6">
            <a:duotone>
              <a:schemeClr val="accent6">
                <a:shade val="45000"/>
                <a:satMod val="135000"/>
              </a:schemeClr>
              <a:prstClr val="white"/>
            </a:duotone>
            <a:alphaModFix amt="74000"/>
            <a:extLst>
              <a:ext uri="{28A0092B-C50C-407E-A947-70E740481C1C}">
                <a14:useLocalDpi xmlns:a14="http://schemas.microsoft.com/office/drawing/2010/main"/>
              </a:ext>
            </a:extLst>
          </a:blip>
          <a:srcRect/>
          <a:stretch>
            <a:fillRect/>
          </a:stretch>
        </p:blipFill>
        <p:spPr bwMode="auto">
          <a:xfrm rot="376067" flipH="1">
            <a:off x="7582860" y="3407473"/>
            <a:ext cx="677401" cy="224199"/>
          </a:xfrm>
          <a:prstGeom prst="rect">
            <a:avLst/>
          </a:prstGeom>
          <a:noFill/>
          <a:extLst>
            <a:ext uri="{909E8E84-426E-40dd-AFC4-6F175D3DCCD1}">
              <a14:hiddenFill xmlns="" xmlns:a14="http://schemas.microsoft.com/office/drawing/2010/main">
                <a:solidFill>
                  <a:srgbClr val="FFFFFF"/>
                </a:solidFill>
              </a14:hiddenFill>
            </a:ext>
          </a:extLst>
        </p:spPr>
      </p:pic>
      <p:pic>
        <p:nvPicPr>
          <p:cNvPr id="75" name="Picture 2" descr="http://frc-events.firstinspires.org/Images/FTC/textfile_icon.png"/>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6950627" y="3382653"/>
            <a:ext cx="252201" cy="252201"/>
          </a:xfrm>
          <a:prstGeom prst="rect">
            <a:avLst/>
          </a:prstGeom>
          <a:noFill/>
          <a:extLst>
            <a:ext uri="{909E8E84-426E-40dd-AFC4-6F175D3DCCD1}">
              <a14:hiddenFill xmlns="" xmlns:a14="http://schemas.microsoft.com/office/drawing/2010/main">
                <a:solidFill>
                  <a:srgbClr val="FFFFFF"/>
                </a:solidFill>
              </a14:hiddenFill>
            </a:ext>
          </a:extLst>
        </p:spPr>
      </p:pic>
      <p:sp>
        <p:nvSpPr>
          <p:cNvPr id="78" name="Freeform 77"/>
          <p:cNvSpPr/>
          <p:nvPr/>
        </p:nvSpPr>
        <p:spPr>
          <a:xfrm rot="19043894" flipV="1">
            <a:off x="4082150" y="4809714"/>
            <a:ext cx="540397" cy="510554"/>
          </a:xfrm>
          <a:custGeom>
            <a:avLst/>
            <a:gdLst>
              <a:gd name="connsiteX0" fmla="*/ 0 w 627961"/>
              <a:gd name="connsiteY0" fmla="*/ 319489 h 319489"/>
              <a:gd name="connsiteX1" fmla="*/ 264404 w 627961"/>
              <a:gd name="connsiteY1" fmla="*/ 99152 h 319489"/>
              <a:gd name="connsiteX2" fmla="*/ 627961 w 627961"/>
              <a:gd name="connsiteY2" fmla="*/ 0 h 319489"/>
              <a:gd name="connsiteX0" fmla="*/ 0 w 627961"/>
              <a:gd name="connsiteY0" fmla="*/ 319489 h 319489"/>
              <a:gd name="connsiteX1" fmla="*/ 627961 w 627961"/>
              <a:gd name="connsiteY1" fmla="*/ 0 h 319489"/>
              <a:gd name="connsiteX0" fmla="*/ 0 w 529343"/>
              <a:gd name="connsiteY0" fmla="*/ 434519 h 434519"/>
              <a:gd name="connsiteX1" fmla="*/ 529343 w 529343"/>
              <a:gd name="connsiteY1" fmla="*/ 0 h 434519"/>
              <a:gd name="connsiteX0" fmla="*/ 0 w 502312"/>
              <a:gd name="connsiteY0" fmla="*/ 448662 h 448662"/>
              <a:gd name="connsiteX1" fmla="*/ 502312 w 502312"/>
              <a:gd name="connsiteY1" fmla="*/ 0 h 448662"/>
            </a:gdLst>
            <a:ahLst/>
            <a:cxnLst>
              <a:cxn ang="0">
                <a:pos x="connsiteX0" y="connsiteY0"/>
              </a:cxn>
              <a:cxn ang="0">
                <a:pos x="connsiteX1" y="connsiteY1"/>
              </a:cxn>
            </a:cxnLst>
            <a:rect l="l" t="t" r="r" b="b"/>
            <a:pathLst>
              <a:path w="502312" h="448662">
                <a:moveTo>
                  <a:pt x="0" y="448662"/>
                </a:moveTo>
                <a:lnTo>
                  <a:pt x="502312" y="0"/>
                </a:lnTo>
              </a:path>
            </a:pathLst>
          </a:custGeom>
          <a:noFill/>
          <a:ln w="57150">
            <a:solidFill>
              <a:schemeClr val="accent6">
                <a:lumMod val="20000"/>
                <a:lumOff val="80000"/>
                <a:alpha val="74000"/>
              </a:schemeClr>
            </a:solidFill>
            <a:headEnd type="stealth"/>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TextBox 78"/>
          <p:cNvSpPr txBox="1"/>
          <p:nvPr/>
        </p:nvSpPr>
        <p:spPr>
          <a:xfrm>
            <a:off x="2627324" y="5882743"/>
            <a:ext cx="2374368" cy="323165"/>
          </a:xfrm>
          <a:prstGeom prst="rect">
            <a:avLst/>
          </a:prstGeom>
          <a:noFill/>
        </p:spPr>
        <p:txBody>
          <a:bodyPr wrap="none" rtlCol="0">
            <a:spAutoFit/>
          </a:bodyPr>
          <a:lstStyle/>
          <a:p>
            <a:r>
              <a:rPr lang="en-US" sz="1500" b="1" i="1" dirty="0">
                <a:solidFill>
                  <a:schemeClr val="bg1"/>
                </a:solidFill>
                <a:latin typeface="Ayuthaya" charset="-34"/>
                <a:ea typeface="Ayuthaya" charset="-34"/>
                <a:cs typeface="Ayuthaya" charset="-34"/>
              </a:rPr>
              <a:t>output data (~40GB)</a:t>
            </a:r>
          </a:p>
        </p:txBody>
      </p:sp>
      <p:pic>
        <p:nvPicPr>
          <p:cNvPr id="80" name="Picture 79" descr="http://www.marketingfortravelexperts.com/wp-content/uploads/2014/05/black-right-arrow.png"/>
          <p:cNvPicPr>
            <a:picLocks noChangeAspect="1" noChangeArrowheads="1"/>
          </p:cNvPicPr>
          <p:nvPr/>
        </p:nvPicPr>
        <p:blipFill>
          <a:blip r:embed="rId6">
            <a:duotone>
              <a:schemeClr val="accent6">
                <a:shade val="45000"/>
                <a:satMod val="135000"/>
              </a:schemeClr>
              <a:prstClr val="white"/>
            </a:duotone>
            <a:alphaModFix amt="74000"/>
            <a:extLst>
              <a:ext uri="{28A0092B-C50C-407E-A947-70E740481C1C}">
                <a14:useLocalDpi xmlns:a14="http://schemas.microsoft.com/office/drawing/2010/main"/>
              </a:ext>
            </a:extLst>
          </a:blip>
          <a:srcRect/>
          <a:stretch>
            <a:fillRect/>
          </a:stretch>
        </p:blipFill>
        <p:spPr bwMode="auto">
          <a:xfrm rot="18379581" flipH="1">
            <a:off x="3668697" y="5431361"/>
            <a:ext cx="677401" cy="224199"/>
          </a:xfrm>
          <a:prstGeom prst="rect">
            <a:avLst/>
          </a:prstGeom>
          <a:noFill/>
          <a:extLst>
            <a:ext uri="{909E8E84-426E-40dd-AFC4-6F175D3DCCD1}">
              <a14:hiddenFill xmlns="" xmlns:a14="http://schemas.microsoft.com/office/drawing/2010/main">
                <a:solidFill>
                  <a:srgbClr val="FFFFFF"/>
                </a:solidFill>
              </a14:hiddenFill>
            </a:ext>
          </a:extLst>
        </p:spPr>
      </p:pic>
      <p:sp>
        <p:nvSpPr>
          <p:cNvPr id="81" name="TextBox 80"/>
          <p:cNvSpPr txBox="1"/>
          <p:nvPr/>
        </p:nvSpPr>
        <p:spPr>
          <a:xfrm>
            <a:off x="6706342" y="2836815"/>
            <a:ext cx="919416" cy="353943"/>
          </a:xfrm>
          <a:prstGeom prst="rect">
            <a:avLst/>
          </a:prstGeom>
          <a:noFill/>
        </p:spPr>
        <p:txBody>
          <a:bodyPr wrap="square" rtlCol="0">
            <a:spAutoFit/>
          </a:bodyPr>
          <a:lstStyle/>
          <a:p>
            <a:r>
              <a:rPr lang="en-US" sz="1700" dirty="0">
                <a:solidFill>
                  <a:schemeClr val="accent6">
                    <a:lumMod val="20000"/>
                    <a:lumOff val="80000"/>
                  </a:schemeClr>
                </a:solidFill>
              </a:rPr>
              <a:t>Phase 1</a:t>
            </a:r>
          </a:p>
        </p:txBody>
      </p:sp>
      <p:sp>
        <p:nvSpPr>
          <p:cNvPr id="82" name="TextBox 81"/>
          <p:cNvSpPr txBox="1"/>
          <p:nvPr/>
        </p:nvSpPr>
        <p:spPr>
          <a:xfrm>
            <a:off x="6712099" y="4439568"/>
            <a:ext cx="919416" cy="353943"/>
          </a:xfrm>
          <a:prstGeom prst="rect">
            <a:avLst/>
          </a:prstGeom>
          <a:noFill/>
        </p:spPr>
        <p:txBody>
          <a:bodyPr wrap="square" rtlCol="0">
            <a:spAutoFit/>
          </a:bodyPr>
          <a:lstStyle/>
          <a:p>
            <a:r>
              <a:rPr lang="en-US" sz="1700" dirty="0">
                <a:solidFill>
                  <a:schemeClr val="tx2">
                    <a:lumMod val="20000"/>
                    <a:lumOff val="80000"/>
                  </a:schemeClr>
                </a:solidFill>
              </a:rPr>
              <a:t>Phase 2</a:t>
            </a:r>
          </a:p>
        </p:txBody>
      </p:sp>
      <p:sp>
        <p:nvSpPr>
          <p:cNvPr id="64" name="Rectangle 63"/>
          <p:cNvSpPr/>
          <p:nvPr/>
        </p:nvSpPr>
        <p:spPr>
          <a:xfrm>
            <a:off x="351052" y="955428"/>
            <a:ext cx="6096000" cy="707886"/>
          </a:xfrm>
          <a:prstGeom prst="rect">
            <a:avLst/>
          </a:prstGeom>
        </p:spPr>
        <p:txBody>
          <a:bodyPr>
            <a:spAutoFit/>
          </a:bodyPr>
          <a:lstStyle/>
          <a:p>
            <a:r>
              <a:rPr lang="en-US" sz="2000" b="1" dirty="0">
                <a:solidFill>
                  <a:schemeClr val="bg1"/>
                </a:solidFill>
              </a:rPr>
              <a:t>Execution among </a:t>
            </a:r>
          </a:p>
          <a:p>
            <a:r>
              <a:rPr lang="en-US" sz="2000" b="1" dirty="0">
                <a:solidFill>
                  <a:schemeClr val="bg1"/>
                </a:solidFill>
              </a:rPr>
              <a:t>heterogeneous systems</a:t>
            </a:r>
          </a:p>
        </p:txBody>
      </p:sp>
      <p:sp>
        <p:nvSpPr>
          <p:cNvPr id="52" name="Rectangle 51">
            <a:extLst>
              <a:ext uri="{FF2B5EF4-FFF2-40B4-BE49-F238E27FC236}">
                <a16:creationId xmlns:a16="http://schemas.microsoft.com/office/drawing/2014/main" id="{F570BCC3-1DA2-524D-81EF-8C7D71B28183}"/>
              </a:ext>
            </a:extLst>
          </p:cNvPr>
          <p:cNvSpPr/>
          <p:nvPr/>
        </p:nvSpPr>
        <p:spPr>
          <a:xfrm>
            <a:off x="145301" y="581069"/>
            <a:ext cx="9620251" cy="4571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440867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4624" y="-10047"/>
            <a:ext cx="12199447" cy="6858000"/>
          </a:xfrm>
          <a:prstGeom prst="rect">
            <a:avLst/>
          </a:prstGeom>
          <a:gradFill flip="none" rotWithShape="1">
            <a:gsLst>
              <a:gs pos="0">
                <a:schemeClr val="tx2">
                  <a:lumMod val="20000"/>
                  <a:lumOff val="80000"/>
                </a:schemeClr>
              </a:gs>
              <a:gs pos="50000">
                <a:schemeClr val="tx2">
                  <a:lumMod val="40000"/>
                  <a:lumOff val="60000"/>
                </a:schemeClr>
              </a:gs>
              <a:gs pos="100000">
                <a:schemeClr val="tx2">
                  <a:lumMod val="60000"/>
                  <a:lumOff val="4000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Rectangle 60"/>
          <p:cNvSpPr/>
          <p:nvPr/>
        </p:nvSpPr>
        <p:spPr>
          <a:xfrm>
            <a:off x="5802235" y="3692488"/>
            <a:ext cx="2091944" cy="2144354"/>
          </a:xfrm>
          <a:prstGeom prst="rect">
            <a:avLst/>
          </a:prstGeom>
          <a:solidFill>
            <a:schemeClr val="tx2">
              <a:lumMod val="60000"/>
              <a:lumOff val="40000"/>
              <a:alpha val="48000"/>
            </a:schemeClr>
          </a:solidFill>
          <a:ln w="57150" cmpd="sng">
            <a:solidFill>
              <a:srgbClr val="660066"/>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4">
                  <a:lumMod val="60000"/>
                  <a:lumOff val="40000"/>
                </a:schemeClr>
              </a:solidFill>
            </a:endParaRPr>
          </a:p>
        </p:txBody>
      </p:sp>
      <p:sp>
        <p:nvSpPr>
          <p:cNvPr id="77" name="Freeform 76"/>
          <p:cNvSpPr/>
          <p:nvPr/>
        </p:nvSpPr>
        <p:spPr>
          <a:xfrm flipV="1">
            <a:off x="1746926" y="3881055"/>
            <a:ext cx="5300400" cy="1162220"/>
          </a:xfrm>
          <a:custGeom>
            <a:avLst/>
            <a:gdLst>
              <a:gd name="connsiteX0" fmla="*/ 5277080 w 5300401"/>
              <a:gd name="connsiteY0" fmla="*/ 848327 h 1145782"/>
              <a:gd name="connsiteX1" fmla="*/ 5277080 w 5300401"/>
              <a:gd name="connsiteY1" fmla="*/ 330534 h 1145782"/>
              <a:gd name="connsiteX2" fmla="*/ 5034709 w 5300401"/>
              <a:gd name="connsiteY2" fmla="*/ 77146 h 1145782"/>
              <a:gd name="connsiteX3" fmla="*/ 4362680 w 5300401"/>
              <a:gd name="connsiteY3" fmla="*/ 11045 h 1145782"/>
              <a:gd name="connsiteX4" fmla="*/ 1366092 w 5300401"/>
              <a:gd name="connsiteY4" fmla="*/ 22061 h 1145782"/>
              <a:gd name="connsiteX5" fmla="*/ 418641 w 5300401"/>
              <a:gd name="connsiteY5" fmla="*/ 220365 h 1145782"/>
              <a:gd name="connsiteX6" fmla="*/ 0 w 5300401"/>
              <a:gd name="connsiteY6" fmla="*/ 1145782 h 1145782"/>
              <a:gd name="connsiteX7" fmla="*/ 0 w 5300401"/>
              <a:gd name="connsiteY7" fmla="*/ 1145782 h 1145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00401" h="1145782">
                <a:moveTo>
                  <a:pt x="5277080" y="848327"/>
                </a:moveTo>
                <a:cubicBezTo>
                  <a:pt x="5297277" y="653695"/>
                  <a:pt x="5317475" y="459064"/>
                  <a:pt x="5277080" y="330534"/>
                </a:cubicBezTo>
                <a:cubicBezTo>
                  <a:pt x="5236685" y="202004"/>
                  <a:pt x="5187109" y="130394"/>
                  <a:pt x="5034709" y="77146"/>
                </a:cubicBezTo>
                <a:cubicBezTo>
                  <a:pt x="4882309" y="23898"/>
                  <a:pt x="4974116" y="20226"/>
                  <a:pt x="4362680" y="11045"/>
                </a:cubicBezTo>
                <a:cubicBezTo>
                  <a:pt x="3751244" y="1864"/>
                  <a:pt x="2023432" y="-12826"/>
                  <a:pt x="1366092" y="22061"/>
                </a:cubicBezTo>
                <a:cubicBezTo>
                  <a:pt x="708752" y="56948"/>
                  <a:pt x="646323" y="33078"/>
                  <a:pt x="418641" y="220365"/>
                </a:cubicBezTo>
                <a:cubicBezTo>
                  <a:pt x="190959" y="407652"/>
                  <a:pt x="0" y="1145782"/>
                  <a:pt x="0" y="1145782"/>
                </a:cubicBezTo>
                <a:lnTo>
                  <a:pt x="0" y="1145782"/>
                </a:lnTo>
              </a:path>
            </a:pathLst>
          </a:custGeom>
          <a:noFill/>
          <a:ln w="317500">
            <a:solidFill>
              <a:schemeClr val="accent6">
                <a:lumMod val="20000"/>
                <a:lumOff val="80000"/>
                <a:alpha val="4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p:cNvSpPr/>
          <p:nvPr/>
        </p:nvSpPr>
        <p:spPr>
          <a:xfrm>
            <a:off x="5804223" y="1556441"/>
            <a:ext cx="2091944" cy="1766932"/>
          </a:xfrm>
          <a:prstGeom prst="rect">
            <a:avLst/>
          </a:prstGeom>
          <a:solidFill>
            <a:schemeClr val="tx2">
              <a:lumMod val="60000"/>
              <a:lumOff val="40000"/>
              <a:alpha val="48000"/>
            </a:schemeClr>
          </a:solidFill>
          <a:ln w="57150" cmpd="sng">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Freeform 75"/>
          <p:cNvSpPr/>
          <p:nvPr/>
        </p:nvSpPr>
        <p:spPr>
          <a:xfrm>
            <a:off x="2239496" y="2600717"/>
            <a:ext cx="4869456" cy="974856"/>
          </a:xfrm>
          <a:custGeom>
            <a:avLst/>
            <a:gdLst>
              <a:gd name="connsiteX0" fmla="*/ 0 w 4869456"/>
              <a:gd name="connsiteY0" fmla="*/ 697820 h 708837"/>
              <a:gd name="connsiteX1" fmla="*/ 2456762 w 4869456"/>
              <a:gd name="connsiteY1" fmla="*/ 708837 h 708837"/>
              <a:gd name="connsiteX2" fmla="*/ 3205909 w 4869456"/>
              <a:gd name="connsiteY2" fmla="*/ 631719 h 708837"/>
              <a:gd name="connsiteX3" fmla="*/ 3701668 w 4869456"/>
              <a:gd name="connsiteY3" fmla="*/ 323247 h 708837"/>
              <a:gd name="connsiteX4" fmla="*/ 3966072 w 4869456"/>
              <a:gd name="connsiteY4" fmla="*/ 36808 h 708837"/>
              <a:gd name="connsiteX5" fmla="*/ 4208443 w 4869456"/>
              <a:gd name="connsiteY5" fmla="*/ 3758 h 708837"/>
              <a:gd name="connsiteX6" fmla="*/ 4869456 w 4869456"/>
              <a:gd name="connsiteY6" fmla="*/ 14774 h 708837"/>
              <a:gd name="connsiteX0" fmla="*/ 0 w 4869456"/>
              <a:gd name="connsiteY0" fmla="*/ 853552 h 864569"/>
              <a:gd name="connsiteX1" fmla="*/ 2456762 w 4869456"/>
              <a:gd name="connsiteY1" fmla="*/ 864569 h 864569"/>
              <a:gd name="connsiteX2" fmla="*/ 3205909 w 4869456"/>
              <a:gd name="connsiteY2" fmla="*/ 787451 h 864569"/>
              <a:gd name="connsiteX3" fmla="*/ 3701668 w 4869456"/>
              <a:gd name="connsiteY3" fmla="*/ 478979 h 864569"/>
              <a:gd name="connsiteX4" fmla="*/ 3966072 w 4869456"/>
              <a:gd name="connsiteY4" fmla="*/ 192540 h 864569"/>
              <a:gd name="connsiteX5" fmla="*/ 4208443 w 4869456"/>
              <a:gd name="connsiteY5" fmla="*/ 159490 h 864569"/>
              <a:gd name="connsiteX6" fmla="*/ 4869456 w 4869456"/>
              <a:gd name="connsiteY6" fmla="*/ 59 h 864569"/>
              <a:gd name="connsiteX0" fmla="*/ 0 w 4869456"/>
              <a:gd name="connsiteY0" fmla="*/ 909962 h 920979"/>
              <a:gd name="connsiteX1" fmla="*/ 2456762 w 4869456"/>
              <a:gd name="connsiteY1" fmla="*/ 920979 h 920979"/>
              <a:gd name="connsiteX2" fmla="*/ 3205909 w 4869456"/>
              <a:gd name="connsiteY2" fmla="*/ 843861 h 920979"/>
              <a:gd name="connsiteX3" fmla="*/ 3701668 w 4869456"/>
              <a:gd name="connsiteY3" fmla="*/ 535389 h 920979"/>
              <a:gd name="connsiteX4" fmla="*/ 3966072 w 4869456"/>
              <a:gd name="connsiteY4" fmla="*/ 248950 h 920979"/>
              <a:gd name="connsiteX5" fmla="*/ 4208443 w 4869456"/>
              <a:gd name="connsiteY5" fmla="*/ 0 h 920979"/>
              <a:gd name="connsiteX6" fmla="*/ 4869456 w 4869456"/>
              <a:gd name="connsiteY6" fmla="*/ 56469 h 920979"/>
              <a:gd name="connsiteX0" fmla="*/ 0 w 4869456"/>
              <a:gd name="connsiteY0" fmla="*/ 853493 h 864510"/>
              <a:gd name="connsiteX1" fmla="*/ 2456762 w 4869456"/>
              <a:gd name="connsiteY1" fmla="*/ 864510 h 864510"/>
              <a:gd name="connsiteX2" fmla="*/ 3205909 w 4869456"/>
              <a:gd name="connsiteY2" fmla="*/ 787392 h 864510"/>
              <a:gd name="connsiteX3" fmla="*/ 3701668 w 4869456"/>
              <a:gd name="connsiteY3" fmla="*/ 478920 h 864510"/>
              <a:gd name="connsiteX4" fmla="*/ 3966072 w 4869456"/>
              <a:gd name="connsiteY4" fmla="*/ 192481 h 864510"/>
              <a:gd name="connsiteX5" fmla="*/ 4869456 w 4869456"/>
              <a:gd name="connsiteY5" fmla="*/ 0 h 864510"/>
              <a:gd name="connsiteX0" fmla="*/ 0 w 4869456"/>
              <a:gd name="connsiteY0" fmla="*/ 853493 h 864510"/>
              <a:gd name="connsiteX1" fmla="*/ 2456762 w 4869456"/>
              <a:gd name="connsiteY1" fmla="*/ 864510 h 864510"/>
              <a:gd name="connsiteX2" fmla="*/ 3205909 w 4869456"/>
              <a:gd name="connsiteY2" fmla="*/ 787392 h 864510"/>
              <a:gd name="connsiteX3" fmla="*/ 3701668 w 4869456"/>
              <a:gd name="connsiteY3" fmla="*/ 478920 h 864510"/>
              <a:gd name="connsiteX4" fmla="*/ 4102707 w 4869456"/>
              <a:gd name="connsiteY4" fmla="*/ 78849 h 864510"/>
              <a:gd name="connsiteX5" fmla="*/ 4869456 w 4869456"/>
              <a:gd name="connsiteY5" fmla="*/ 0 h 864510"/>
              <a:gd name="connsiteX0" fmla="*/ 0 w 4869456"/>
              <a:gd name="connsiteY0" fmla="*/ 853493 h 871046"/>
              <a:gd name="connsiteX1" fmla="*/ 2456762 w 4869456"/>
              <a:gd name="connsiteY1" fmla="*/ 864510 h 871046"/>
              <a:gd name="connsiteX2" fmla="*/ 3205909 w 4869456"/>
              <a:gd name="connsiteY2" fmla="*/ 787392 h 871046"/>
              <a:gd name="connsiteX3" fmla="*/ 4102707 w 4869456"/>
              <a:gd name="connsiteY3" fmla="*/ 78849 h 871046"/>
              <a:gd name="connsiteX4" fmla="*/ 4869456 w 4869456"/>
              <a:gd name="connsiteY4" fmla="*/ 0 h 871046"/>
              <a:gd name="connsiteX0" fmla="*/ 0 w 4869456"/>
              <a:gd name="connsiteY0" fmla="*/ 853493 h 864510"/>
              <a:gd name="connsiteX1" fmla="*/ 2456762 w 4869456"/>
              <a:gd name="connsiteY1" fmla="*/ 864510 h 864510"/>
              <a:gd name="connsiteX2" fmla="*/ 3289992 w 4869456"/>
              <a:gd name="connsiteY2" fmla="*/ 730575 h 864510"/>
              <a:gd name="connsiteX3" fmla="*/ 4102707 w 4869456"/>
              <a:gd name="connsiteY3" fmla="*/ 78849 h 864510"/>
              <a:gd name="connsiteX4" fmla="*/ 4869456 w 4869456"/>
              <a:gd name="connsiteY4" fmla="*/ 0 h 864510"/>
              <a:gd name="connsiteX0" fmla="*/ 0 w 4869456"/>
              <a:gd name="connsiteY0" fmla="*/ 853493 h 873449"/>
              <a:gd name="connsiteX1" fmla="*/ 2456762 w 4869456"/>
              <a:gd name="connsiteY1" fmla="*/ 864510 h 873449"/>
              <a:gd name="connsiteX2" fmla="*/ 3289992 w 4869456"/>
              <a:gd name="connsiteY2" fmla="*/ 730575 h 873449"/>
              <a:gd name="connsiteX3" fmla="*/ 4102707 w 4869456"/>
              <a:gd name="connsiteY3" fmla="*/ 78849 h 873449"/>
              <a:gd name="connsiteX4" fmla="*/ 4869456 w 4869456"/>
              <a:gd name="connsiteY4" fmla="*/ 0 h 873449"/>
              <a:gd name="connsiteX0" fmla="*/ 0 w 4869456"/>
              <a:gd name="connsiteY0" fmla="*/ 853493 h 866799"/>
              <a:gd name="connsiteX1" fmla="*/ 2456762 w 4869456"/>
              <a:gd name="connsiteY1" fmla="*/ 864510 h 866799"/>
              <a:gd name="connsiteX2" fmla="*/ 3289992 w 4869456"/>
              <a:gd name="connsiteY2" fmla="*/ 730575 h 866799"/>
              <a:gd name="connsiteX3" fmla="*/ 4102707 w 4869456"/>
              <a:gd name="connsiteY3" fmla="*/ 78849 h 866799"/>
              <a:gd name="connsiteX4" fmla="*/ 4869456 w 4869456"/>
              <a:gd name="connsiteY4" fmla="*/ 0 h 866799"/>
              <a:gd name="connsiteX0" fmla="*/ 0 w 4869456"/>
              <a:gd name="connsiteY0" fmla="*/ 853493 h 864510"/>
              <a:gd name="connsiteX1" fmla="*/ 2456762 w 4869456"/>
              <a:gd name="connsiteY1" fmla="*/ 864510 h 864510"/>
              <a:gd name="connsiteX2" fmla="*/ 3416116 w 4869456"/>
              <a:gd name="connsiteY2" fmla="*/ 662396 h 864510"/>
              <a:gd name="connsiteX3" fmla="*/ 4102707 w 4869456"/>
              <a:gd name="connsiteY3" fmla="*/ 78849 h 864510"/>
              <a:gd name="connsiteX4" fmla="*/ 4869456 w 4869456"/>
              <a:gd name="connsiteY4" fmla="*/ 0 h 864510"/>
              <a:gd name="connsiteX0" fmla="*/ 0 w 4869456"/>
              <a:gd name="connsiteY0" fmla="*/ 853493 h 864510"/>
              <a:gd name="connsiteX1" fmla="*/ 2456762 w 4869456"/>
              <a:gd name="connsiteY1" fmla="*/ 864510 h 864510"/>
              <a:gd name="connsiteX2" fmla="*/ 3416116 w 4869456"/>
              <a:gd name="connsiteY2" fmla="*/ 662396 h 864510"/>
              <a:gd name="connsiteX3" fmla="*/ 4102707 w 4869456"/>
              <a:gd name="connsiteY3" fmla="*/ 78849 h 864510"/>
              <a:gd name="connsiteX4" fmla="*/ 4869456 w 4869456"/>
              <a:gd name="connsiteY4" fmla="*/ 0 h 864510"/>
              <a:gd name="connsiteX0" fmla="*/ 0 w 4869456"/>
              <a:gd name="connsiteY0" fmla="*/ 863260 h 874277"/>
              <a:gd name="connsiteX1" fmla="*/ 2456762 w 4869456"/>
              <a:gd name="connsiteY1" fmla="*/ 874277 h 874277"/>
              <a:gd name="connsiteX2" fmla="*/ 3416116 w 4869456"/>
              <a:gd name="connsiteY2" fmla="*/ 672163 h 874277"/>
              <a:gd name="connsiteX3" fmla="*/ 4102707 w 4869456"/>
              <a:gd name="connsiteY3" fmla="*/ 88616 h 874277"/>
              <a:gd name="connsiteX4" fmla="*/ 4869456 w 4869456"/>
              <a:gd name="connsiteY4" fmla="*/ 9767 h 874277"/>
              <a:gd name="connsiteX0" fmla="*/ 0 w 4869456"/>
              <a:gd name="connsiteY0" fmla="*/ 863260 h 874277"/>
              <a:gd name="connsiteX1" fmla="*/ 2456762 w 4869456"/>
              <a:gd name="connsiteY1" fmla="*/ 874277 h 874277"/>
              <a:gd name="connsiteX2" fmla="*/ 3416116 w 4869456"/>
              <a:gd name="connsiteY2" fmla="*/ 672163 h 874277"/>
              <a:gd name="connsiteX3" fmla="*/ 4102707 w 4869456"/>
              <a:gd name="connsiteY3" fmla="*/ 88616 h 874277"/>
              <a:gd name="connsiteX4" fmla="*/ 4869456 w 4869456"/>
              <a:gd name="connsiteY4" fmla="*/ 9767 h 874277"/>
              <a:gd name="connsiteX0" fmla="*/ 0 w 4869456"/>
              <a:gd name="connsiteY0" fmla="*/ 863260 h 874277"/>
              <a:gd name="connsiteX1" fmla="*/ 2456762 w 4869456"/>
              <a:gd name="connsiteY1" fmla="*/ 874277 h 874277"/>
              <a:gd name="connsiteX2" fmla="*/ 3416116 w 4869456"/>
              <a:gd name="connsiteY2" fmla="*/ 672163 h 874277"/>
              <a:gd name="connsiteX3" fmla="*/ 4102707 w 4869456"/>
              <a:gd name="connsiteY3" fmla="*/ 88616 h 874277"/>
              <a:gd name="connsiteX4" fmla="*/ 4869456 w 4869456"/>
              <a:gd name="connsiteY4" fmla="*/ 9767 h 874277"/>
              <a:gd name="connsiteX0" fmla="*/ 0 w 4869456"/>
              <a:gd name="connsiteY0" fmla="*/ 853493 h 864510"/>
              <a:gd name="connsiteX1" fmla="*/ 2456762 w 4869456"/>
              <a:gd name="connsiteY1" fmla="*/ 864510 h 864510"/>
              <a:gd name="connsiteX2" fmla="*/ 3416116 w 4869456"/>
              <a:gd name="connsiteY2" fmla="*/ 662396 h 864510"/>
              <a:gd name="connsiteX3" fmla="*/ 4102707 w 4869456"/>
              <a:gd name="connsiteY3" fmla="*/ 78849 h 864510"/>
              <a:gd name="connsiteX4" fmla="*/ 4869456 w 4869456"/>
              <a:gd name="connsiteY4" fmla="*/ 0 h 864510"/>
              <a:gd name="connsiteX0" fmla="*/ 0 w 4869456"/>
              <a:gd name="connsiteY0" fmla="*/ 853493 h 864510"/>
              <a:gd name="connsiteX1" fmla="*/ 2456762 w 4869456"/>
              <a:gd name="connsiteY1" fmla="*/ 864510 h 864510"/>
              <a:gd name="connsiteX2" fmla="*/ 3416116 w 4869456"/>
              <a:gd name="connsiteY2" fmla="*/ 662396 h 864510"/>
              <a:gd name="connsiteX3" fmla="*/ 4102707 w 4869456"/>
              <a:gd name="connsiteY3" fmla="*/ 10670 h 864510"/>
              <a:gd name="connsiteX4" fmla="*/ 4869456 w 4869456"/>
              <a:gd name="connsiteY4" fmla="*/ 0 h 864510"/>
              <a:gd name="connsiteX0" fmla="*/ 0 w 4869456"/>
              <a:gd name="connsiteY0" fmla="*/ 853493 h 864510"/>
              <a:gd name="connsiteX1" fmla="*/ 2456762 w 4869456"/>
              <a:gd name="connsiteY1" fmla="*/ 864510 h 864510"/>
              <a:gd name="connsiteX2" fmla="*/ 3416116 w 4869456"/>
              <a:gd name="connsiteY2" fmla="*/ 662396 h 864510"/>
              <a:gd name="connsiteX3" fmla="*/ 4102707 w 4869456"/>
              <a:gd name="connsiteY3" fmla="*/ 10670 h 864510"/>
              <a:gd name="connsiteX4" fmla="*/ 4869456 w 4869456"/>
              <a:gd name="connsiteY4" fmla="*/ 0 h 864510"/>
              <a:gd name="connsiteX0" fmla="*/ 0 w 4869456"/>
              <a:gd name="connsiteY0" fmla="*/ 853493 h 864510"/>
              <a:gd name="connsiteX1" fmla="*/ 2456762 w 4869456"/>
              <a:gd name="connsiteY1" fmla="*/ 864510 h 864510"/>
              <a:gd name="connsiteX2" fmla="*/ 3416116 w 4869456"/>
              <a:gd name="connsiteY2" fmla="*/ 662396 h 864510"/>
              <a:gd name="connsiteX3" fmla="*/ 4102707 w 4869456"/>
              <a:gd name="connsiteY3" fmla="*/ 10670 h 864510"/>
              <a:gd name="connsiteX4" fmla="*/ 4869456 w 4869456"/>
              <a:gd name="connsiteY4" fmla="*/ 0 h 864510"/>
              <a:gd name="connsiteX0" fmla="*/ 0 w 4869456"/>
              <a:gd name="connsiteY0" fmla="*/ 853493 h 881184"/>
              <a:gd name="connsiteX1" fmla="*/ 2456762 w 4869456"/>
              <a:gd name="connsiteY1" fmla="*/ 864510 h 881184"/>
              <a:gd name="connsiteX2" fmla="*/ 3353054 w 4869456"/>
              <a:gd name="connsiteY2" fmla="*/ 798754 h 881184"/>
              <a:gd name="connsiteX3" fmla="*/ 4102707 w 4869456"/>
              <a:gd name="connsiteY3" fmla="*/ 10670 h 881184"/>
              <a:gd name="connsiteX4" fmla="*/ 4869456 w 4869456"/>
              <a:gd name="connsiteY4" fmla="*/ 0 h 881184"/>
              <a:gd name="connsiteX0" fmla="*/ 0 w 4869456"/>
              <a:gd name="connsiteY0" fmla="*/ 853493 h 864510"/>
              <a:gd name="connsiteX1" fmla="*/ 2456762 w 4869456"/>
              <a:gd name="connsiteY1" fmla="*/ 864510 h 864510"/>
              <a:gd name="connsiteX2" fmla="*/ 3353054 w 4869456"/>
              <a:gd name="connsiteY2" fmla="*/ 798754 h 864510"/>
              <a:gd name="connsiteX3" fmla="*/ 4102707 w 4869456"/>
              <a:gd name="connsiteY3" fmla="*/ 10670 h 864510"/>
              <a:gd name="connsiteX4" fmla="*/ 4869456 w 4869456"/>
              <a:gd name="connsiteY4" fmla="*/ 0 h 864510"/>
              <a:gd name="connsiteX0" fmla="*/ 0 w 4869456"/>
              <a:gd name="connsiteY0" fmla="*/ 853493 h 864510"/>
              <a:gd name="connsiteX1" fmla="*/ 2456762 w 4869456"/>
              <a:gd name="connsiteY1" fmla="*/ 864510 h 864510"/>
              <a:gd name="connsiteX2" fmla="*/ 3395095 w 4869456"/>
              <a:gd name="connsiteY2" fmla="*/ 741938 h 864510"/>
              <a:gd name="connsiteX3" fmla="*/ 4102707 w 4869456"/>
              <a:gd name="connsiteY3" fmla="*/ 10670 h 864510"/>
              <a:gd name="connsiteX4" fmla="*/ 4869456 w 4869456"/>
              <a:gd name="connsiteY4" fmla="*/ 0 h 864510"/>
              <a:gd name="connsiteX0" fmla="*/ 0 w 4869456"/>
              <a:gd name="connsiteY0" fmla="*/ 853493 h 864510"/>
              <a:gd name="connsiteX1" fmla="*/ 2456762 w 4869456"/>
              <a:gd name="connsiteY1" fmla="*/ 864510 h 864510"/>
              <a:gd name="connsiteX2" fmla="*/ 3395095 w 4869456"/>
              <a:gd name="connsiteY2" fmla="*/ 741938 h 864510"/>
              <a:gd name="connsiteX3" fmla="*/ 4102707 w 4869456"/>
              <a:gd name="connsiteY3" fmla="*/ 10670 h 864510"/>
              <a:gd name="connsiteX4" fmla="*/ 4869456 w 4869456"/>
              <a:gd name="connsiteY4" fmla="*/ 0 h 864510"/>
              <a:gd name="connsiteX0" fmla="*/ 0 w 4869456"/>
              <a:gd name="connsiteY0" fmla="*/ 853493 h 864510"/>
              <a:gd name="connsiteX1" fmla="*/ 2456762 w 4869456"/>
              <a:gd name="connsiteY1" fmla="*/ 864510 h 864510"/>
              <a:gd name="connsiteX2" fmla="*/ 3395095 w 4869456"/>
              <a:gd name="connsiteY2" fmla="*/ 741938 h 864510"/>
              <a:gd name="connsiteX3" fmla="*/ 4102707 w 4869456"/>
              <a:gd name="connsiteY3" fmla="*/ 10670 h 864510"/>
              <a:gd name="connsiteX4" fmla="*/ 4869456 w 4869456"/>
              <a:gd name="connsiteY4" fmla="*/ 0 h 864510"/>
              <a:gd name="connsiteX0" fmla="*/ 0 w 4869456"/>
              <a:gd name="connsiteY0" fmla="*/ 853493 h 864510"/>
              <a:gd name="connsiteX1" fmla="*/ 2456762 w 4869456"/>
              <a:gd name="connsiteY1" fmla="*/ 864510 h 864510"/>
              <a:gd name="connsiteX2" fmla="*/ 3447647 w 4869456"/>
              <a:gd name="connsiteY2" fmla="*/ 582853 h 864510"/>
              <a:gd name="connsiteX3" fmla="*/ 4102707 w 4869456"/>
              <a:gd name="connsiteY3" fmla="*/ 10670 h 864510"/>
              <a:gd name="connsiteX4" fmla="*/ 4869456 w 4869456"/>
              <a:gd name="connsiteY4" fmla="*/ 0 h 864510"/>
              <a:gd name="connsiteX0" fmla="*/ 0 w 4869456"/>
              <a:gd name="connsiteY0" fmla="*/ 853493 h 864510"/>
              <a:gd name="connsiteX1" fmla="*/ 2456762 w 4869456"/>
              <a:gd name="connsiteY1" fmla="*/ 864510 h 864510"/>
              <a:gd name="connsiteX2" fmla="*/ 3447647 w 4869456"/>
              <a:gd name="connsiteY2" fmla="*/ 582853 h 864510"/>
              <a:gd name="connsiteX3" fmla="*/ 4102707 w 4869456"/>
              <a:gd name="connsiteY3" fmla="*/ 10670 h 864510"/>
              <a:gd name="connsiteX4" fmla="*/ 4869456 w 4869456"/>
              <a:gd name="connsiteY4" fmla="*/ 0 h 864510"/>
              <a:gd name="connsiteX0" fmla="*/ 0 w 4869456"/>
              <a:gd name="connsiteY0" fmla="*/ 853493 h 864510"/>
              <a:gd name="connsiteX1" fmla="*/ 2456762 w 4869456"/>
              <a:gd name="connsiteY1" fmla="*/ 864510 h 864510"/>
              <a:gd name="connsiteX2" fmla="*/ 3447647 w 4869456"/>
              <a:gd name="connsiteY2" fmla="*/ 582853 h 864510"/>
              <a:gd name="connsiteX3" fmla="*/ 4102707 w 4869456"/>
              <a:gd name="connsiteY3" fmla="*/ 10670 h 864510"/>
              <a:gd name="connsiteX4" fmla="*/ 4869456 w 4869456"/>
              <a:gd name="connsiteY4" fmla="*/ 0 h 864510"/>
              <a:gd name="connsiteX0" fmla="*/ 0 w 4869456"/>
              <a:gd name="connsiteY0" fmla="*/ 853493 h 864510"/>
              <a:gd name="connsiteX1" fmla="*/ 2456762 w 4869456"/>
              <a:gd name="connsiteY1" fmla="*/ 864510 h 864510"/>
              <a:gd name="connsiteX2" fmla="*/ 3447647 w 4869456"/>
              <a:gd name="connsiteY2" fmla="*/ 582853 h 864510"/>
              <a:gd name="connsiteX3" fmla="*/ 4102707 w 4869456"/>
              <a:gd name="connsiteY3" fmla="*/ 10670 h 864510"/>
              <a:gd name="connsiteX4" fmla="*/ 4869456 w 4869456"/>
              <a:gd name="connsiteY4" fmla="*/ 0 h 864510"/>
              <a:gd name="connsiteX0" fmla="*/ 0 w 4869456"/>
              <a:gd name="connsiteY0" fmla="*/ 853493 h 864510"/>
              <a:gd name="connsiteX1" fmla="*/ 2456762 w 4869456"/>
              <a:gd name="connsiteY1" fmla="*/ 864510 h 864510"/>
              <a:gd name="connsiteX2" fmla="*/ 3447647 w 4869456"/>
              <a:gd name="connsiteY2" fmla="*/ 582853 h 864510"/>
              <a:gd name="connsiteX3" fmla="*/ 4102707 w 4869456"/>
              <a:gd name="connsiteY3" fmla="*/ 10670 h 864510"/>
              <a:gd name="connsiteX4" fmla="*/ 4869456 w 4869456"/>
              <a:gd name="connsiteY4" fmla="*/ 0 h 864510"/>
              <a:gd name="connsiteX0" fmla="*/ 0 w 4869456"/>
              <a:gd name="connsiteY0" fmla="*/ 853493 h 864510"/>
              <a:gd name="connsiteX1" fmla="*/ 2456762 w 4869456"/>
              <a:gd name="connsiteY1" fmla="*/ 864510 h 864510"/>
              <a:gd name="connsiteX2" fmla="*/ 3447647 w 4869456"/>
              <a:gd name="connsiteY2" fmla="*/ 582853 h 864510"/>
              <a:gd name="connsiteX3" fmla="*/ 4102707 w 4869456"/>
              <a:gd name="connsiteY3" fmla="*/ 10670 h 864510"/>
              <a:gd name="connsiteX4" fmla="*/ 4869456 w 4869456"/>
              <a:gd name="connsiteY4" fmla="*/ 0 h 864510"/>
              <a:gd name="connsiteX0" fmla="*/ 0 w 4869456"/>
              <a:gd name="connsiteY0" fmla="*/ 853493 h 864510"/>
              <a:gd name="connsiteX1" fmla="*/ 2456762 w 4869456"/>
              <a:gd name="connsiteY1" fmla="*/ 864510 h 864510"/>
              <a:gd name="connsiteX2" fmla="*/ 3447647 w 4869456"/>
              <a:gd name="connsiteY2" fmla="*/ 582853 h 864510"/>
              <a:gd name="connsiteX3" fmla="*/ 4102707 w 4869456"/>
              <a:gd name="connsiteY3" fmla="*/ 10670 h 864510"/>
              <a:gd name="connsiteX4" fmla="*/ 4869456 w 4869456"/>
              <a:gd name="connsiteY4" fmla="*/ 0 h 8645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9456" h="864510">
                <a:moveTo>
                  <a:pt x="0" y="853493"/>
                </a:moveTo>
                <a:lnTo>
                  <a:pt x="2456762" y="864510"/>
                </a:lnTo>
                <a:cubicBezTo>
                  <a:pt x="2991080" y="853493"/>
                  <a:pt x="3377874" y="911173"/>
                  <a:pt x="3447647" y="582853"/>
                </a:cubicBezTo>
                <a:cubicBezTo>
                  <a:pt x="3585337" y="111015"/>
                  <a:pt x="3629257" y="75617"/>
                  <a:pt x="4102707" y="10670"/>
                </a:cubicBezTo>
                <a:cubicBezTo>
                  <a:pt x="4712793" y="2539"/>
                  <a:pt x="4681251" y="40100"/>
                  <a:pt x="4869456" y="0"/>
                </a:cubicBezTo>
              </a:path>
            </a:pathLst>
          </a:custGeom>
          <a:noFill/>
          <a:ln w="381000">
            <a:solidFill>
              <a:schemeClr val="bg1">
                <a:alpha val="4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Freeform 59"/>
          <p:cNvSpPr/>
          <p:nvPr/>
        </p:nvSpPr>
        <p:spPr>
          <a:xfrm flipV="1">
            <a:off x="2200599" y="3548657"/>
            <a:ext cx="4869456" cy="799627"/>
          </a:xfrm>
          <a:custGeom>
            <a:avLst/>
            <a:gdLst>
              <a:gd name="connsiteX0" fmla="*/ 0 w 4869456"/>
              <a:gd name="connsiteY0" fmla="*/ 697820 h 708837"/>
              <a:gd name="connsiteX1" fmla="*/ 2456762 w 4869456"/>
              <a:gd name="connsiteY1" fmla="*/ 708837 h 708837"/>
              <a:gd name="connsiteX2" fmla="*/ 3205909 w 4869456"/>
              <a:gd name="connsiteY2" fmla="*/ 631719 h 708837"/>
              <a:gd name="connsiteX3" fmla="*/ 3701668 w 4869456"/>
              <a:gd name="connsiteY3" fmla="*/ 323247 h 708837"/>
              <a:gd name="connsiteX4" fmla="*/ 3966072 w 4869456"/>
              <a:gd name="connsiteY4" fmla="*/ 36808 h 708837"/>
              <a:gd name="connsiteX5" fmla="*/ 4208443 w 4869456"/>
              <a:gd name="connsiteY5" fmla="*/ 3758 h 708837"/>
              <a:gd name="connsiteX6" fmla="*/ 4869456 w 4869456"/>
              <a:gd name="connsiteY6" fmla="*/ 14774 h 708837"/>
              <a:gd name="connsiteX0" fmla="*/ 0 w 4869456"/>
              <a:gd name="connsiteY0" fmla="*/ 853552 h 864569"/>
              <a:gd name="connsiteX1" fmla="*/ 2456762 w 4869456"/>
              <a:gd name="connsiteY1" fmla="*/ 864569 h 864569"/>
              <a:gd name="connsiteX2" fmla="*/ 3205909 w 4869456"/>
              <a:gd name="connsiteY2" fmla="*/ 787451 h 864569"/>
              <a:gd name="connsiteX3" fmla="*/ 3701668 w 4869456"/>
              <a:gd name="connsiteY3" fmla="*/ 478979 h 864569"/>
              <a:gd name="connsiteX4" fmla="*/ 3966072 w 4869456"/>
              <a:gd name="connsiteY4" fmla="*/ 192540 h 864569"/>
              <a:gd name="connsiteX5" fmla="*/ 4208443 w 4869456"/>
              <a:gd name="connsiteY5" fmla="*/ 159490 h 864569"/>
              <a:gd name="connsiteX6" fmla="*/ 4869456 w 4869456"/>
              <a:gd name="connsiteY6" fmla="*/ 59 h 864569"/>
              <a:gd name="connsiteX0" fmla="*/ 0 w 4869456"/>
              <a:gd name="connsiteY0" fmla="*/ 909962 h 920979"/>
              <a:gd name="connsiteX1" fmla="*/ 2456762 w 4869456"/>
              <a:gd name="connsiteY1" fmla="*/ 920979 h 920979"/>
              <a:gd name="connsiteX2" fmla="*/ 3205909 w 4869456"/>
              <a:gd name="connsiteY2" fmla="*/ 843861 h 920979"/>
              <a:gd name="connsiteX3" fmla="*/ 3701668 w 4869456"/>
              <a:gd name="connsiteY3" fmla="*/ 535389 h 920979"/>
              <a:gd name="connsiteX4" fmla="*/ 3966072 w 4869456"/>
              <a:gd name="connsiteY4" fmla="*/ 248950 h 920979"/>
              <a:gd name="connsiteX5" fmla="*/ 4208443 w 4869456"/>
              <a:gd name="connsiteY5" fmla="*/ 0 h 920979"/>
              <a:gd name="connsiteX6" fmla="*/ 4869456 w 4869456"/>
              <a:gd name="connsiteY6" fmla="*/ 56469 h 920979"/>
              <a:gd name="connsiteX0" fmla="*/ 0 w 4869456"/>
              <a:gd name="connsiteY0" fmla="*/ 853493 h 864510"/>
              <a:gd name="connsiteX1" fmla="*/ 2456762 w 4869456"/>
              <a:gd name="connsiteY1" fmla="*/ 864510 h 864510"/>
              <a:gd name="connsiteX2" fmla="*/ 3205909 w 4869456"/>
              <a:gd name="connsiteY2" fmla="*/ 787392 h 864510"/>
              <a:gd name="connsiteX3" fmla="*/ 3701668 w 4869456"/>
              <a:gd name="connsiteY3" fmla="*/ 478920 h 864510"/>
              <a:gd name="connsiteX4" fmla="*/ 3966072 w 4869456"/>
              <a:gd name="connsiteY4" fmla="*/ 192481 h 864510"/>
              <a:gd name="connsiteX5" fmla="*/ 4869456 w 4869456"/>
              <a:gd name="connsiteY5" fmla="*/ 0 h 864510"/>
              <a:gd name="connsiteX0" fmla="*/ 0 w 4869456"/>
              <a:gd name="connsiteY0" fmla="*/ 853493 h 864510"/>
              <a:gd name="connsiteX1" fmla="*/ 2456762 w 4869456"/>
              <a:gd name="connsiteY1" fmla="*/ 864510 h 864510"/>
              <a:gd name="connsiteX2" fmla="*/ 3205909 w 4869456"/>
              <a:gd name="connsiteY2" fmla="*/ 787392 h 864510"/>
              <a:gd name="connsiteX3" fmla="*/ 3701668 w 4869456"/>
              <a:gd name="connsiteY3" fmla="*/ 478920 h 864510"/>
              <a:gd name="connsiteX4" fmla="*/ 4102707 w 4869456"/>
              <a:gd name="connsiteY4" fmla="*/ 78849 h 864510"/>
              <a:gd name="connsiteX5" fmla="*/ 4869456 w 4869456"/>
              <a:gd name="connsiteY5" fmla="*/ 0 h 864510"/>
              <a:gd name="connsiteX0" fmla="*/ 0 w 4869456"/>
              <a:gd name="connsiteY0" fmla="*/ 853493 h 871046"/>
              <a:gd name="connsiteX1" fmla="*/ 2456762 w 4869456"/>
              <a:gd name="connsiteY1" fmla="*/ 864510 h 871046"/>
              <a:gd name="connsiteX2" fmla="*/ 3205909 w 4869456"/>
              <a:gd name="connsiteY2" fmla="*/ 787392 h 871046"/>
              <a:gd name="connsiteX3" fmla="*/ 4102707 w 4869456"/>
              <a:gd name="connsiteY3" fmla="*/ 78849 h 871046"/>
              <a:gd name="connsiteX4" fmla="*/ 4869456 w 4869456"/>
              <a:gd name="connsiteY4" fmla="*/ 0 h 871046"/>
              <a:gd name="connsiteX0" fmla="*/ 0 w 4869456"/>
              <a:gd name="connsiteY0" fmla="*/ 853493 h 864510"/>
              <a:gd name="connsiteX1" fmla="*/ 2456762 w 4869456"/>
              <a:gd name="connsiteY1" fmla="*/ 864510 h 864510"/>
              <a:gd name="connsiteX2" fmla="*/ 3289992 w 4869456"/>
              <a:gd name="connsiteY2" fmla="*/ 730575 h 864510"/>
              <a:gd name="connsiteX3" fmla="*/ 4102707 w 4869456"/>
              <a:gd name="connsiteY3" fmla="*/ 78849 h 864510"/>
              <a:gd name="connsiteX4" fmla="*/ 4869456 w 4869456"/>
              <a:gd name="connsiteY4" fmla="*/ 0 h 864510"/>
              <a:gd name="connsiteX0" fmla="*/ 0 w 4869456"/>
              <a:gd name="connsiteY0" fmla="*/ 853493 h 873449"/>
              <a:gd name="connsiteX1" fmla="*/ 2456762 w 4869456"/>
              <a:gd name="connsiteY1" fmla="*/ 864510 h 873449"/>
              <a:gd name="connsiteX2" fmla="*/ 3289992 w 4869456"/>
              <a:gd name="connsiteY2" fmla="*/ 730575 h 873449"/>
              <a:gd name="connsiteX3" fmla="*/ 4102707 w 4869456"/>
              <a:gd name="connsiteY3" fmla="*/ 78849 h 873449"/>
              <a:gd name="connsiteX4" fmla="*/ 4869456 w 4869456"/>
              <a:gd name="connsiteY4" fmla="*/ 0 h 873449"/>
              <a:gd name="connsiteX0" fmla="*/ 0 w 4869456"/>
              <a:gd name="connsiteY0" fmla="*/ 853493 h 866799"/>
              <a:gd name="connsiteX1" fmla="*/ 2456762 w 4869456"/>
              <a:gd name="connsiteY1" fmla="*/ 864510 h 866799"/>
              <a:gd name="connsiteX2" fmla="*/ 3289992 w 4869456"/>
              <a:gd name="connsiteY2" fmla="*/ 730575 h 866799"/>
              <a:gd name="connsiteX3" fmla="*/ 4102707 w 4869456"/>
              <a:gd name="connsiteY3" fmla="*/ 78849 h 866799"/>
              <a:gd name="connsiteX4" fmla="*/ 4869456 w 4869456"/>
              <a:gd name="connsiteY4" fmla="*/ 0 h 866799"/>
              <a:gd name="connsiteX0" fmla="*/ 0 w 4869456"/>
              <a:gd name="connsiteY0" fmla="*/ 853493 h 864510"/>
              <a:gd name="connsiteX1" fmla="*/ 2456762 w 4869456"/>
              <a:gd name="connsiteY1" fmla="*/ 864510 h 864510"/>
              <a:gd name="connsiteX2" fmla="*/ 3416116 w 4869456"/>
              <a:gd name="connsiteY2" fmla="*/ 662396 h 864510"/>
              <a:gd name="connsiteX3" fmla="*/ 4102707 w 4869456"/>
              <a:gd name="connsiteY3" fmla="*/ 78849 h 864510"/>
              <a:gd name="connsiteX4" fmla="*/ 4869456 w 4869456"/>
              <a:gd name="connsiteY4" fmla="*/ 0 h 864510"/>
              <a:gd name="connsiteX0" fmla="*/ 0 w 4869456"/>
              <a:gd name="connsiteY0" fmla="*/ 853493 h 864510"/>
              <a:gd name="connsiteX1" fmla="*/ 2456762 w 4869456"/>
              <a:gd name="connsiteY1" fmla="*/ 864510 h 864510"/>
              <a:gd name="connsiteX2" fmla="*/ 3416116 w 4869456"/>
              <a:gd name="connsiteY2" fmla="*/ 662396 h 864510"/>
              <a:gd name="connsiteX3" fmla="*/ 4102707 w 4869456"/>
              <a:gd name="connsiteY3" fmla="*/ 78849 h 864510"/>
              <a:gd name="connsiteX4" fmla="*/ 4869456 w 4869456"/>
              <a:gd name="connsiteY4" fmla="*/ 0 h 864510"/>
              <a:gd name="connsiteX0" fmla="*/ 0 w 4869456"/>
              <a:gd name="connsiteY0" fmla="*/ 863260 h 874277"/>
              <a:gd name="connsiteX1" fmla="*/ 2456762 w 4869456"/>
              <a:gd name="connsiteY1" fmla="*/ 874277 h 874277"/>
              <a:gd name="connsiteX2" fmla="*/ 3416116 w 4869456"/>
              <a:gd name="connsiteY2" fmla="*/ 672163 h 874277"/>
              <a:gd name="connsiteX3" fmla="*/ 4102707 w 4869456"/>
              <a:gd name="connsiteY3" fmla="*/ 88616 h 874277"/>
              <a:gd name="connsiteX4" fmla="*/ 4869456 w 4869456"/>
              <a:gd name="connsiteY4" fmla="*/ 9767 h 874277"/>
              <a:gd name="connsiteX0" fmla="*/ 0 w 4869456"/>
              <a:gd name="connsiteY0" fmla="*/ 863260 h 874277"/>
              <a:gd name="connsiteX1" fmla="*/ 2456762 w 4869456"/>
              <a:gd name="connsiteY1" fmla="*/ 874277 h 874277"/>
              <a:gd name="connsiteX2" fmla="*/ 3416116 w 4869456"/>
              <a:gd name="connsiteY2" fmla="*/ 672163 h 874277"/>
              <a:gd name="connsiteX3" fmla="*/ 4102707 w 4869456"/>
              <a:gd name="connsiteY3" fmla="*/ 88616 h 874277"/>
              <a:gd name="connsiteX4" fmla="*/ 4869456 w 4869456"/>
              <a:gd name="connsiteY4" fmla="*/ 9767 h 874277"/>
              <a:gd name="connsiteX0" fmla="*/ 0 w 4869456"/>
              <a:gd name="connsiteY0" fmla="*/ 863260 h 874277"/>
              <a:gd name="connsiteX1" fmla="*/ 2456762 w 4869456"/>
              <a:gd name="connsiteY1" fmla="*/ 874277 h 874277"/>
              <a:gd name="connsiteX2" fmla="*/ 3416116 w 4869456"/>
              <a:gd name="connsiteY2" fmla="*/ 672163 h 874277"/>
              <a:gd name="connsiteX3" fmla="*/ 4102707 w 4869456"/>
              <a:gd name="connsiteY3" fmla="*/ 88616 h 874277"/>
              <a:gd name="connsiteX4" fmla="*/ 4869456 w 4869456"/>
              <a:gd name="connsiteY4" fmla="*/ 9767 h 874277"/>
              <a:gd name="connsiteX0" fmla="*/ 0 w 4869456"/>
              <a:gd name="connsiteY0" fmla="*/ 853493 h 864510"/>
              <a:gd name="connsiteX1" fmla="*/ 2456762 w 4869456"/>
              <a:gd name="connsiteY1" fmla="*/ 864510 h 864510"/>
              <a:gd name="connsiteX2" fmla="*/ 3416116 w 4869456"/>
              <a:gd name="connsiteY2" fmla="*/ 662396 h 864510"/>
              <a:gd name="connsiteX3" fmla="*/ 4102707 w 4869456"/>
              <a:gd name="connsiteY3" fmla="*/ 78849 h 864510"/>
              <a:gd name="connsiteX4" fmla="*/ 4869456 w 4869456"/>
              <a:gd name="connsiteY4" fmla="*/ 0 h 864510"/>
              <a:gd name="connsiteX0" fmla="*/ 0 w 4869456"/>
              <a:gd name="connsiteY0" fmla="*/ 853493 h 864510"/>
              <a:gd name="connsiteX1" fmla="*/ 2456762 w 4869456"/>
              <a:gd name="connsiteY1" fmla="*/ 864510 h 864510"/>
              <a:gd name="connsiteX2" fmla="*/ 3416116 w 4869456"/>
              <a:gd name="connsiteY2" fmla="*/ 662396 h 864510"/>
              <a:gd name="connsiteX3" fmla="*/ 4102707 w 4869456"/>
              <a:gd name="connsiteY3" fmla="*/ 10670 h 864510"/>
              <a:gd name="connsiteX4" fmla="*/ 4869456 w 4869456"/>
              <a:gd name="connsiteY4" fmla="*/ 0 h 864510"/>
              <a:gd name="connsiteX0" fmla="*/ 0 w 4869456"/>
              <a:gd name="connsiteY0" fmla="*/ 853493 h 864510"/>
              <a:gd name="connsiteX1" fmla="*/ 2456762 w 4869456"/>
              <a:gd name="connsiteY1" fmla="*/ 864510 h 864510"/>
              <a:gd name="connsiteX2" fmla="*/ 3416116 w 4869456"/>
              <a:gd name="connsiteY2" fmla="*/ 662396 h 864510"/>
              <a:gd name="connsiteX3" fmla="*/ 4102707 w 4869456"/>
              <a:gd name="connsiteY3" fmla="*/ 10670 h 864510"/>
              <a:gd name="connsiteX4" fmla="*/ 4869456 w 4869456"/>
              <a:gd name="connsiteY4" fmla="*/ 0 h 864510"/>
              <a:gd name="connsiteX0" fmla="*/ 0 w 4869456"/>
              <a:gd name="connsiteY0" fmla="*/ 853493 h 864510"/>
              <a:gd name="connsiteX1" fmla="*/ 2456762 w 4869456"/>
              <a:gd name="connsiteY1" fmla="*/ 864510 h 864510"/>
              <a:gd name="connsiteX2" fmla="*/ 3416116 w 4869456"/>
              <a:gd name="connsiteY2" fmla="*/ 662396 h 864510"/>
              <a:gd name="connsiteX3" fmla="*/ 4102707 w 4869456"/>
              <a:gd name="connsiteY3" fmla="*/ 10670 h 864510"/>
              <a:gd name="connsiteX4" fmla="*/ 4869456 w 4869456"/>
              <a:gd name="connsiteY4" fmla="*/ 0 h 864510"/>
              <a:gd name="connsiteX0" fmla="*/ 0 w 4869456"/>
              <a:gd name="connsiteY0" fmla="*/ 853493 h 881184"/>
              <a:gd name="connsiteX1" fmla="*/ 2456762 w 4869456"/>
              <a:gd name="connsiteY1" fmla="*/ 864510 h 881184"/>
              <a:gd name="connsiteX2" fmla="*/ 3353054 w 4869456"/>
              <a:gd name="connsiteY2" fmla="*/ 798754 h 881184"/>
              <a:gd name="connsiteX3" fmla="*/ 4102707 w 4869456"/>
              <a:gd name="connsiteY3" fmla="*/ 10670 h 881184"/>
              <a:gd name="connsiteX4" fmla="*/ 4869456 w 4869456"/>
              <a:gd name="connsiteY4" fmla="*/ 0 h 881184"/>
              <a:gd name="connsiteX0" fmla="*/ 0 w 4869456"/>
              <a:gd name="connsiteY0" fmla="*/ 853493 h 864510"/>
              <a:gd name="connsiteX1" fmla="*/ 2456762 w 4869456"/>
              <a:gd name="connsiteY1" fmla="*/ 864510 h 864510"/>
              <a:gd name="connsiteX2" fmla="*/ 3353054 w 4869456"/>
              <a:gd name="connsiteY2" fmla="*/ 798754 h 864510"/>
              <a:gd name="connsiteX3" fmla="*/ 4102707 w 4869456"/>
              <a:gd name="connsiteY3" fmla="*/ 10670 h 864510"/>
              <a:gd name="connsiteX4" fmla="*/ 4869456 w 4869456"/>
              <a:gd name="connsiteY4" fmla="*/ 0 h 864510"/>
              <a:gd name="connsiteX0" fmla="*/ 0 w 4869456"/>
              <a:gd name="connsiteY0" fmla="*/ 853493 h 864510"/>
              <a:gd name="connsiteX1" fmla="*/ 2456762 w 4869456"/>
              <a:gd name="connsiteY1" fmla="*/ 864510 h 864510"/>
              <a:gd name="connsiteX2" fmla="*/ 3395095 w 4869456"/>
              <a:gd name="connsiteY2" fmla="*/ 741938 h 864510"/>
              <a:gd name="connsiteX3" fmla="*/ 4102707 w 4869456"/>
              <a:gd name="connsiteY3" fmla="*/ 10670 h 864510"/>
              <a:gd name="connsiteX4" fmla="*/ 4869456 w 4869456"/>
              <a:gd name="connsiteY4" fmla="*/ 0 h 864510"/>
              <a:gd name="connsiteX0" fmla="*/ 0 w 4869456"/>
              <a:gd name="connsiteY0" fmla="*/ 853493 h 864510"/>
              <a:gd name="connsiteX1" fmla="*/ 2456762 w 4869456"/>
              <a:gd name="connsiteY1" fmla="*/ 864510 h 864510"/>
              <a:gd name="connsiteX2" fmla="*/ 3395095 w 4869456"/>
              <a:gd name="connsiteY2" fmla="*/ 741938 h 864510"/>
              <a:gd name="connsiteX3" fmla="*/ 4102707 w 4869456"/>
              <a:gd name="connsiteY3" fmla="*/ 10670 h 864510"/>
              <a:gd name="connsiteX4" fmla="*/ 4869456 w 4869456"/>
              <a:gd name="connsiteY4" fmla="*/ 0 h 864510"/>
              <a:gd name="connsiteX0" fmla="*/ 0 w 4869456"/>
              <a:gd name="connsiteY0" fmla="*/ 853493 h 864510"/>
              <a:gd name="connsiteX1" fmla="*/ 2456762 w 4869456"/>
              <a:gd name="connsiteY1" fmla="*/ 864510 h 864510"/>
              <a:gd name="connsiteX2" fmla="*/ 3395095 w 4869456"/>
              <a:gd name="connsiteY2" fmla="*/ 741938 h 864510"/>
              <a:gd name="connsiteX3" fmla="*/ 4102707 w 4869456"/>
              <a:gd name="connsiteY3" fmla="*/ 10670 h 864510"/>
              <a:gd name="connsiteX4" fmla="*/ 4869456 w 4869456"/>
              <a:gd name="connsiteY4" fmla="*/ 0 h 864510"/>
              <a:gd name="connsiteX0" fmla="*/ 0 w 4869456"/>
              <a:gd name="connsiteY0" fmla="*/ 853493 h 864510"/>
              <a:gd name="connsiteX1" fmla="*/ 2456762 w 4869456"/>
              <a:gd name="connsiteY1" fmla="*/ 864510 h 864510"/>
              <a:gd name="connsiteX2" fmla="*/ 3447647 w 4869456"/>
              <a:gd name="connsiteY2" fmla="*/ 582853 h 864510"/>
              <a:gd name="connsiteX3" fmla="*/ 4102707 w 4869456"/>
              <a:gd name="connsiteY3" fmla="*/ 10670 h 864510"/>
              <a:gd name="connsiteX4" fmla="*/ 4869456 w 4869456"/>
              <a:gd name="connsiteY4" fmla="*/ 0 h 864510"/>
              <a:gd name="connsiteX0" fmla="*/ 0 w 4869456"/>
              <a:gd name="connsiteY0" fmla="*/ 853493 h 864510"/>
              <a:gd name="connsiteX1" fmla="*/ 2456762 w 4869456"/>
              <a:gd name="connsiteY1" fmla="*/ 864510 h 864510"/>
              <a:gd name="connsiteX2" fmla="*/ 3447647 w 4869456"/>
              <a:gd name="connsiteY2" fmla="*/ 582853 h 864510"/>
              <a:gd name="connsiteX3" fmla="*/ 4102707 w 4869456"/>
              <a:gd name="connsiteY3" fmla="*/ 10670 h 864510"/>
              <a:gd name="connsiteX4" fmla="*/ 4869456 w 4869456"/>
              <a:gd name="connsiteY4" fmla="*/ 0 h 864510"/>
              <a:gd name="connsiteX0" fmla="*/ 0 w 4869456"/>
              <a:gd name="connsiteY0" fmla="*/ 853493 h 864510"/>
              <a:gd name="connsiteX1" fmla="*/ 2456762 w 4869456"/>
              <a:gd name="connsiteY1" fmla="*/ 864510 h 864510"/>
              <a:gd name="connsiteX2" fmla="*/ 3447647 w 4869456"/>
              <a:gd name="connsiteY2" fmla="*/ 582853 h 864510"/>
              <a:gd name="connsiteX3" fmla="*/ 4102707 w 4869456"/>
              <a:gd name="connsiteY3" fmla="*/ 10670 h 864510"/>
              <a:gd name="connsiteX4" fmla="*/ 4869456 w 4869456"/>
              <a:gd name="connsiteY4" fmla="*/ 0 h 864510"/>
              <a:gd name="connsiteX0" fmla="*/ 0 w 4869456"/>
              <a:gd name="connsiteY0" fmla="*/ 853493 h 864510"/>
              <a:gd name="connsiteX1" fmla="*/ 2456762 w 4869456"/>
              <a:gd name="connsiteY1" fmla="*/ 864510 h 864510"/>
              <a:gd name="connsiteX2" fmla="*/ 3447647 w 4869456"/>
              <a:gd name="connsiteY2" fmla="*/ 582853 h 864510"/>
              <a:gd name="connsiteX3" fmla="*/ 4102707 w 4869456"/>
              <a:gd name="connsiteY3" fmla="*/ 10670 h 864510"/>
              <a:gd name="connsiteX4" fmla="*/ 4869456 w 4869456"/>
              <a:gd name="connsiteY4" fmla="*/ 0 h 864510"/>
              <a:gd name="connsiteX0" fmla="*/ 0 w 4869456"/>
              <a:gd name="connsiteY0" fmla="*/ 853493 h 864510"/>
              <a:gd name="connsiteX1" fmla="*/ 2456762 w 4869456"/>
              <a:gd name="connsiteY1" fmla="*/ 864510 h 864510"/>
              <a:gd name="connsiteX2" fmla="*/ 3447647 w 4869456"/>
              <a:gd name="connsiteY2" fmla="*/ 582853 h 864510"/>
              <a:gd name="connsiteX3" fmla="*/ 4102707 w 4869456"/>
              <a:gd name="connsiteY3" fmla="*/ 10670 h 864510"/>
              <a:gd name="connsiteX4" fmla="*/ 4869456 w 4869456"/>
              <a:gd name="connsiteY4" fmla="*/ 0 h 864510"/>
              <a:gd name="connsiteX0" fmla="*/ 0 w 4869456"/>
              <a:gd name="connsiteY0" fmla="*/ 853493 h 864510"/>
              <a:gd name="connsiteX1" fmla="*/ 2456762 w 4869456"/>
              <a:gd name="connsiteY1" fmla="*/ 864510 h 864510"/>
              <a:gd name="connsiteX2" fmla="*/ 3447647 w 4869456"/>
              <a:gd name="connsiteY2" fmla="*/ 582853 h 864510"/>
              <a:gd name="connsiteX3" fmla="*/ 4102707 w 4869456"/>
              <a:gd name="connsiteY3" fmla="*/ 10670 h 864510"/>
              <a:gd name="connsiteX4" fmla="*/ 4869456 w 4869456"/>
              <a:gd name="connsiteY4" fmla="*/ 0 h 864510"/>
              <a:gd name="connsiteX0" fmla="*/ 0 w 4869456"/>
              <a:gd name="connsiteY0" fmla="*/ 853493 h 864510"/>
              <a:gd name="connsiteX1" fmla="*/ 2456762 w 4869456"/>
              <a:gd name="connsiteY1" fmla="*/ 864510 h 864510"/>
              <a:gd name="connsiteX2" fmla="*/ 3447647 w 4869456"/>
              <a:gd name="connsiteY2" fmla="*/ 582853 h 864510"/>
              <a:gd name="connsiteX3" fmla="*/ 4102707 w 4869456"/>
              <a:gd name="connsiteY3" fmla="*/ 10670 h 864510"/>
              <a:gd name="connsiteX4" fmla="*/ 4869456 w 4869456"/>
              <a:gd name="connsiteY4" fmla="*/ 0 h 8645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9456" h="864510">
                <a:moveTo>
                  <a:pt x="0" y="853493"/>
                </a:moveTo>
                <a:lnTo>
                  <a:pt x="2456762" y="864510"/>
                </a:lnTo>
                <a:cubicBezTo>
                  <a:pt x="2991080" y="853493"/>
                  <a:pt x="3377874" y="911173"/>
                  <a:pt x="3447647" y="582853"/>
                </a:cubicBezTo>
                <a:cubicBezTo>
                  <a:pt x="3585337" y="111015"/>
                  <a:pt x="3629257" y="75617"/>
                  <a:pt x="4102707" y="10670"/>
                </a:cubicBezTo>
                <a:cubicBezTo>
                  <a:pt x="4712793" y="2539"/>
                  <a:pt x="4681251" y="40100"/>
                  <a:pt x="4869456" y="0"/>
                </a:cubicBezTo>
              </a:path>
            </a:pathLst>
          </a:custGeom>
          <a:noFill/>
          <a:ln w="381000">
            <a:solidFill>
              <a:schemeClr val="bg1">
                <a:alpha val="4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Freeform 48"/>
          <p:cNvSpPr/>
          <p:nvPr/>
        </p:nvSpPr>
        <p:spPr>
          <a:xfrm>
            <a:off x="7236443" y="1872603"/>
            <a:ext cx="2225042" cy="756002"/>
          </a:xfrm>
          <a:custGeom>
            <a:avLst/>
            <a:gdLst>
              <a:gd name="connsiteX0" fmla="*/ 2566930 w 2566930"/>
              <a:gd name="connsiteY0" fmla="*/ 0 h 848752"/>
              <a:gd name="connsiteX1" fmla="*/ 1652530 w 2566930"/>
              <a:gd name="connsiteY1" fmla="*/ 198304 h 848752"/>
              <a:gd name="connsiteX2" fmla="*/ 1002535 w 2566930"/>
              <a:gd name="connsiteY2" fmla="*/ 804231 h 848752"/>
              <a:gd name="connsiteX3" fmla="*/ 0 w 2566930"/>
              <a:gd name="connsiteY3" fmla="*/ 837282 h 848752"/>
            </a:gdLst>
            <a:ahLst/>
            <a:cxnLst>
              <a:cxn ang="0">
                <a:pos x="connsiteX0" y="connsiteY0"/>
              </a:cxn>
              <a:cxn ang="0">
                <a:pos x="connsiteX1" y="connsiteY1"/>
              </a:cxn>
              <a:cxn ang="0">
                <a:pos x="connsiteX2" y="connsiteY2"/>
              </a:cxn>
              <a:cxn ang="0">
                <a:pos x="connsiteX3" y="connsiteY3"/>
              </a:cxn>
            </a:cxnLst>
            <a:rect l="l" t="t" r="r" b="b"/>
            <a:pathLst>
              <a:path w="2566930" h="848752">
                <a:moveTo>
                  <a:pt x="2566930" y="0"/>
                </a:moveTo>
                <a:cubicBezTo>
                  <a:pt x="2240096" y="32133"/>
                  <a:pt x="1913262" y="64266"/>
                  <a:pt x="1652530" y="198304"/>
                </a:cubicBezTo>
                <a:cubicBezTo>
                  <a:pt x="1391798" y="332342"/>
                  <a:pt x="1277957" y="697735"/>
                  <a:pt x="1002535" y="804231"/>
                </a:cubicBezTo>
                <a:cubicBezTo>
                  <a:pt x="727113" y="910727"/>
                  <a:pt x="141383" y="785870"/>
                  <a:pt x="0" y="837282"/>
                </a:cubicBezTo>
              </a:path>
            </a:pathLst>
          </a:custGeom>
          <a:noFill/>
          <a:ln w="317500">
            <a:solidFill>
              <a:schemeClr val="accent6">
                <a:lumMod val="20000"/>
                <a:lumOff val="80000"/>
                <a:alpha val="3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6" descr="http://www.clker.com/cliparts/l/W/C/G/x/1/blue-gear-wheel-hi.png"/>
          <p:cNvPicPr>
            <a:picLocks noChangeAspect="1" noChangeArrowheads="1"/>
          </p:cNvPicPr>
          <p:nvPr/>
        </p:nvPicPr>
        <p:blipFill>
          <a:blip r:embed="rId3">
            <a:duotone>
              <a:schemeClr val="accent4">
                <a:shade val="45000"/>
                <a:satMod val="135000"/>
              </a:schemeClr>
              <a:prstClr val="white"/>
            </a:duotone>
            <a:alphaModFix amt="94000"/>
            <a:extLst>
              <a:ext uri="{28A0092B-C50C-407E-A947-70E740481C1C}">
                <a14:useLocalDpi xmlns:a14="http://schemas.microsoft.com/office/drawing/2010/main"/>
              </a:ext>
            </a:extLst>
          </a:blip>
          <a:srcRect/>
          <a:stretch>
            <a:fillRect/>
          </a:stretch>
        </p:blipFill>
        <p:spPr bwMode="auto">
          <a:xfrm rot="1357803">
            <a:off x="837454" y="2681223"/>
            <a:ext cx="1671247" cy="1640607"/>
          </a:xfrm>
          <a:prstGeom prst="rect">
            <a:avLst/>
          </a:prstGeom>
          <a:noFill/>
          <a:extLst>
            <a:ext uri="{909E8E84-426E-40dd-AFC4-6F175D3DCCD1}">
              <a14:hiddenFill xmlns="" xmlns:a14="http://schemas.microsoft.com/office/drawing/2010/main">
                <a:solidFill>
                  <a:srgbClr val="FFFFFF"/>
                </a:solidFill>
              </a14:hiddenFill>
            </a:ext>
          </a:extLst>
        </p:spPr>
      </p:pic>
      <p:sp>
        <p:nvSpPr>
          <p:cNvPr id="13" name="Oval 12"/>
          <p:cNvSpPr/>
          <p:nvPr/>
        </p:nvSpPr>
        <p:spPr>
          <a:xfrm rot="1357803">
            <a:off x="1481650" y="3300085"/>
            <a:ext cx="417422" cy="417338"/>
          </a:xfrm>
          <a:prstGeom prst="ellipse">
            <a:avLst/>
          </a:prstGeom>
          <a:solidFill>
            <a:srgbClr val="D1AC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2" descr="https://avatars3.githubusercontent.com/u/3019875?v=3&amp;s=400"/>
          <p:cNvPicPr>
            <a:picLocks noChangeAspect="1" noChangeArrowheads="1"/>
          </p:cNvPicPr>
          <p:nvPr/>
        </p:nvPicPr>
        <p:blipFill rotWithShape="1">
          <a:blip r:embed="rId4">
            <a:alphaModFix/>
            <a:lum bright="70000" contrast="-70000"/>
            <a:extLst>
              <a:ext uri="{28A0092B-C50C-407E-A947-70E740481C1C}">
                <a14:useLocalDpi xmlns:a14="http://schemas.microsoft.com/office/drawing/2010/main"/>
              </a:ext>
            </a:extLst>
          </a:blip>
          <a:srcRect/>
          <a:stretch/>
        </p:blipFill>
        <p:spPr bwMode="auto">
          <a:xfrm>
            <a:off x="1263949" y="3121997"/>
            <a:ext cx="916886" cy="759058"/>
          </a:xfrm>
          <a:prstGeom prst="rect">
            <a:avLst/>
          </a:prstGeom>
          <a:noFill/>
          <a:extLst>
            <a:ext uri="{909E8E84-426E-40dd-AFC4-6F175D3DCCD1}">
              <a14:hiddenFill xmlns="" xmlns:a14="http://schemas.microsoft.com/office/drawing/2010/main">
                <a:solidFill>
                  <a:srgbClr val="FFFFFF"/>
                </a:solidFill>
              </a14:hiddenFill>
            </a:ext>
          </a:extLst>
        </p:spPr>
      </p:pic>
      <p:sp>
        <p:nvSpPr>
          <p:cNvPr id="15" name="Oval 14"/>
          <p:cNvSpPr/>
          <p:nvPr/>
        </p:nvSpPr>
        <p:spPr>
          <a:xfrm>
            <a:off x="3200941" y="3389159"/>
            <a:ext cx="298982" cy="298982"/>
          </a:xfrm>
          <a:prstGeom prst="ellipse">
            <a:avLst/>
          </a:prstGeom>
          <a:noFill/>
          <a:ln w="28575">
            <a:solidFill>
              <a:schemeClr val="accent2">
                <a:lumMod val="75000"/>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3232092" y="3417621"/>
            <a:ext cx="241405" cy="241405"/>
          </a:xfrm>
          <a:prstGeom prst="ellipse">
            <a:avLst/>
          </a:prstGeom>
          <a:solidFill>
            <a:schemeClr val="accent2">
              <a:lumMod val="60000"/>
              <a:lumOff val="40000"/>
              <a:alpha val="8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 name="Straight Connector 2"/>
          <p:cNvCxnSpPr/>
          <p:nvPr/>
        </p:nvCxnSpPr>
        <p:spPr>
          <a:xfrm>
            <a:off x="3098013" y="3235843"/>
            <a:ext cx="2034201" cy="0"/>
          </a:xfrm>
          <a:prstGeom prst="line">
            <a:avLst/>
          </a:prstGeom>
          <a:ln w="2540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2638213" y="2872766"/>
            <a:ext cx="459800" cy="363077"/>
          </a:xfrm>
          <a:prstGeom prst="line">
            <a:avLst/>
          </a:prstGeom>
          <a:ln w="2540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3098013" y="3874938"/>
            <a:ext cx="2034201" cy="0"/>
          </a:xfrm>
          <a:prstGeom prst="line">
            <a:avLst/>
          </a:prstGeom>
          <a:ln w="2540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flipV="1">
            <a:off x="2638213" y="3874938"/>
            <a:ext cx="459800" cy="312257"/>
          </a:xfrm>
          <a:prstGeom prst="line">
            <a:avLst/>
          </a:prstGeom>
          <a:ln w="2540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
        <p:nvSpPr>
          <p:cNvPr id="27" name="Oval 26"/>
          <p:cNvSpPr/>
          <p:nvPr/>
        </p:nvSpPr>
        <p:spPr>
          <a:xfrm>
            <a:off x="3862691" y="3433806"/>
            <a:ext cx="238030" cy="238030"/>
          </a:xfrm>
          <a:prstGeom prst="ellipse">
            <a:avLst/>
          </a:prstGeom>
          <a:solidFill>
            <a:schemeClr val="accent1">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3833266" y="3404383"/>
            <a:ext cx="294802" cy="294802"/>
          </a:xfrm>
          <a:prstGeom prst="ellipse">
            <a:avLst/>
          </a:prstGeom>
          <a:noFill/>
          <a:ln w="28575">
            <a:solidFill>
              <a:schemeClr val="accent1">
                <a:lumMod val="75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4485752" y="3414356"/>
            <a:ext cx="279795" cy="279795"/>
          </a:xfrm>
          <a:prstGeom prst="ellipse">
            <a:avLst/>
          </a:prstGeom>
          <a:noFill/>
          <a:ln w="28575">
            <a:solidFill>
              <a:schemeClr val="tx2">
                <a:lumMod val="60000"/>
                <a:lumOff val="40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a:off x="4513275" y="3442819"/>
            <a:ext cx="225913" cy="225913"/>
          </a:xfrm>
          <a:prstGeom prst="ellipse">
            <a:avLst/>
          </a:prstGeom>
          <a:solidFill>
            <a:schemeClr val="tx2">
              <a:lumMod val="20000"/>
              <a:lumOff val="8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descr="http://baymcp.com/wp-content/uploads/2014/12/storage.png"/>
          <p:cNvPicPr>
            <a:picLocks noChangeAspect="1" noChangeArrowheads="1"/>
          </p:cNvPicPr>
          <p:nvPr/>
        </p:nvPicPr>
        <p:blipFill>
          <a:blip r:embed="rId5">
            <a:biLevel thresh="25000"/>
            <a:alphaModFix amt="90000"/>
            <a:extLst>
              <a:ext uri="{28A0092B-C50C-407E-A947-70E740481C1C}">
                <a14:useLocalDpi xmlns:a14="http://schemas.microsoft.com/office/drawing/2010/main"/>
              </a:ext>
            </a:extLst>
          </a:blip>
          <a:srcRect/>
          <a:stretch>
            <a:fillRect/>
          </a:stretch>
        </p:blipFill>
        <p:spPr bwMode="auto">
          <a:xfrm>
            <a:off x="9279409" y="1471372"/>
            <a:ext cx="1066969" cy="720252"/>
          </a:xfrm>
          <a:prstGeom prst="rect">
            <a:avLst/>
          </a:prstGeom>
          <a:noFill/>
          <a:extLst>
            <a:ext uri="{909E8E84-426E-40dd-AFC4-6F175D3DCCD1}">
              <a14:hiddenFill xmlns="" xmlns:a14="http://schemas.microsoft.com/office/drawing/2010/main">
                <a:solidFill>
                  <a:srgbClr val="FFFFFF"/>
                </a:solidFill>
              </a14:hiddenFill>
            </a:ext>
          </a:extLst>
        </p:spPr>
      </p:pic>
      <p:sp>
        <p:nvSpPr>
          <p:cNvPr id="35" name="TextBox 34"/>
          <p:cNvSpPr txBox="1"/>
          <p:nvPr/>
        </p:nvSpPr>
        <p:spPr>
          <a:xfrm>
            <a:off x="9583030" y="2158034"/>
            <a:ext cx="1700617" cy="615553"/>
          </a:xfrm>
          <a:prstGeom prst="rect">
            <a:avLst/>
          </a:prstGeom>
          <a:noFill/>
        </p:spPr>
        <p:txBody>
          <a:bodyPr wrap="square" rtlCol="0">
            <a:spAutoFit/>
          </a:bodyPr>
          <a:lstStyle/>
          <a:p>
            <a:r>
              <a:rPr lang="en-US" sz="1700" i="1" dirty="0">
                <a:solidFill>
                  <a:schemeClr val="bg1"/>
                </a:solidFill>
              </a:rPr>
              <a:t>IRIS database</a:t>
            </a:r>
          </a:p>
          <a:p>
            <a:r>
              <a:rPr lang="en-US" sz="1700" i="1" dirty="0">
                <a:solidFill>
                  <a:schemeClr val="bg1"/>
                </a:solidFill>
              </a:rPr>
              <a:t>(stations)</a:t>
            </a:r>
          </a:p>
        </p:txBody>
      </p:sp>
      <p:sp>
        <p:nvSpPr>
          <p:cNvPr id="36" name="TextBox 35"/>
          <p:cNvSpPr txBox="1"/>
          <p:nvPr/>
        </p:nvSpPr>
        <p:spPr>
          <a:xfrm>
            <a:off x="8270475" y="3519572"/>
            <a:ext cx="2906740" cy="615553"/>
          </a:xfrm>
          <a:prstGeom prst="rect">
            <a:avLst/>
          </a:prstGeom>
          <a:noFill/>
        </p:spPr>
        <p:txBody>
          <a:bodyPr wrap="square" rtlCol="0">
            <a:spAutoFit/>
          </a:bodyPr>
          <a:lstStyle/>
          <a:p>
            <a:r>
              <a:rPr lang="en-US" sz="1700" i="1" dirty="0">
                <a:solidFill>
                  <a:schemeClr val="bg1"/>
                </a:solidFill>
              </a:rPr>
              <a:t>data transfers between sites performed by Pegasus</a:t>
            </a:r>
          </a:p>
        </p:txBody>
      </p:sp>
      <p:sp>
        <p:nvSpPr>
          <p:cNvPr id="42" name="TextBox 41"/>
          <p:cNvSpPr txBox="1"/>
          <p:nvPr/>
        </p:nvSpPr>
        <p:spPr>
          <a:xfrm>
            <a:off x="5777108" y="5185293"/>
            <a:ext cx="1700617" cy="615553"/>
          </a:xfrm>
          <a:prstGeom prst="rect">
            <a:avLst/>
          </a:prstGeom>
          <a:noFill/>
        </p:spPr>
        <p:txBody>
          <a:bodyPr wrap="square" rtlCol="0">
            <a:spAutoFit/>
          </a:bodyPr>
          <a:lstStyle/>
          <a:p>
            <a:r>
              <a:rPr lang="en-US" sz="1700" dirty="0">
                <a:solidFill>
                  <a:schemeClr val="bg1"/>
                </a:solidFill>
              </a:rPr>
              <a:t>Storm Cluster </a:t>
            </a:r>
            <a:br>
              <a:rPr lang="en-US" sz="1700" dirty="0">
                <a:solidFill>
                  <a:schemeClr val="bg1"/>
                </a:solidFill>
              </a:rPr>
            </a:br>
            <a:endParaRPr lang="en-US" sz="1700" dirty="0">
              <a:solidFill>
                <a:schemeClr val="bg1">
                  <a:lumMod val="85000"/>
                </a:schemeClr>
              </a:solidFill>
            </a:endParaRPr>
          </a:p>
        </p:txBody>
      </p:sp>
      <p:sp>
        <p:nvSpPr>
          <p:cNvPr id="43" name="TextBox 42"/>
          <p:cNvSpPr txBox="1"/>
          <p:nvPr/>
        </p:nvSpPr>
        <p:spPr>
          <a:xfrm>
            <a:off x="5787619" y="1560013"/>
            <a:ext cx="1700617" cy="615553"/>
          </a:xfrm>
          <a:prstGeom prst="rect">
            <a:avLst/>
          </a:prstGeom>
          <a:noFill/>
        </p:spPr>
        <p:txBody>
          <a:bodyPr wrap="square" rtlCol="0">
            <a:spAutoFit/>
          </a:bodyPr>
          <a:lstStyle/>
          <a:p>
            <a:r>
              <a:rPr lang="en-US" sz="1700" dirty="0">
                <a:solidFill>
                  <a:schemeClr val="bg1"/>
                </a:solidFill>
              </a:rPr>
              <a:t>MPI Cluster</a:t>
            </a:r>
          </a:p>
          <a:p>
            <a:endParaRPr lang="en-US" sz="1700" dirty="0">
              <a:solidFill>
                <a:schemeClr val="bg1">
                  <a:lumMod val="85000"/>
                </a:schemeClr>
              </a:solidFill>
            </a:endParaRPr>
          </a:p>
        </p:txBody>
      </p:sp>
      <p:sp>
        <p:nvSpPr>
          <p:cNvPr id="56" name="Freeform 55"/>
          <p:cNvSpPr/>
          <p:nvPr/>
        </p:nvSpPr>
        <p:spPr>
          <a:xfrm>
            <a:off x="8470332" y="1916669"/>
            <a:ext cx="627961" cy="319489"/>
          </a:xfrm>
          <a:custGeom>
            <a:avLst/>
            <a:gdLst>
              <a:gd name="connsiteX0" fmla="*/ 0 w 627961"/>
              <a:gd name="connsiteY0" fmla="*/ 319489 h 319489"/>
              <a:gd name="connsiteX1" fmla="*/ 264404 w 627961"/>
              <a:gd name="connsiteY1" fmla="*/ 99152 h 319489"/>
              <a:gd name="connsiteX2" fmla="*/ 627961 w 627961"/>
              <a:gd name="connsiteY2" fmla="*/ 0 h 319489"/>
            </a:gdLst>
            <a:ahLst/>
            <a:cxnLst>
              <a:cxn ang="0">
                <a:pos x="connsiteX0" y="connsiteY0"/>
              </a:cxn>
              <a:cxn ang="0">
                <a:pos x="connsiteX1" y="connsiteY1"/>
              </a:cxn>
              <a:cxn ang="0">
                <a:pos x="connsiteX2" y="connsiteY2"/>
              </a:cxn>
            </a:cxnLst>
            <a:rect l="l" t="t" r="r" b="b"/>
            <a:pathLst>
              <a:path w="627961" h="319489">
                <a:moveTo>
                  <a:pt x="0" y="319489"/>
                </a:moveTo>
                <a:cubicBezTo>
                  <a:pt x="79872" y="235944"/>
                  <a:pt x="159744" y="152400"/>
                  <a:pt x="264404" y="99152"/>
                </a:cubicBezTo>
                <a:cubicBezTo>
                  <a:pt x="369064" y="45904"/>
                  <a:pt x="627961" y="0"/>
                  <a:pt x="627961" y="0"/>
                </a:cubicBezTo>
              </a:path>
            </a:pathLst>
          </a:custGeom>
          <a:noFill/>
          <a:ln w="57150">
            <a:solidFill>
              <a:schemeClr val="accent6">
                <a:lumMod val="20000"/>
                <a:lumOff val="80000"/>
                <a:alpha val="74000"/>
              </a:schemeClr>
            </a:solidFill>
            <a:headEnd type="stealth"/>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p:cNvSpPr txBox="1"/>
          <p:nvPr/>
        </p:nvSpPr>
        <p:spPr>
          <a:xfrm>
            <a:off x="8013909" y="800436"/>
            <a:ext cx="2374368" cy="323165"/>
          </a:xfrm>
          <a:prstGeom prst="rect">
            <a:avLst/>
          </a:prstGeom>
          <a:noFill/>
        </p:spPr>
        <p:txBody>
          <a:bodyPr wrap="none" rtlCol="0">
            <a:spAutoFit/>
          </a:bodyPr>
          <a:lstStyle/>
          <a:p>
            <a:r>
              <a:rPr lang="en-US" sz="1500" b="1" i="1" dirty="0">
                <a:solidFill>
                  <a:schemeClr val="bg1"/>
                </a:solidFill>
                <a:latin typeface="Ayuthaya" charset="-34"/>
                <a:ea typeface="Ayuthaya" charset="-34"/>
                <a:cs typeface="Ayuthaya" charset="-34"/>
              </a:rPr>
              <a:t>input data (~150MB)</a:t>
            </a:r>
          </a:p>
        </p:txBody>
      </p:sp>
      <p:pic>
        <p:nvPicPr>
          <p:cNvPr id="50" name="Picture 2" descr="http://www.marketingfortravelexperts.com/wp-content/uploads/2014/05/black-right-arrow.png"/>
          <p:cNvPicPr>
            <a:picLocks noChangeAspect="1" noChangeArrowheads="1"/>
          </p:cNvPicPr>
          <p:nvPr/>
        </p:nvPicPr>
        <p:blipFill>
          <a:blip r:embed="rId6">
            <a:duotone>
              <a:schemeClr val="accent6">
                <a:shade val="45000"/>
                <a:satMod val="135000"/>
              </a:schemeClr>
              <a:prstClr val="white"/>
            </a:duotone>
            <a:alphaModFix amt="74000"/>
            <a:extLst>
              <a:ext uri="{28A0092B-C50C-407E-A947-70E740481C1C}">
                <a14:useLocalDpi xmlns:a14="http://schemas.microsoft.com/office/drawing/2010/main"/>
              </a:ext>
            </a:extLst>
          </a:blip>
          <a:srcRect/>
          <a:stretch>
            <a:fillRect/>
          </a:stretch>
        </p:blipFill>
        <p:spPr bwMode="auto">
          <a:xfrm rot="17269533" flipH="1">
            <a:off x="8187981" y="1352025"/>
            <a:ext cx="677401" cy="224199"/>
          </a:xfrm>
          <a:prstGeom prst="rect">
            <a:avLst/>
          </a:prstGeom>
          <a:noFill/>
          <a:extLst>
            <a:ext uri="{909E8E84-426E-40dd-AFC4-6F175D3DCCD1}">
              <a14:hiddenFill xmlns="" xmlns:a14="http://schemas.microsoft.com/office/drawing/2010/main">
                <a:solidFill>
                  <a:srgbClr val="FFFFFF"/>
                </a:solidFill>
              </a14:hiddenFill>
            </a:ext>
          </a:extLst>
        </p:spPr>
      </p:pic>
      <p:pic>
        <p:nvPicPr>
          <p:cNvPr id="51" name="Picture 2" descr="http://www.marketingfortravelexperts.com/wp-content/uploads/2014/05/black-right-arrow.png"/>
          <p:cNvPicPr>
            <a:picLocks noChangeAspect="1" noChangeArrowheads="1"/>
          </p:cNvPicPr>
          <p:nvPr/>
        </p:nvPicPr>
        <p:blipFill>
          <a:blip r:embed="rId6">
            <a:duotone>
              <a:schemeClr val="accent6">
                <a:shade val="45000"/>
                <a:satMod val="135000"/>
              </a:schemeClr>
              <a:prstClr val="white"/>
            </a:duotone>
            <a:alphaModFix amt="74000"/>
            <a:extLst>
              <a:ext uri="{28A0092B-C50C-407E-A947-70E740481C1C}">
                <a14:useLocalDpi xmlns:a14="http://schemas.microsoft.com/office/drawing/2010/main"/>
              </a:ext>
            </a:extLst>
          </a:blip>
          <a:srcRect/>
          <a:stretch>
            <a:fillRect/>
          </a:stretch>
        </p:blipFill>
        <p:spPr bwMode="auto">
          <a:xfrm rot="7598977" flipH="1" flipV="1">
            <a:off x="555379" y="4530232"/>
            <a:ext cx="677401" cy="216341"/>
          </a:xfrm>
          <a:prstGeom prst="rect">
            <a:avLst/>
          </a:prstGeom>
          <a:noFill/>
          <a:extLst>
            <a:ext uri="{909E8E84-426E-40dd-AFC4-6F175D3DCCD1}">
              <a14:hiddenFill xmlns="" xmlns:a14="http://schemas.microsoft.com/office/drawing/2010/main">
                <a:solidFill>
                  <a:srgbClr val="FFFFFF"/>
                </a:solidFill>
              </a14:hiddenFill>
            </a:ext>
          </a:extLst>
        </p:spPr>
      </p:pic>
      <p:sp>
        <p:nvSpPr>
          <p:cNvPr id="57" name="TextBox 56"/>
          <p:cNvSpPr txBox="1"/>
          <p:nvPr/>
        </p:nvSpPr>
        <p:spPr>
          <a:xfrm>
            <a:off x="351052" y="5076675"/>
            <a:ext cx="1520359" cy="323165"/>
          </a:xfrm>
          <a:prstGeom prst="rect">
            <a:avLst/>
          </a:prstGeom>
          <a:noFill/>
        </p:spPr>
        <p:txBody>
          <a:bodyPr wrap="none" rtlCol="0">
            <a:spAutoFit/>
          </a:bodyPr>
          <a:lstStyle/>
          <a:p>
            <a:r>
              <a:rPr lang="en-US" sz="1500" b="1" i="1" dirty="0">
                <a:solidFill>
                  <a:schemeClr val="bg1"/>
                </a:solidFill>
                <a:latin typeface="Ayuthaya" charset="-34"/>
                <a:ea typeface="Ayuthaya" charset="-34"/>
                <a:cs typeface="Ayuthaya" charset="-34"/>
              </a:rPr>
              <a:t>Submit host</a:t>
            </a:r>
          </a:p>
        </p:txBody>
      </p:sp>
      <p:sp>
        <p:nvSpPr>
          <p:cNvPr id="71" name="Freeform 70"/>
          <p:cNvSpPr/>
          <p:nvPr/>
        </p:nvSpPr>
        <p:spPr>
          <a:xfrm flipV="1">
            <a:off x="7076728" y="2676885"/>
            <a:ext cx="3166" cy="1743543"/>
          </a:xfrm>
          <a:custGeom>
            <a:avLst/>
            <a:gdLst>
              <a:gd name="connsiteX0" fmla="*/ 0 w 4869456"/>
              <a:gd name="connsiteY0" fmla="*/ 697820 h 708837"/>
              <a:gd name="connsiteX1" fmla="*/ 2456762 w 4869456"/>
              <a:gd name="connsiteY1" fmla="*/ 708837 h 708837"/>
              <a:gd name="connsiteX2" fmla="*/ 3205909 w 4869456"/>
              <a:gd name="connsiteY2" fmla="*/ 631719 h 708837"/>
              <a:gd name="connsiteX3" fmla="*/ 3701668 w 4869456"/>
              <a:gd name="connsiteY3" fmla="*/ 323247 h 708837"/>
              <a:gd name="connsiteX4" fmla="*/ 3966072 w 4869456"/>
              <a:gd name="connsiteY4" fmla="*/ 36808 h 708837"/>
              <a:gd name="connsiteX5" fmla="*/ 4208443 w 4869456"/>
              <a:gd name="connsiteY5" fmla="*/ 3758 h 708837"/>
              <a:gd name="connsiteX6" fmla="*/ 4869456 w 4869456"/>
              <a:gd name="connsiteY6" fmla="*/ 14774 h 708837"/>
              <a:gd name="connsiteX0" fmla="*/ 0 w 4869456"/>
              <a:gd name="connsiteY0" fmla="*/ 689847 h 700864"/>
              <a:gd name="connsiteX1" fmla="*/ 2456762 w 4869456"/>
              <a:gd name="connsiteY1" fmla="*/ 700864 h 700864"/>
              <a:gd name="connsiteX2" fmla="*/ 3205909 w 4869456"/>
              <a:gd name="connsiteY2" fmla="*/ 623746 h 700864"/>
              <a:gd name="connsiteX3" fmla="*/ 3701668 w 4869456"/>
              <a:gd name="connsiteY3" fmla="*/ 315274 h 700864"/>
              <a:gd name="connsiteX4" fmla="*/ 3966072 w 4869456"/>
              <a:gd name="connsiteY4" fmla="*/ 28835 h 700864"/>
              <a:gd name="connsiteX5" fmla="*/ 4869456 w 4869456"/>
              <a:gd name="connsiteY5" fmla="*/ 6801 h 700864"/>
              <a:gd name="connsiteX0" fmla="*/ 0 w 4869456"/>
              <a:gd name="connsiteY0" fmla="*/ 689847 h 700864"/>
              <a:gd name="connsiteX1" fmla="*/ 2456762 w 4869456"/>
              <a:gd name="connsiteY1" fmla="*/ 700864 h 700864"/>
              <a:gd name="connsiteX2" fmla="*/ 3701668 w 4869456"/>
              <a:gd name="connsiteY2" fmla="*/ 315274 h 700864"/>
              <a:gd name="connsiteX3" fmla="*/ 3966072 w 4869456"/>
              <a:gd name="connsiteY3" fmla="*/ 28835 h 700864"/>
              <a:gd name="connsiteX4" fmla="*/ 4869456 w 4869456"/>
              <a:gd name="connsiteY4" fmla="*/ 6801 h 700864"/>
              <a:gd name="connsiteX0" fmla="*/ 0 w 4869456"/>
              <a:gd name="connsiteY0" fmla="*/ 689847 h 700864"/>
              <a:gd name="connsiteX1" fmla="*/ 2456762 w 4869456"/>
              <a:gd name="connsiteY1" fmla="*/ 700864 h 700864"/>
              <a:gd name="connsiteX2" fmla="*/ 3966072 w 4869456"/>
              <a:gd name="connsiteY2" fmla="*/ 28835 h 700864"/>
              <a:gd name="connsiteX3" fmla="*/ 4869456 w 4869456"/>
              <a:gd name="connsiteY3" fmla="*/ 6801 h 700864"/>
              <a:gd name="connsiteX0" fmla="*/ 0 w 4869456"/>
              <a:gd name="connsiteY0" fmla="*/ 689847 h 689847"/>
              <a:gd name="connsiteX1" fmla="*/ 3966072 w 4869456"/>
              <a:gd name="connsiteY1" fmla="*/ 28835 h 689847"/>
              <a:gd name="connsiteX2" fmla="*/ 4869456 w 4869456"/>
              <a:gd name="connsiteY2" fmla="*/ 6801 h 689847"/>
              <a:gd name="connsiteX0" fmla="*/ 0 w 4869456"/>
              <a:gd name="connsiteY0" fmla="*/ 683046 h 683046"/>
              <a:gd name="connsiteX1" fmla="*/ 4869456 w 4869456"/>
              <a:gd name="connsiteY1" fmla="*/ 0 h 683046"/>
              <a:gd name="connsiteX0" fmla="*/ 7344 w 7344"/>
              <a:gd name="connsiteY0" fmla="*/ 0 h 1896395"/>
              <a:gd name="connsiteX1" fmla="*/ 0 w 7344"/>
              <a:gd name="connsiteY1" fmla="*/ 1896395 h 1896395"/>
              <a:gd name="connsiteX0" fmla="*/ 0 w 4311"/>
              <a:gd name="connsiteY0" fmla="*/ 0 h 9940"/>
              <a:gd name="connsiteX1" fmla="*/ 4311 w 4311"/>
              <a:gd name="connsiteY1" fmla="*/ 9940 h 9940"/>
            </a:gdLst>
            <a:ahLst/>
            <a:cxnLst>
              <a:cxn ang="0">
                <a:pos x="connsiteX0" y="connsiteY0"/>
              </a:cxn>
              <a:cxn ang="0">
                <a:pos x="connsiteX1" y="connsiteY1"/>
              </a:cxn>
            </a:cxnLst>
            <a:rect l="l" t="t" r="r" b="b"/>
            <a:pathLst>
              <a:path w="4311" h="9940">
                <a:moveTo>
                  <a:pt x="0" y="0"/>
                </a:moveTo>
                <a:lnTo>
                  <a:pt x="4311" y="9940"/>
                </a:lnTo>
              </a:path>
            </a:pathLst>
          </a:custGeom>
          <a:noFill/>
          <a:ln w="381000">
            <a:solidFill>
              <a:schemeClr val="bg1">
                <a:alpha val="4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ounded Rectangle 30"/>
          <p:cNvSpPr/>
          <p:nvPr/>
        </p:nvSpPr>
        <p:spPr>
          <a:xfrm>
            <a:off x="6564434" y="2174802"/>
            <a:ext cx="1061323" cy="1061323"/>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ounded Rectangle 39"/>
          <p:cNvSpPr/>
          <p:nvPr/>
        </p:nvSpPr>
        <p:spPr>
          <a:xfrm>
            <a:off x="6564434" y="3768504"/>
            <a:ext cx="1061323" cy="1061323"/>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9" name="Picture 4" descr="https://avatars3.githubusercontent.com/u/11058882?v=3&amp;s=200"/>
          <p:cNvPicPr>
            <a:picLocks noChangeAspect="1" noChangeArrowheads="1"/>
          </p:cNvPicPr>
          <p:nvPr/>
        </p:nvPicPr>
        <p:blipFill>
          <a:blip r:embed="rId7">
            <a:duotone>
              <a:prstClr val="black"/>
              <a:schemeClr val="tx1">
                <a:tint val="45000"/>
                <a:satMod val="400000"/>
              </a:schemeClr>
            </a:duotone>
            <a:alphaModFix/>
            <a:extLst>
              <a:ext uri="{28A0092B-C50C-407E-A947-70E740481C1C}">
                <a14:useLocalDpi xmlns:a14="http://schemas.microsoft.com/office/drawing/2010/main"/>
              </a:ext>
            </a:extLst>
          </a:blip>
          <a:srcRect/>
          <a:stretch>
            <a:fillRect/>
          </a:stretch>
        </p:blipFill>
        <p:spPr bwMode="auto">
          <a:xfrm>
            <a:off x="6645258" y="2053972"/>
            <a:ext cx="927389" cy="927389"/>
          </a:xfrm>
          <a:prstGeom prst="rect">
            <a:avLst/>
          </a:prstGeom>
          <a:noFill/>
          <a:extLst>
            <a:ext uri="{909E8E84-426E-40dd-AFC4-6F175D3DCCD1}">
              <a14:hiddenFill xmlns="" xmlns:a14="http://schemas.microsoft.com/office/drawing/2010/main">
                <a:solidFill>
                  <a:srgbClr val="FFFFFF"/>
                </a:solidFill>
              </a14:hiddenFill>
            </a:ext>
          </a:extLst>
        </p:spPr>
      </p:pic>
      <p:pic>
        <p:nvPicPr>
          <p:cNvPr id="70" name="Picture 4" descr="https://avatars3.githubusercontent.com/u/11058882?v=3&amp;s=200"/>
          <p:cNvPicPr>
            <a:picLocks noChangeAspect="1" noChangeArrowheads="1"/>
          </p:cNvPicPr>
          <p:nvPr/>
        </p:nvPicPr>
        <p:blipFill>
          <a:blip r:embed="rId7">
            <a:duotone>
              <a:prstClr val="black"/>
              <a:schemeClr val="tx1">
                <a:tint val="45000"/>
                <a:satMod val="400000"/>
              </a:schemeClr>
            </a:duotone>
            <a:alphaModFix/>
            <a:extLst>
              <a:ext uri="{28A0092B-C50C-407E-A947-70E740481C1C}">
                <a14:useLocalDpi xmlns:a14="http://schemas.microsoft.com/office/drawing/2010/main"/>
              </a:ext>
            </a:extLst>
          </a:blip>
          <a:srcRect/>
          <a:stretch>
            <a:fillRect/>
          </a:stretch>
        </p:blipFill>
        <p:spPr bwMode="auto">
          <a:xfrm>
            <a:off x="6629261" y="3646755"/>
            <a:ext cx="927389" cy="927389"/>
          </a:xfrm>
          <a:prstGeom prst="rect">
            <a:avLst/>
          </a:prstGeom>
          <a:noFill/>
          <a:extLst>
            <a:ext uri="{909E8E84-426E-40dd-AFC4-6F175D3DCCD1}">
              <a14:hiddenFill xmlns="" xmlns:a14="http://schemas.microsoft.com/office/drawing/2010/main">
                <a:solidFill>
                  <a:srgbClr val="FFFFFF"/>
                </a:solidFill>
              </a14:hiddenFill>
            </a:ext>
          </a:extLst>
        </p:spPr>
      </p:pic>
      <p:pic>
        <p:nvPicPr>
          <p:cNvPr id="73" name="Picture 2" descr="http://www.marketingfortravelexperts.com/wp-content/uploads/2014/05/black-right-arrow.png"/>
          <p:cNvPicPr>
            <a:picLocks noChangeAspect="1" noChangeArrowheads="1"/>
          </p:cNvPicPr>
          <p:nvPr/>
        </p:nvPicPr>
        <p:blipFill>
          <a:blip r:embed="rId6">
            <a:duotone>
              <a:schemeClr val="accent6">
                <a:shade val="45000"/>
                <a:satMod val="135000"/>
              </a:schemeClr>
              <a:prstClr val="white"/>
            </a:duotone>
            <a:alphaModFix amt="74000"/>
            <a:extLst>
              <a:ext uri="{28A0092B-C50C-407E-A947-70E740481C1C}">
                <a14:useLocalDpi xmlns:a14="http://schemas.microsoft.com/office/drawing/2010/main"/>
              </a:ext>
            </a:extLst>
          </a:blip>
          <a:srcRect/>
          <a:stretch>
            <a:fillRect/>
          </a:stretch>
        </p:blipFill>
        <p:spPr bwMode="auto">
          <a:xfrm rot="376067" flipH="1">
            <a:off x="7582860" y="3407473"/>
            <a:ext cx="677401" cy="224199"/>
          </a:xfrm>
          <a:prstGeom prst="rect">
            <a:avLst/>
          </a:prstGeom>
          <a:noFill/>
          <a:extLst>
            <a:ext uri="{909E8E84-426E-40dd-AFC4-6F175D3DCCD1}">
              <a14:hiddenFill xmlns="" xmlns:a14="http://schemas.microsoft.com/office/drawing/2010/main">
                <a:solidFill>
                  <a:srgbClr val="FFFFFF"/>
                </a:solidFill>
              </a14:hiddenFill>
            </a:ext>
          </a:extLst>
        </p:spPr>
      </p:pic>
      <p:pic>
        <p:nvPicPr>
          <p:cNvPr id="75" name="Picture 2" descr="http://frc-events.firstinspires.org/Images/FTC/textfile_icon.png"/>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6950627" y="3382653"/>
            <a:ext cx="252201" cy="252201"/>
          </a:xfrm>
          <a:prstGeom prst="rect">
            <a:avLst/>
          </a:prstGeom>
          <a:noFill/>
          <a:extLst>
            <a:ext uri="{909E8E84-426E-40dd-AFC4-6F175D3DCCD1}">
              <a14:hiddenFill xmlns="" xmlns:a14="http://schemas.microsoft.com/office/drawing/2010/main">
                <a:solidFill>
                  <a:srgbClr val="FFFFFF"/>
                </a:solidFill>
              </a14:hiddenFill>
            </a:ext>
          </a:extLst>
        </p:spPr>
      </p:pic>
      <p:sp>
        <p:nvSpPr>
          <p:cNvPr id="78" name="Freeform 77"/>
          <p:cNvSpPr/>
          <p:nvPr/>
        </p:nvSpPr>
        <p:spPr>
          <a:xfrm rot="19043894" flipV="1">
            <a:off x="4082150" y="4809714"/>
            <a:ext cx="540397" cy="510554"/>
          </a:xfrm>
          <a:custGeom>
            <a:avLst/>
            <a:gdLst>
              <a:gd name="connsiteX0" fmla="*/ 0 w 627961"/>
              <a:gd name="connsiteY0" fmla="*/ 319489 h 319489"/>
              <a:gd name="connsiteX1" fmla="*/ 264404 w 627961"/>
              <a:gd name="connsiteY1" fmla="*/ 99152 h 319489"/>
              <a:gd name="connsiteX2" fmla="*/ 627961 w 627961"/>
              <a:gd name="connsiteY2" fmla="*/ 0 h 319489"/>
              <a:gd name="connsiteX0" fmla="*/ 0 w 627961"/>
              <a:gd name="connsiteY0" fmla="*/ 319489 h 319489"/>
              <a:gd name="connsiteX1" fmla="*/ 627961 w 627961"/>
              <a:gd name="connsiteY1" fmla="*/ 0 h 319489"/>
              <a:gd name="connsiteX0" fmla="*/ 0 w 529343"/>
              <a:gd name="connsiteY0" fmla="*/ 434519 h 434519"/>
              <a:gd name="connsiteX1" fmla="*/ 529343 w 529343"/>
              <a:gd name="connsiteY1" fmla="*/ 0 h 434519"/>
              <a:gd name="connsiteX0" fmla="*/ 0 w 502312"/>
              <a:gd name="connsiteY0" fmla="*/ 448662 h 448662"/>
              <a:gd name="connsiteX1" fmla="*/ 502312 w 502312"/>
              <a:gd name="connsiteY1" fmla="*/ 0 h 448662"/>
            </a:gdLst>
            <a:ahLst/>
            <a:cxnLst>
              <a:cxn ang="0">
                <a:pos x="connsiteX0" y="connsiteY0"/>
              </a:cxn>
              <a:cxn ang="0">
                <a:pos x="connsiteX1" y="connsiteY1"/>
              </a:cxn>
            </a:cxnLst>
            <a:rect l="l" t="t" r="r" b="b"/>
            <a:pathLst>
              <a:path w="502312" h="448662">
                <a:moveTo>
                  <a:pt x="0" y="448662"/>
                </a:moveTo>
                <a:lnTo>
                  <a:pt x="502312" y="0"/>
                </a:lnTo>
              </a:path>
            </a:pathLst>
          </a:custGeom>
          <a:noFill/>
          <a:ln w="57150">
            <a:solidFill>
              <a:schemeClr val="accent6">
                <a:lumMod val="20000"/>
                <a:lumOff val="80000"/>
                <a:alpha val="74000"/>
              </a:schemeClr>
            </a:solidFill>
            <a:headEnd type="stealth"/>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TextBox 78"/>
          <p:cNvSpPr txBox="1"/>
          <p:nvPr/>
        </p:nvSpPr>
        <p:spPr>
          <a:xfrm>
            <a:off x="2627324" y="5882743"/>
            <a:ext cx="2374368" cy="323165"/>
          </a:xfrm>
          <a:prstGeom prst="rect">
            <a:avLst/>
          </a:prstGeom>
          <a:noFill/>
        </p:spPr>
        <p:txBody>
          <a:bodyPr wrap="none" rtlCol="0">
            <a:spAutoFit/>
          </a:bodyPr>
          <a:lstStyle/>
          <a:p>
            <a:r>
              <a:rPr lang="en-US" sz="1500" b="1" i="1" dirty="0">
                <a:solidFill>
                  <a:schemeClr val="bg1"/>
                </a:solidFill>
                <a:latin typeface="Ayuthaya" charset="-34"/>
                <a:ea typeface="Ayuthaya" charset="-34"/>
                <a:cs typeface="Ayuthaya" charset="-34"/>
              </a:rPr>
              <a:t>output data (~40GB)</a:t>
            </a:r>
          </a:p>
        </p:txBody>
      </p:sp>
      <p:pic>
        <p:nvPicPr>
          <p:cNvPr id="80" name="Picture 79" descr="http://www.marketingfortravelexperts.com/wp-content/uploads/2014/05/black-right-arrow.png"/>
          <p:cNvPicPr>
            <a:picLocks noChangeAspect="1" noChangeArrowheads="1"/>
          </p:cNvPicPr>
          <p:nvPr/>
        </p:nvPicPr>
        <p:blipFill>
          <a:blip r:embed="rId6">
            <a:duotone>
              <a:schemeClr val="accent6">
                <a:shade val="45000"/>
                <a:satMod val="135000"/>
              </a:schemeClr>
              <a:prstClr val="white"/>
            </a:duotone>
            <a:alphaModFix amt="74000"/>
            <a:extLst>
              <a:ext uri="{28A0092B-C50C-407E-A947-70E740481C1C}">
                <a14:useLocalDpi xmlns:a14="http://schemas.microsoft.com/office/drawing/2010/main"/>
              </a:ext>
            </a:extLst>
          </a:blip>
          <a:srcRect/>
          <a:stretch>
            <a:fillRect/>
          </a:stretch>
        </p:blipFill>
        <p:spPr bwMode="auto">
          <a:xfrm rot="18379581" flipH="1">
            <a:off x="3668697" y="5431361"/>
            <a:ext cx="677401" cy="224199"/>
          </a:xfrm>
          <a:prstGeom prst="rect">
            <a:avLst/>
          </a:prstGeom>
          <a:noFill/>
          <a:extLst>
            <a:ext uri="{909E8E84-426E-40dd-AFC4-6F175D3DCCD1}">
              <a14:hiddenFill xmlns="" xmlns:a14="http://schemas.microsoft.com/office/drawing/2010/main">
                <a:solidFill>
                  <a:srgbClr val="FFFFFF"/>
                </a:solidFill>
              </a14:hiddenFill>
            </a:ext>
          </a:extLst>
        </p:spPr>
      </p:pic>
      <p:sp>
        <p:nvSpPr>
          <p:cNvPr id="81" name="TextBox 80"/>
          <p:cNvSpPr txBox="1"/>
          <p:nvPr/>
        </p:nvSpPr>
        <p:spPr>
          <a:xfrm>
            <a:off x="6706342" y="2836815"/>
            <a:ext cx="919416" cy="353943"/>
          </a:xfrm>
          <a:prstGeom prst="rect">
            <a:avLst/>
          </a:prstGeom>
          <a:noFill/>
        </p:spPr>
        <p:txBody>
          <a:bodyPr wrap="square" rtlCol="0">
            <a:spAutoFit/>
          </a:bodyPr>
          <a:lstStyle/>
          <a:p>
            <a:r>
              <a:rPr lang="en-US" sz="1700" dirty="0">
                <a:solidFill>
                  <a:schemeClr val="accent6">
                    <a:lumMod val="20000"/>
                    <a:lumOff val="80000"/>
                  </a:schemeClr>
                </a:solidFill>
              </a:rPr>
              <a:t>Phase 1</a:t>
            </a:r>
          </a:p>
        </p:txBody>
      </p:sp>
      <p:sp>
        <p:nvSpPr>
          <p:cNvPr id="82" name="TextBox 81"/>
          <p:cNvSpPr txBox="1"/>
          <p:nvPr/>
        </p:nvSpPr>
        <p:spPr>
          <a:xfrm>
            <a:off x="6712099" y="4439568"/>
            <a:ext cx="919416" cy="353943"/>
          </a:xfrm>
          <a:prstGeom prst="rect">
            <a:avLst/>
          </a:prstGeom>
          <a:noFill/>
        </p:spPr>
        <p:txBody>
          <a:bodyPr wrap="square" rtlCol="0">
            <a:spAutoFit/>
          </a:bodyPr>
          <a:lstStyle/>
          <a:p>
            <a:r>
              <a:rPr lang="en-US" sz="1700" dirty="0">
                <a:solidFill>
                  <a:schemeClr val="tx2">
                    <a:lumMod val="20000"/>
                    <a:lumOff val="80000"/>
                  </a:schemeClr>
                </a:solidFill>
              </a:rPr>
              <a:t>Phase 2</a:t>
            </a:r>
          </a:p>
        </p:txBody>
      </p:sp>
      <p:sp>
        <p:nvSpPr>
          <p:cNvPr id="54" name="TextBox 53"/>
          <p:cNvSpPr txBox="1"/>
          <p:nvPr/>
        </p:nvSpPr>
        <p:spPr>
          <a:xfrm>
            <a:off x="3057082" y="6454883"/>
            <a:ext cx="4839085" cy="369332"/>
          </a:xfrm>
          <a:prstGeom prst="rect">
            <a:avLst/>
          </a:prstGeom>
          <a:noFill/>
        </p:spPr>
        <p:txBody>
          <a:bodyPr wrap="none" rtlCol="0">
            <a:spAutoFit/>
          </a:bodyPr>
          <a:lstStyle/>
          <a:p>
            <a:r>
              <a:rPr lang="en-US" i="1" dirty="0">
                <a:solidFill>
                  <a:srgbClr val="FFFFFF"/>
                </a:solidFill>
              </a:rPr>
              <a:t>https://</a:t>
            </a:r>
            <a:r>
              <a:rPr lang="en-US" i="1" dirty="0" err="1">
                <a:solidFill>
                  <a:srgbClr val="FFFFFF"/>
                </a:solidFill>
              </a:rPr>
              <a:t>github.com</a:t>
            </a:r>
            <a:r>
              <a:rPr lang="en-US" i="1" dirty="0">
                <a:solidFill>
                  <a:srgbClr val="FFFFFF"/>
                </a:solidFill>
              </a:rPr>
              <a:t>/dispel4py/pegasus_dispel4py</a:t>
            </a:r>
          </a:p>
        </p:txBody>
      </p:sp>
      <p:pic>
        <p:nvPicPr>
          <p:cNvPr id="2" name="Picture 1"/>
          <p:cNvPicPr>
            <a:picLocks noChangeAspect="1"/>
          </p:cNvPicPr>
          <p:nvPr/>
        </p:nvPicPr>
        <p:blipFill>
          <a:blip r:embed="rId9"/>
          <a:stretch>
            <a:fillRect/>
          </a:stretch>
        </p:blipFill>
        <p:spPr>
          <a:xfrm>
            <a:off x="9119151" y="4388960"/>
            <a:ext cx="1325923" cy="1184035"/>
          </a:xfrm>
          <a:prstGeom prst="rect">
            <a:avLst/>
          </a:prstGeom>
        </p:spPr>
      </p:pic>
      <p:pic>
        <p:nvPicPr>
          <p:cNvPr id="5" name="Picture 4"/>
          <p:cNvPicPr>
            <a:picLocks noChangeAspect="1"/>
          </p:cNvPicPr>
          <p:nvPr/>
        </p:nvPicPr>
        <p:blipFill>
          <a:blip r:embed="rId10"/>
          <a:stretch>
            <a:fillRect/>
          </a:stretch>
        </p:blipFill>
        <p:spPr>
          <a:xfrm>
            <a:off x="10842660" y="4641713"/>
            <a:ext cx="881973" cy="881973"/>
          </a:xfrm>
          <a:prstGeom prst="rect">
            <a:avLst/>
          </a:prstGeom>
        </p:spPr>
      </p:pic>
      <p:sp>
        <p:nvSpPr>
          <p:cNvPr id="64" name="TextBox 63"/>
          <p:cNvSpPr txBox="1"/>
          <p:nvPr/>
        </p:nvSpPr>
        <p:spPr>
          <a:xfrm>
            <a:off x="5787619" y="1233276"/>
            <a:ext cx="1520359" cy="323165"/>
          </a:xfrm>
          <a:prstGeom prst="rect">
            <a:avLst/>
          </a:prstGeom>
          <a:noFill/>
        </p:spPr>
        <p:txBody>
          <a:bodyPr wrap="none" rtlCol="0">
            <a:spAutoFit/>
          </a:bodyPr>
          <a:lstStyle/>
          <a:p>
            <a:r>
              <a:rPr lang="en-US" sz="1500" b="1" i="1" dirty="0">
                <a:solidFill>
                  <a:srgbClr val="FF0000"/>
                </a:solidFill>
                <a:latin typeface="Ayuthaya" charset="-34"/>
                <a:ea typeface="Ayuthaya" charset="-34"/>
                <a:cs typeface="Ayuthaya" charset="-34"/>
              </a:rPr>
              <a:t>Container 2</a:t>
            </a:r>
          </a:p>
        </p:txBody>
      </p:sp>
      <p:sp>
        <p:nvSpPr>
          <p:cNvPr id="65" name="TextBox 64"/>
          <p:cNvSpPr txBox="1"/>
          <p:nvPr/>
        </p:nvSpPr>
        <p:spPr>
          <a:xfrm>
            <a:off x="5804254" y="5832406"/>
            <a:ext cx="1520359" cy="323165"/>
          </a:xfrm>
          <a:prstGeom prst="rect">
            <a:avLst/>
          </a:prstGeom>
          <a:noFill/>
        </p:spPr>
        <p:txBody>
          <a:bodyPr wrap="none" rtlCol="0">
            <a:spAutoFit/>
          </a:bodyPr>
          <a:lstStyle/>
          <a:p>
            <a:r>
              <a:rPr lang="en-US" sz="1500" b="1" i="1" dirty="0">
                <a:solidFill>
                  <a:srgbClr val="660066"/>
                </a:solidFill>
                <a:latin typeface="Ayuthaya" charset="-34"/>
                <a:ea typeface="Ayuthaya" charset="-34"/>
                <a:cs typeface="Ayuthaya" charset="-34"/>
              </a:rPr>
              <a:t>Container 3</a:t>
            </a:r>
          </a:p>
        </p:txBody>
      </p:sp>
      <p:sp>
        <p:nvSpPr>
          <p:cNvPr id="66" name="Rectangle 65"/>
          <p:cNvSpPr/>
          <p:nvPr/>
        </p:nvSpPr>
        <p:spPr>
          <a:xfrm>
            <a:off x="605117" y="2567621"/>
            <a:ext cx="2091944" cy="1766932"/>
          </a:xfrm>
          <a:prstGeom prst="rect">
            <a:avLst/>
          </a:prstGeom>
          <a:solidFill>
            <a:schemeClr val="tx2">
              <a:lumMod val="60000"/>
              <a:lumOff val="40000"/>
              <a:alpha val="48000"/>
            </a:schemeClr>
          </a:solidFill>
          <a:ln w="57150" cmpd="sng">
            <a:solidFill>
              <a:schemeClr val="accent4">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TextBox 66"/>
          <p:cNvSpPr txBox="1"/>
          <p:nvPr/>
        </p:nvSpPr>
        <p:spPr>
          <a:xfrm>
            <a:off x="422862" y="4836293"/>
            <a:ext cx="1520359" cy="323165"/>
          </a:xfrm>
          <a:prstGeom prst="rect">
            <a:avLst/>
          </a:prstGeom>
          <a:noFill/>
        </p:spPr>
        <p:txBody>
          <a:bodyPr wrap="none" rtlCol="0">
            <a:spAutoFit/>
          </a:bodyPr>
          <a:lstStyle/>
          <a:p>
            <a:r>
              <a:rPr lang="en-US" sz="1500" b="1" i="1" dirty="0">
                <a:solidFill>
                  <a:schemeClr val="accent4">
                    <a:lumMod val="50000"/>
                  </a:schemeClr>
                </a:solidFill>
                <a:latin typeface="Ayuthaya" charset="-34"/>
                <a:ea typeface="Ayuthaya" charset="-34"/>
                <a:cs typeface="Ayuthaya" charset="-34"/>
              </a:rPr>
              <a:t>Container 1</a:t>
            </a:r>
          </a:p>
        </p:txBody>
      </p:sp>
      <p:sp>
        <p:nvSpPr>
          <p:cNvPr id="68" name="TextBox 67"/>
          <p:cNvSpPr txBox="1"/>
          <p:nvPr/>
        </p:nvSpPr>
        <p:spPr>
          <a:xfrm>
            <a:off x="144357" y="175388"/>
            <a:ext cx="12928176" cy="861774"/>
          </a:xfrm>
          <a:prstGeom prst="rect">
            <a:avLst/>
          </a:prstGeom>
          <a:noFill/>
        </p:spPr>
        <p:txBody>
          <a:bodyPr wrap="square" rtlCol="0">
            <a:spAutoFit/>
          </a:bodyPr>
          <a:lstStyle/>
          <a:p>
            <a:r>
              <a:rPr lang="en-US" sz="2500" b="1" dirty="0">
                <a:solidFill>
                  <a:schemeClr val="accent3">
                    <a:lumMod val="20000"/>
                    <a:lumOff val="80000"/>
                  </a:schemeClr>
                </a:solidFill>
                <a:latin typeface="Ayuthaya" charset="-34"/>
                <a:ea typeface="Ayuthaya" charset="-34"/>
                <a:cs typeface="Ayuthaya" charset="-34"/>
              </a:rPr>
              <a:t>Evaluation- Seismic Ambient Noise Cross-Correlation</a:t>
            </a:r>
          </a:p>
          <a:p>
            <a:endParaRPr lang="en-US" sz="2500" b="1" dirty="0">
              <a:solidFill>
                <a:schemeClr val="accent3">
                  <a:lumMod val="20000"/>
                  <a:lumOff val="80000"/>
                </a:schemeClr>
              </a:solidFill>
              <a:latin typeface="Ayuthaya" charset="-34"/>
              <a:ea typeface="Ayuthaya" charset="-34"/>
              <a:cs typeface="Ayuthaya" charset="-34"/>
            </a:endParaRPr>
          </a:p>
        </p:txBody>
      </p:sp>
      <p:sp>
        <p:nvSpPr>
          <p:cNvPr id="7" name="Rectangle 6"/>
          <p:cNvSpPr/>
          <p:nvPr/>
        </p:nvSpPr>
        <p:spPr>
          <a:xfrm>
            <a:off x="351052" y="955428"/>
            <a:ext cx="6096000" cy="707886"/>
          </a:xfrm>
          <a:prstGeom prst="rect">
            <a:avLst/>
          </a:prstGeom>
        </p:spPr>
        <p:txBody>
          <a:bodyPr>
            <a:spAutoFit/>
          </a:bodyPr>
          <a:lstStyle/>
          <a:p>
            <a:r>
              <a:rPr lang="en-US" sz="2000" b="1" dirty="0">
                <a:solidFill>
                  <a:schemeClr val="bg1"/>
                </a:solidFill>
              </a:rPr>
              <a:t>NSF-</a:t>
            </a:r>
            <a:r>
              <a:rPr lang="en-US" sz="2000" b="1" dirty="0" err="1">
                <a:solidFill>
                  <a:schemeClr val="bg1"/>
                </a:solidFill>
              </a:rPr>
              <a:t>Chamelon</a:t>
            </a:r>
            <a:r>
              <a:rPr lang="en-US" sz="2000" b="1" dirty="0">
                <a:solidFill>
                  <a:schemeClr val="bg1"/>
                </a:solidFill>
              </a:rPr>
              <a:t> Cloud</a:t>
            </a:r>
          </a:p>
          <a:p>
            <a:r>
              <a:rPr lang="en-US" sz="2000" b="1" dirty="0">
                <a:solidFill>
                  <a:schemeClr val="bg1"/>
                </a:solidFill>
              </a:rPr>
              <a:t>Allocation: 40 instances</a:t>
            </a:r>
          </a:p>
        </p:txBody>
      </p:sp>
      <p:sp>
        <p:nvSpPr>
          <p:cNvPr id="58" name="Rectangle 57">
            <a:extLst>
              <a:ext uri="{FF2B5EF4-FFF2-40B4-BE49-F238E27FC236}">
                <a16:creationId xmlns:a16="http://schemas.microsoft.com/office/drawing/2014/main" id="{97074919-020E-8543-BE9D-B7120194C7B7}"/>
              </a:ext>
            </a:extLst>
          </p:cNvPr>
          <p:cNvSpPr/>
          <p:nvPr/>
        </p:nvSpPr>
        <p:spPr>
          <a:xfrm>
            <a:off x="262801" y="633332"/>
            <a:ext cx="9620251" cy="4571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502897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205506" y="640260"/>
            <a:ext cx="3689030" cy="1539349"/>
          </a:xfrm>
          <a:prstGeom prst="rect">
            <a:avLst/>
          </a:prstGeom>
        </p:spPr>
      </p:pic>
      <p:pic>
        <p:nvPicPr>
          <p:cNvPr id="6" name="Picture 5"/>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794667" y="2634877"/>
            <a:ext cx="2372439" cy="736972"/>
          </a:xfrm>
          <a:prstGeom prst="rect">
            <a:avLst/>
          </a:prstGeom>
        </p:spPr>
      </p:pic>
      <p:sp>
        <p:nvSpPr>
          <p:cNvPr id="7" name="TextBox 6"/>
          <p:cNvSpPr txBox="1"/>
          <p:nvPr/>
        </p:nvSpPr>
        <p:spPr>
          <a:xfrm>
            <a:off x="677333" y="2248927"/>
            <a:ext cx="2614057" cy="338554"/>
          </a:xfrm>
          <a:prstGeom prst="rect">
            <a:avLst/>
          </a:prstGeom>
          <a:noFill/>
        </p:spPr>
        <p:txBody>
          <a:bodyPr wrap="square" rtlCol="0">
            <a:spAutoFit/>
          </a:bodyPr>
          <a:lstStyle/>
          <a:p>
            <a:r>
              <a:rPr lang="en-US" sz="1600" dirty="0"/>
              <a:t>dispel4py </a:t>
            </a:r>
            <a:r>
              <a:rPr lang="en-US" sz="1600" dirty="0" err="1"/>
              <a:t>preproc</a:t>
            </a:r>
            <a:r>
              <a:rPr lang="en-US" sz="1600" dirty="0"/>
              <a:t>. (Phase 1)</a:t>
            </a:r>
          </a:p>
        </p:txBody>
      </p:sp>
      <p:sp>
        <p:nvSpPr>
          <p:cNvPr id="10" name="TextBox 9"/>
          <p:cNvSpPr txBox="1"/>
          <p:nvPr/>
        </p:nvSpPr>
        <p:spPr>
          <a:xfrm>
            <a:off x="743875" y="3200393"/>
            <a:ext cx="2323335" cy="338554"/>
          </a:xfrm>
          <a:prstGeom prst="rect">
            <a:avLst/>
          </a:prstGeom>
          <a:noFill/>
        </p:spPr>
        <p:txBody>
          <a:bodyPr wrap="square" rtlCol="0">
            <a:spAutoFit/>
          </a:bodyPr>
          <a:lstStyle/>
          <a:p>
            <a:r>
              <a:rPr lang="en-US" sz="1600" dirty="0"/>
              <a:t>dispel4py proc. (Phase 2)</a:t>
            </a:r>
          </a:p>
        </p:txBody>
      </p:sp>
      <p:sp>
        <p:nvSpPr>
          <p:cNvPr id="11" name="Rectangle 10"/>
          <p:cNvSpPr/>
          <p:nvPr/>
        </p:nvSpPr>
        <p:spPr>
          <a:xfrm>
            <a:off x="50799" y="304793"/>
            <a:ext cx="3877734" cy="3234154"/>
          </a:xfrm>
          <a:prstGeom prst="rect">
            <a:avLst/>
          </a:prstGeom>
          <a:solidFill>
            <a:schemeClr val="bg1">
              <a:lumMod val="95000"/>
              <a:alpha val="21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p>
        </p:txBody>
      </p:sp>
      <p:sp>
        <p:nvSpPr>
          <p:cNvPr id="12" name="TextBox 11"/>
          <p:cNvSpPr txBox="1"/>
          <p:nvPr/>
        </p:nvSpPr>
        <p:spPr>
          <a:xfrm>
            <a:off x="608960" y="321727"/>
            <a:ext cx="2447221" cy="338554"/>
          </a:xfrm>
          <a:prstGeom prst="rect">
            <a:avLst/>
          </a:prstGeom>
          <a:noFill/>
        </p:spPr>
        <p:txBody>
          <a:bodyPr wrap="square" rtlCol="0">
            <a:spAutoFit/>
          </a:bodyPr>
          <a:lstStyle/>
          <a:p>
            <a:r>
              <a:rPr lang="en-US" sz="1600" dirty="0"/>
              <a:t>Data-Intensive Application</a:t>
            </a:r>
          </a:p>
        </p:txBody>
      </p:sp>
      <p:sp>
        <p:nvSpPr>
          <p:cNvPr id="13" name="TextBox 12"/>
          <p:cNvSpPr txBox="1"/>
          <p:nvPr/>
        </p:nvSpPr>
        <p:spPr>
          <a:xfrm>
            <a:off x="50799" y="-20142"/>
            <a:ext cx="1010169" cy="338554"/>
          </a:xfrm>
          <a:prstGeom prst="rect">
            <a:avLst/>
          </a:prstGeom>
          <a:noFill/>
        </p:spPr>
        <p:txBody>
          <a:bodyPr wrap="square" rtlCol="0">
            <a:spAutoFit/>
          </a:bodyPr>
          <a:lstStyle/>
          <a:p>
            <a:r>
              <a:rPr lang="en-US" sz="1600" dirty="0">
                <a:solidFill>
                  <a:schemeClr val="accent2">
                    <a:lumMod val="75000"/>
                  </a:schemeClr>
                </a:solidFill>
              </a:rPr>
              <a:t>Reminder</a:t>
            </a:r>
          </a:p>
        </p:txBody>
      </p:sp>
      <p:sp>
        <p:nvSpPr>
          <p:cNvPr id="17" name="Rectangle 16"/>
          <p:cNvSpPr/>
          <p:nvPr/>
        </p:nvSpPr>
        <p:spPr>
          <a:xfrm>
            <a:off x="216692" y="4755058"/>
            <a:ext cx="934213" cy="764828"/>
          </a:xfrm>
          <a:prstGeom prst="rect">
            <a:avLst/>
          </a:prstGeom>
          <a:solidFill>
            <a:schemeClr val="tx2">
              <a:lumMod val="60000"/>
              <a:lumOff val="40000"/>
              <a:alpha val="48000"/>
            </a:schemeClr>
          </a:solidFill>
          <a:ln w="57150" cmpd="sng">
            <a:solidFill>
              <a:schemeClr val="accent4">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2220283" y="4213192"/>
            <a:ext cx="1158044" cy="677333"/>
          </a:xfrm>
          <a:prstGeom prst="rect">
            <a:avLst/>
          </a:prstGeom>
          <a:solidFill>
            <a:schemeClr val="tx2">
              <a:lumMod val="60000"/>
              <a:lumOff val="40000"/>
              <a:alpha val="48000"/>
            </a:schemeClr>
          </a:solidFill>
          <a:ln w="57150" cmpd="sng">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2228088" y="5128221"/>
            <a:ext cx="1142730" cy="662979"/>
          </a:xfrm>
          <a:prstGeom prst="rect">
            <a:avLst/>
          </a:prstGeom>
          <a:solidFill>
            <a:schemeClr val="tx2">
              <a:lumMod val="60000"/>
              <a:lumOff val="40000"/>
              <a:alpha val="48000"/>
            </a:schemeClr>
          </a:solidFill>
          <a:ln w="57150" cmpd="sng">
            <a:solidFill>
              <a:srgbClr val="660066"/>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4">
                  <a:lumMod val="60000"/>
                  <a:lumOff val="40000"/>
                </a:schemeClr>
              </a:solidFill>
            </a:endParaRPr>
          </a:p>
        </p:txBody>
      </p:sp>
      <p:sp>
        <p:nvSpPr>
          <p:cNvPr id="20" name="TextBox 19"/>
          <p:cNvSpPr txBox="1"/>
          <p:nvPr/>
        </p:nvSpPr>
        <p:spPr>
          <a:xfrm>
            <a:off x="86974" y="4431893"/>
            <a:ext cx="1520359" cy="323165"/>
          </a:xfrm>
          <a:prstGeom prst="rect">
            <a:avLst/>
          </a:prstGeom>
          <a:noFill/>
        </p:spPr>
        <p:txBody>
          <a:bodyPr wrap="none" rtlCol="0">
            <a:spAutoFit/>
          </a:bodyPr>
          <a:lstStyle/>
          <a:p>
            <a:r>
              <a:rPr lang="en-US" sz="1500" b="1" i="1" dirty="0">
                <a:solidFill>
                  <a:schemeClr val="accent4">
                    <a:lumMod val="50000"/>
                  </a:schemeClr>
                </a:solidFill>
                <a:latin typeface="Ayuthaya" charset="-34"/>
                <a:ea typeface="Ayuthaya" charset="-34"/>
                <a:cs typeface="Ayuthaya" charset="-34"/>
              </a:rPr>
              <a:t>Container 1</a:t>
            </a:r>
          </a:p>
        </p:txBody>
      </p:sp>
      <p:sp>
        <p:nvSpPr>
          <p:cNvPr id="21" name="TextBox 20"/>
          <p:cNvSpPr txBox="1"/>
          <p:nvPr/>
        </p:nvSpPr>
        <p:spPr>
          <a:xfrm>
            <a:off x="2050953" y="5832406"/>
            <a:ext cx="1520359" cy="323165"/>
          </a:xfrm>
          <a:prstGeom prst="rect">
            <a:avLst/>
          </a:prstGeom>
          <a:noFill/>
        </p:spPr>
        <p:txBody>
          <a:bodyPr wrap="none" rtlCol="0">
            <a:spAutoFit/>
          </a:bodyPr>
          <a:lstStyle/>
          <a:p>
            <a:r>
              <a:rPr lang="en-US" sz="1500" b="1" i="1" dirty="0">
                <a:solidFill>
                  <a:srgbClr val="660066"/>
                </a:solidFill>
                <a:latin typeface="Ayuthaya" charset="-34"/>
                <a:ea typeface="Ayuthaya" charset="-34"/>
                <a:cs typeface="Ayuthaya" charset="-34"/>
              </a:rPr>
              <a:t>Container 3</a:t>
            </a:r>
          </a:p>
        </p:txBody>
      </p:sp>
      <p:sp>
        <p:nvSpPr>
          <p:cNvPr id="22" name="TextBox 21"/>
          <p:cNvSpPr txBox="1"/>
          <p:nvPr/>
        </p:nvSpPr>
        <p:spPr>
          <a:xfrm>
            <a:off x="2126490" y="3860792"/>
            <a:ext cx="1520359" cy="323165"/>
          </a:xfrm>
          <a:prstGeom prst="rect">
            <a:avLst/>
          </a:prstGeom>
          <a:noFill/>
        </p:spPr>
        <p:txBody>
          <a:bodyPr wrap="none" rtlCol="0">
            <a:spAutoFit/>
          </a:bodyPr>
          <a:lstStyle/>
          <a:p>
            <a:r>
              <a:rPr lang="en-US" sz="1500" b="1" i="1" dirty="0">
                <a:solidFill>
                  <a:srgbClr val="FF0000"/>
                </a:solidFill>
                <a:latin typeface="Ayuthaya" charset="-34"/>
                <a:ea typeface="Ayuthaya" charset="-34"/>
                <a:cs typeface="Ayuthaya" charset="-34"/>
              </a:rPr>
              <a:t>Container 2</a:t>
            </a:r>
          </a:p>
        </p:txBody>
      </p:sp>
      <p:sp>
        <p:nvSpPr>
          <p:cNvPr id="23" name="Rectangle 22"/>
          <p:cNvSpPr/>
          <p:nvPr/>
        </p:nvSpPr>
        <p:spPr>
          <a:xfrm>
            <a:off x="2300214" y="4247227"/>
            <a:ext cx="1031051" cy="523220"/>
          </a:xfrm>
          <a:prstGeom prst="rect">
            <a:avLst/>
          </a:prstGeom>
        </p:spPr>
        <p:txBody>
          <a:bodyPr wrap="none">
            <a:spAutoFit/>
          </a:bodyPr>
          <a:lstStyle/>
          <a:p>
            <a:r>
              <a:rPr lang="en-US" sz="1400" dirty="0">
                <a:solidFill>
                  <a:schemeClr val="bg1"/>
                </a:solidFill>
              </a:rPr>
              <a:t>MPI Cluster</a:t>
            </a:r>
          </a:p>
          <a:p>
            <a:r>
              <a:rPr lang="en-US" sz="1400" dirty="0">
                <a:solidFill>
                  <a:schemeClr val="bg1"/>
                </a:solidFill>
              </a:rPr>
              <a:t>Phase 1</a:t>
            </a:r>
          </a:p>
        </p:txBody>
      </p:sp>
      <p:sp>
        <p:nvSpPr>
          <p:cNvPr id="24" name="Rectangle 23"/>
          <p:cNvSpPr/>
          <p:nvPr/>
        </p:nvSpPr>
        <p:spPr>
          <a:xfrm>
            <a:off x="2185878" y="5150554"/>
            <a:ext cx="1184940" cy="523220"/>
          </a:xfrm>
          <a:prstGeom prst="rect">
            <a:avLst/>
          </a:prstGeom>
        </p:spPr>
        <p:txBody>
          <a:bodyPr wrap="none">
            <a:spAutoFit/>
          </a:bodyPr>
          <a:lstStyle/>
          <a:p>
            <a:r>
              <a:rPr lang="en-US" sz="1400" dirty="0">
                <a:solidFill>
                  <a:schemeClr val="bg1"/>
                </a:solidFill>
              </a:rPr>
              <a:t>Storm Cluster</a:t>
            </a:r>
          </a:p>
          <a:p>
            <a:r>
              <a:rPr lang="en-US" sz="1400" dirty="0">
                <a:solidFill>
                  <a:schemeClr val="bg1"/>
                </a:solidFill>
              </a:rPr>
              <a:t>Phase2</a:t>
            </a:r>
          </a:p>
        </p:txBody>
      </p:sp>
      <p:sp>
        <p:nvSpPr>
          <p:cNvPr id="27" name="Rectangle 26"/>
          <p:cNvSpPr/>
          <p:nvPr/>
        </p:nvSpPr>
        <p:spPr>
          <a:xfrm>
            <a:off x="302871" y="4855801"/>
            <a:ext cx="700570" cy="738664"/>
          </a:xfrm>
          <a:prstGeom prst="rect">
            <a:avLst/>
          </a:prstGeom>
        </p:spPr>
        <p:txBody>
          <a:bodyPr wrap="none">
            <a:spAutoFit/>
          </a:bodyPr>
          <a:lstStyle/>
          <a:p>
            <a:r>
              <a:rPr lang="en-US" sz="1400" dirty="0">
                <a:solidFill>
                  <a:schemeClr val="bg1"/>
                </a:solidFill>
              </a:rPr>
              <a:t>Submit</a:t>
            </a:r>
          </a:p>
          <a:p>
            <a:r>
              <a:rPr lang="en-US" sz="1400" dirty="0">
                <a:solidFill>
                  <a:schemeClr val="bg1"/>
                </a:solidFill>
              </a:rPr>
              <a:t>Site</a:t>
            </a:r>
          </a:p>
          <a:p>
            <a:endParaRPr lang="en-US" sz="1400" dirty="0">
              <a:solidFill>
                <a:schemeClr val="bg1"/>
              </a:solidFill>
            </a:endParaRPr>
          </a:p>
        </p:txBody>
      </p:sp>
      <p:pic>
        <p:nvPicPr>
          <p:cNvPr id="36" name="Picture 35"/>
          <p:cNvPicPr>
            <a:picLocks noChangeAspect="1"/>
          </p:cNvPicPr>
          <p:nvPr/>
        </p:nvPicPr>
        <p:blipFill>
          <a:blip r:embed="rId5"/>
          <a:stretch>
            <a:fillRect/>
          </a:stretch>
        </p:blipFill>
        <p:spPr>
          <a:xfrm>
            <a:off x="11400672" y="5479082"/>
            <a:ext cx="791328" cy="706647"/>
          </a:xfrm>
          <a:prstGeom prst="rect">
            <a:avLst/>
          </a:prstGeom>
        </p:spPr>
      </p:pic>
      <p:pic>
        <p:nvPicPr>
          <p:cNvPr id="37" name="Picture 36"/>
          <p:cNvPicPr>
            <a:picLocks noChangeAspect="1"/>
          </p:cNvPicPr>
          <p:nvPr/>
        </p:nvPicPr>
        <p:blipFill>
          <a:blip r:embed="rId6"/>
          <a:stretch>
            <a:fillRect/>
          </a:stretch>
        </p:blipFill>
        <p:spPr>
          <a:xfrm>
            <a:off x="11548523" y="6246959"/>
            <a:ext cx="526373" cy="526373"/>
          </a:xfrm>
          <a:prstGeom prst="rect">
            <a:avLst/>
          </a:prstGeom>
        </p:spPr>
      </p:pic>
      <p:sp>
        <p:nvSpPr>
          <p:cNvPr id="38" name="TextBox 37"/>
          <p:cNvSpPr txBox="1"/>
          <p:nvPr/>
        </p:nvSpPr>
        <p:spPr>
          <a:xfrm>
            <a:off x="-1" y="6542665"/>
            <a:ext cx="11954933" cy="338554"/>
          </a:xfrm>
          <a:prstGeom prst="rect">
            <a:avLst/>
          </a:prstGeom>
          <a:noFill/>
        </p:spPr>
        <p:txBody>
          <a:bodyPr wrap="square" rtlCol="0">
            <a:spAutoFit/>
          </a:bodyPr>
          <a:lstStyle/>
          <a:p>
            <a:r>
              <a:rPr lang="en-US" sz="1600" b="1" dirty="0" err="1"/>
              <a:t>Dockerfiles</a:t>
            </a:r>
            <a:r>
              <a:rPr lang="en-US" sz="1600" dirty="0"/>
              <a:t> to configure containers </a:t>
            </a:r>
            <a:r>
              <a:rPr lang="en-US" sz="1600" b="1" dirty="0"/>
              <a:t>images</a:t>
            </a:r>
            <a:r>
              <a:rPr lang="en-US" sz="1600" dirty="0"/>
              <a:t> </a:t>
            </a:r>
            <a:r>
              <a:rPr lang="en-US" sz="1600" dirty="0">
                <a:sym typeface="Wingdings"/>
              </a:rPr>
              <a:t> S</a:t>
            </a:r>
            <a:r>
              <a:rPr lang="en-US" sz="1600" dirty="0"/>
              <a:t>tored in our </a:t>
            </a:r>
            <a:r>
              <a:rPr lang="en-US" sz="1600" b="1" dirty="0" err="1"/>
              <a:t>GitHub</a:t>
            </a:r>
            <a:r>
              <a:rPr lang="en-US" sz="1600" dirty="0"/>
              <a:t> </a:t>
            </a:r>
            <a:r>
              <a:rPr lang="en-US" sz="1600" dirty="0">
                <a:sym typeface="Wingdings"/>
              </a:rPr>
              <a:t> L</a:t>
            </a:r>
            <a:r>
              <a:rPr lang="en-US" sz="1600" dirty="0"/>
              <a:t>inked to </a:t>
            </a:r>
            <a:r>
              <a:rPr lang="en-US" sz="1600" b="1" dirty="0" err="1"/>
              <a:t>DockerHub</a:t>
            </a:r>
            <a:r>
              <a:rPr lang="en-US" sz="1600" dirty="0"/>
              <a:t> </a:t>
            </a:r>
            <a:r>
              <a:rPr lang="en-US" sz="1600" dirty="0">
                <a:sym typeface="Wingdings"/>
              </a:rPr>
              <a:t> stored/share/download images   </a:t>
            </a:r>
            <a:endParaRPr lang="en-US" sz="1600" dirty="0"/>
          </a:p>
        </p:txBody>
      </p:sp>
      <p:sp>
        <p:nvSpPr>
          <p:cNvPr id="28" name="Rectangle 27">
            <a:extLst>
              <a:ext uri="{FF2B5EF4-FFF2-40B4-BE49-F238E27FC236}">
                <a16:creationId xmlns:a16="http://schemas.microsoft.com/office/drawing/2014/main" id="{31EA7338-1B50-184A-9301-7B86DDC42FF6}"/>
              </a:ext>
            </a:extLst>
          </p:cNvPr>
          <p:cNvSpPr/>
          <p:nvPr/>
        </p:nvSpPr>
        <p:spPr>
          <a:xfrm>
            <a:off x="10729450" y="3763879"/>
            <a:ext cx="1176602" cy="135826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lumMod val="50000"/>
                  </a:schemeClr>
                </a:solidFill>
              </a:rPr>
              <a:t>NSF-</a:t>
            </a:r>
            <a:r>
              <a:rPr lang="en-US" dirty="0" err="1">
                <a:solidFill>
                  <a:schemeClr val="bg1">
                    <a:lumMod val="50000"/>
                  </a:schemeClr>
                </a:solidFill>
              </a:rPr>
              <a:t>Chamelon</a:t>
            </a:r>
            <a:r>
              <a:rPr lang="en-US" dirty="0">
                <a:solidFill>
                  <a:schemeClr val="bg1">
                    <a:lumMod val="50000"/>
                  </a:schemeClr>
                </a:solidFill>
              </a:rPr>
              <a:t> cloud</a:t>
            </a:r>
          </a:p>
          <a:p>
            <a:pPr algn="ctr"/>
            <a:r>
              <a:rPr lang="en-US" dirty="0">
                <a:solidFill>
                  <a:schemeClr val="bg1">
                    <a:lumMod val="50000"/>
                  </a:schemeClr>
                </a:solidFill>
              </a:rPr>
              <a:t>1 node – 40 cores </a:t>
            </a:r>
          </a:p>
        </p:txBody>
      </p:sp>
    </p:spTree>
    <p:extLst>
      <p:ext uri="{BB962C8B-B14F-4D97-AF65-F5344CB8AC3E}">
        <p14:creationId xmlns:p14="http://schemas.microsoft.com/office/powerpoint/2010/main" val="23139977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HybridWorfklow-Container1-eps-converted-to.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31737" y="-33868"/>
            <a:ext cx="6597713" cy="6858000"/>
          </a:xfrm>
          <a:prstGeom prst="rect">
            <a:avLst/>
          </a:prstGeom>
        </p:spPr>
      </p:pic>
      <p:pic>
        <p:nvPicPr>
          <p:cNvPr id="5" name="Picture 4"/>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205506" y="640260"/>
            <a:ext cx="3689030" cy="1539349"/>
          </a:xfrm>
          <a:prstGeom prst="rect">
            <a:avLst/>
          </a:prstGeom>
        </p:spPr>
      </p:pic>
      <p:pic>
        <p:nvPicPr>
          <p:cNvPr id="6" name="Picture 5"/>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794667" y="2634877"/>
            <a:ext cx="2372439" cy="736972"/>
          </a:xfrm>
          <a:prstGeom prst="rect">
            <a:avLst/>
          </a:prstGeom>
        </p:spPr>
      </p:pic>
      <p:sp>
        <p:nvSpPr>
          <p:cNvPr id="7" name="TextBox 6"/>
          <p:cNvSpPr txBox="1"/>
          <p:nvPr/>
        </p:nvSpPr>
        <p:spPr>
          <a:xfrm>
            <a:off x="677333" y="2248927"/>
            <a:ext cx="2614057" cy="338554"/>
          </a:xfrm>
          <a:prstGeom prst="rect">
            <a:avLst/>
          </a:prstGeom>
          <a:noFill/>
        </p:spPr>
        <p:txBody>
          <a:bodyPr wrap="square" rtlCol="0">
            <a:spAutoFit/>
          </a:bodyPr>
          <a:lstStyle/>
          <a:p>
            <a:r>
              <a:rPr lang="en-US" sz="1600" dirty="0"/>
              <a:t>dispel4py </a:t>
            </a:r>
            <a:r>
              <a:rPr lang="en-US" sz="1600" dirty="0" err="1"/>
              <a:t>preproc</a:t>
            </a:r>
            <a:r>
              <a:rPr lang="en-US" sz="1600" dirty="0"/>
              <a:t>. (Phase 1)</a:t>
            </a:r>
          </a:p>
        </p:txBody>
      </p:sp>
      <p:sp>
        <p:nvSpPr>
          <p:cNvPr id="10" name="TextBox 9"/>
          <p:cNvSpPr txBox="1"/>
          <p:nvPr/>
        </p:nvSpPr>
        <p:spPr>
          <a:xfrm>
            <a:off x="743875" y="3200393"/>
            <a:ext cx="2323335" cy="338554"/>
          </a:xfrm>
          <a:prstGeom prst="rect">
            <a:avLst/>
          </a:prstGeom>
          <a:noFill/>
        </p:spPr>
        <p:txBody>
          <a:bodyPr wrap="square" rtlCol="0">
            <a:spAutoFit/>
          </a:bodyPr>
          <a:lstStyle/>
          <a:p>
            <a:r>
              <a:rPr lang="en-US" sz="1600" dirty="0"/>
              <a:t>dispel4py proc. (Phase 2)</a:t>
            </a:r>
          </a:p>
        </p:txBody>
      </p:sp>
      <p:sp>
        <p:nvSpPr>
          <p:cNvPr id="11" name="Rectangle 10"/>
          <p:cNvSpPr/>
          <p:nvPr/>
        </p:nvSpPr>
        <p:spPr>
          <a:xfrm>
            <a:off x="50799" y="304793"/>
            <a:ext cx="3877734" cy="3234154"/>
          </a:xfrm>
          <a:prstGeom prst="rect">
            <a:avLst/>
          </a:prstGeom>
          <a:solidFill>
            <a:schemeClr val="bg1">
              <a:lumMod val="95000"/>
              <a:alpha val="21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p>
        </p:txBody>
      </p:sp>
      <p:sp>
        <p:nvSpPr>
          <p:cNvPr id="12" name="TextBox 11"/>
          <p:cNvSpPr txBox="1"/>
          <p:nvPr/>
        </p:nvSpPr>
        <p:spPr>
          <a:xfrm>
            <a:off x="608960" y="321727"/>
            <a:ext cx="2447221" cy="338554"/>
          </a:xfrm>
          <a:prstGeom prst="rect">
            <a:avLst/>
          </a:prstGeom>
          <a:noFill/>
        </p:spPr>
        <p:txBody>
          <a:bodyPr wrap="square" rtlCol="0">
            <a:spAutoFit/>
          </a:bodyPr>
          <a:lstStyle/>
          <a:p>
            <a:r>
              <a:rPr lang="en-US" sz="1600" dirty="0"/>
              <a:t>Data-Intensive Application</a:t>
            </a:r>
          </a:p>
        </p:txBody>
      </p:sp>
      <p:sp>
        <p:nvSpPr>
          <p:cNvPr id="13" name="TextBox 12"/>
          <p:cNvSpPr txBox="1"/>
          <p:nvPr/>
        </p:nvSpPr>
        <p:spPr>
          <a:xfrm>
            <a:off x="50799" y="-20142"/>
            <a:ext cx="1010169" cy="338554"/>
          </a:xfrm>
          <a:prstGeom prst="rect">
            <a:avLst/>
          </a:prstGeom>
          <a:noFill/>
        </p:spPr>
        <p:txBody>
          <a:bodyPr wrap="square" rtlCol="0">
            <a:spAutoFit/>
          </a:bodyPr>
          <a:lstStyle/>
          <a:p>
            <a:r>
              <a:rPr lang="en-US" sz="1600" dirty="0">
                <a:solidFill>
                  <a:schemeClr val="accent2">
                    <a:lumMod val="75000"/>
                  </a:schemeClr>
                </a:solidFill>
              </a:rPr>
              <a:t>Reminder</a:t>
            </a:r>
          </a:p>
        </p:txBody>
      </p:sp>
      <p:sp>
        <p:nvSpPr>
          <p:cNvPr id="17" name="Rectangle 16"/>
          <p:cNvSpPr/>
          <p:nvPr/>
        </p:nvSpPr>
        <p:spPr>
          <a:xfrm>
            <a:off x="216692" y="4755058"/>
            <a:ext cx="934213" cy="764828"/>
          </a:xfrm>
          <a:prstGeom prst="rect">
            <a:avLst/>
          </a:prstGeom>
          <a:solidFill>
            <a:schemeClr val="tx2">
              <a:lumMod val="60000"/>
              <a:lumOff val="40000"/>
              <a:alpha val="48000"/>
            </a:schemeClr>
          </a:solidFill>
          <a:ln w="57150" cmpd="sng">
            <a:solidFill>
              <a:schemeClr val="accent4">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2220283" y="4213192"/>
            <a:ext cx="1158044" cy="677333"/>
          </a:xfrm>
          <a:prstGeom prst="rect">
            <a:avLst/>
          </a:prstGeom>
          <a:solidFill>
            <a:schemeClr val="tx2">
              <a:lumMod val="60000"/>
              <a:lumOff val="40000"/>
              <a:alpha val="48000"/>
            </a:schemeClr>
          </a:solidFill>
          <a:ln w="57150" cmpd="sng">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2228088" y="5128221"/>
            <a:ext cx="1142730" cy="662979"/>
          </a:xfrm>
          <a:prstGeom prst="rect">
            <a:avLst/>
          </a:prstGeom>
          <a:solidFill>
            <a:schemeClr val="tx2">
              <a:lumMod val="60000"/>
              <a:lumOff val="40000"/>
              <a:alpha val="48000"/>
            </a:schemeClr>
          </a:solidFill>
          <a:ln w="57150" cmpd="sng">
            <a:solidFill>
              <a:srgbClr val="660066"/>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4">
                  <a:lumMod val="60000"/>
                  <a:lumOff val="40000"/>
                </a:schemeClr>
              </a:solidFill>
            </a:endParaRPr>
          </a:p>
        </p:txBody>
      </p:sp>
      <p:sp>
        <p:nvSpPr>
          <p:cNvPr id="20" name="TextBox 19"/>
          <p:cNvSpPr txBox="1"/>
          <p:nvPr/>
        </p:nvSpPr>
        <p:spPr>
          <a:xfrm>
            <a:off x="86974" y="4431893"/>
            <a:ext cx="1520359" cy="323165"/>
          </a:xfrm>
          <a:prstGeom prst="rect">
            <a:avLst/>
          </a:prstGeom>
          <a:noFill/>
        </p:spPr>
        <p:txBody>
          <a:bodyPr wrap="none" rtlCol="0">
            <a:spAutoFit/>
          </a:bodyPr>
          <a:lstStyle/>
          <a:p>
            <a:r>
              <a:rPr lang="en-US" sz="1500" b="1" i="1" dirty="0">
                <a:solidFill>
                  <a:schemeClr val="accent4">
                    <a:lumMod val="50000"/>
                  </a:schemeClr>
                </a:solidFill>
                <a:latin typeface="Ayuthaya" charset="-34"/>
                <a:ea typeface="Ayuthaya" charset="-34"/>
                <a:cs typeface="Ayuthaya" charset="-34"/>
              </a:rPr>
              <a:t>Container 1</a:t>
            </a:r>
          </a:p>
        </p:txBody>
      </p:sp>
      <p:sp>
        <p:nvSpPr>
          <p:cNvPr id="21" name="TextBox 20"/>
          <p:cNvSpPr txBox="1"/>
          <p:nvPr/>
        </p:nvSpPr>
        <p:spPr>
          <a:xfrm>
            <a:off x="2050953" y="5832406"/>
            <a:ext cx="1520359" cy="323165"/>
          </a:xfrm>
          <a:prstGeom prst="rect">
            <a:avLst/>
          </a:prstGeom>
          <a:noFill/>
        </p:spPr>
        <p:txBody>
          <a:bodyPr wrap="none" rtlCol="0">
            <a:spAutoFit/>
          </a:bodyPr>
          <a:lstStyle/>
          <a:p>
            <a:r>
              <a:rPr lang="en-US" sz="1500" b="1" i="1" dirty="0">
                <a:solidFill>
                  <a:srgbClr val="660066"/>
                </a:solidFill>
                <a:latin typeface="Ayuthaya" charset="-34"/>
                <a:ea typeface="Ayuthaya" charset="-34"/>
                <a:cs typeface="Ayuthaya" charset="-34"/>
              </a:rPr>
              <a:t>Container 3</a:t>
            </a:r>
          </a:p>
        </p:txBody>
      </p:sp>
      <p:sp>
        <p:nvSpPr>
          <p:cNvPr id="22" name="TextBox 21"/>
          <p:cNvSpPr txBox="1"/>
          <p:nvPr/>
        </p:nvSpPr>
        <p:spPr>
          <a:xfrm>
            <a:off x="2126490" y="3860792"/>
            <a:ext cx="1520359" cy="323165"/>
          </a:xfrm>
          <a:prstGeom prst="rect">
            <a:avLst/>
          </a:prstGeom>
          <a:noFill/>
        </p:spPr>
        <p:txBody>
          <a:bodyPr wrap="none" rtlCol="0">
            <a:spAutoFit/>
          </a:bodyPr>
          <a:lstStyle/>
          <a:p>
            <a:r>
              <a:rPr lang="en-US" sz="1500" b="1" i="1" dirty="0">
                <a:solidFill>
                  <a:srgbClr val="FF0000"/>
                </a:solidFill>
                <a:latin typeface="Ayuthaya" charset="-34"/>
                <a:ea typeface="Ayuthaya" charset="-34"/>
                <a:cs typeface="Ayuthaya" charset="-34"/>
              </a:rPr>
              <a:t>Container 2</a:t>
            </a:r>
          </a:p>
        </p:txBody>
      </p:sp>
      <p:sp>
        <p:nvSpPr>
          <p:cNvPr id="23" name="Rectangle 22"/>
          <p:cNvSpPr/>
          <p:nvPr/>
        </p:nvSpPr>
        <p:spPr>
          <a:xfrm>
            <a:off x="2300214" y="4247227"/>
            <a:ext cx="1031051" cy="307777"/>
          </a:xfrm>
          <a:prstGeom prst="rect">
            <a:avLst/>
          </a:prstGeom>
        </p:spPr>
        <p:txBody>
          <a:bodyPr wrap="none">
            <a:spAutoFit/>
          </a:bodyPr>
          <a:lstStyle/>
          <a:p>
            <a:r>
              <a:rPr lang="en-US" sz="1400" dirty="0">
                <a:solidFill>
                  <a:schemeClr val="bg1"/>
                </a:solidFill>
              </a:rPr>
              <a:t>MPI Cluster</a:t>
            </a:r>
          </a:p>
        </p:txBody>
      </p:sp>
      <p:sp>
        <p:nvSpPr>
          <p:cNvPr id="24" name="Rectangle 23"/>
          <p:cNvSpPr/>
          <p:nvPr/>
        </p:nvSpPr>
        <p:spPr>
          <a:xfrm>
            <a:off x="2185878" y="5150554"/>
            <a:ext cx="1184940" cy="307777"/>
          </a:xfrm>
          <a:prstGeom prst="rect">
            <a:avLst/>
          </a:prstGeom>
        </p:spPr>
        <p:txBody>
          <a:bodyPr wrap="none">
            <a:spAutoFit/>
          </a:bodyPr>
          <a:lstStyle/>
          <a:p>
            <a:r>
              <a:rPr lang="en-US" sz="1400" dirty="0">
                <a:solidFill>
                  <a:schemeClr val="bg1"/>
                </a:solidFill>
              </a:rPr>
              <a:t>Storm Cluster</a:t>
            </a:r>
          </a:p>
        </p:txBody>
      </p:sp>
      <p:sp>
        <p:nvSpPr>
          <p:cNvPr id="27" name="Rectangle 26"/>
          <p:cNvSpPr/>
          <p:nvPr/>
        </p:nvSpPr>
        <p:spPr>
          <a:xfrm>
            <a:off x="302871" y="4855801"/>
            <a:ext cx="825667" cy="523220"/>
          </a:xfrm>
          <a:prstGeom prst="rect">
            <a:avLst/>
          </a:prstGeom>
        </p:spPr>
        <p:txBody>
          <a:bodyPr wrap="none">
            <a:spAutoFit/>
          </a:bodyPr>
          <a:lstStyle/>
          <a:p>
            <a:r>
              <a:rPr lang="en-US" sz="1400" dirty="0">
                <a:solidFill>
                  <a:schemeClr val="bg1"/>
                </a:solidFill>
              </a:rPr>
              <a:t>Submit</a:t>
            </a:r>
          </a:p>
          <a:p>
            <a:r>
              <a:rPr lang="en-US" sz="1400" dirty="0">
                <a:solidFill>
                  <a:schemeClr val="bg1"/>
                </a:solidFill>
              </a:rPr>
              <a:t>Asterism</a:t>
            </a:r>
          </a:p>
        </p:txBody>
      </p:sp>
      <p:sp>
        <p:nvSpPr>
          <p:cNvPr id="33" name="5-Point Star 32"/>
          <p:cNvSpPr/>
          <p:nvPr/>
        </p:nvSpPr>
        <p:spPr>
          <a:xfrm>
            <a:off x="284424" y="5638800"/>
            <a:ext cx="510243" cy="516771"/>
          </a:xfrm>
          <a:prstGeom prst="star5">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TextBox 34"/>
          <p:cNvSpPr txBox="1"/>
          <p:nvPr/>
        </p:nvSpPr>
        <p:spPr>
          <a:xfrm>
            <a:off x="10050861" y="243239"/>
            <a:ext cx="1956309" cy="584776"/>
          </a:xfrm>
          <a:prstGeom prst="rect">
            <a:avLst/>
          </a:prstGeom>
          <a:noFill/>
        </p:spPr>
        <p:txBody>
          <a:bodyPr wrap="square" rtlCol="0">
            <a:spAutoFit/>
          </a:bodyPr>
          <a:lstStyle/>
          <a:p>
            <a:pPr algn="r"/>
            <a:r>
              <a:rPr lang="en-US" sz="1600" b="1" dirty="0"/>
              <a:t>1 instance as</a:t>
            </a:r>
          </a:p>
          <a:p>
            <a:pPr algn="r"/>
            <a:r>
              <a:rPr lang="en-US" sz="1600" b="1" dirty="0"/>
              <a:t>       Container </a:t>
            </a:r>
            <a:r>
              <a:rPr lang="en-US" sz="1600" dirty="0"/>
              <a:t>1</a:t>
            </a:r>
          </a:p>
        </p:txBody>
      </p:sp>
      <p:pic>
        <p:nvPicPr>
          <p:cNvPr id="36" name="Picture 35"/>
          <p:cNvPicPr>
            <a:picLocks noChangeAspect="1"/>
          </p:cNvPicPr>
          <p:nvPr/>
        </p:nvPicPr>
        <p:blipFill>
          <a:blip r:embed="rId6"/>
          <a:stretch>
            <a:fillRect/>
          </a:stretch>
        </p:blipFill>
        <p:spPr>
          <a:xfrm>
            <a:off x="11400672" y="5479082"/>
            <a:ext cx="791328" cy="706647"/>
          </a:xfrm>
          <a:prstGeom prst="rect">
            <a:avLst/>
          </a:prstGeom>
        </p:spPr>
      </p:pic>
      <p:pic>
        <p:nvPicPr>
          <p:cNvPr id="37" name="Picture 36"/>
          <p:cNvPicPr>
            <a:picLocks noChangeAspect="1"/>
          </p:cNvPicPr>
          <p:nvPr/>
        </p:nvPicPr>
        <p:blipFill>
          <a:blip r:embed="rId7"/>
          <a:stretch>
            <a:fillRect/>
          </a:stretch>
        </p:blipFill>
        <p:spPr>
          <a:xfrm>
            <a:off x="11548523" y="6246959"/>
            <a:ext cx="526373" cy="526373"/>
          </a:xfrm>
          <a:prstGeom prst="rect">
            <a:avLst/>
          </a:prstGeom>
        </p:spPr>
      </p:pic>
      <p:sp>
        <p:nvSpPr>
          <p:cNvPr id="38" name="TextBox 37"/>
          <p:cNvSpPr txBox="1"/>
          <p:nvPr/>
        </p:nvSpPr>
        <p:spPr>
          <a:xfrm>
            <a:off x="-1" y="6542665"/>
            <a:ext cx="11954933" cy="338554"/>
          </a:xfrm>
          <a:prstGeom prst="rect">
            <a:avLst/>
          </a:prstGeom>
          <a:noFill/>
        </p:spPr>
        <p:txBody>
          <a:bodyPr wrap="square" rtlCol="0">
            <a:spAutoFit/>
          </a:bodyPr>
          <a:lstStyle/>
          <a:p>
            <a:r>
              <a:rPr lang="en-US" sz="1600" b="1" dirty="0" err="1"/>
              <a:t>Dockerfiles</a:t>
            </a:r>
            <a:r>
              <a:rPr lang="en-US" sz="1600" dirty="0"/>
              <a:t> to configure containers </a:t>
            </a:r>
            <a:r>
              <a:rPr lang="en-US" sz="1600" b="1" dirty="0"/>
              <a:t>images</a:t>
            </a:r>
            <a:r>
              <a:rPr lang="en-US" sz="1600" dirty="0"/>
              <a:t> </a:t>
            </a:r>
            <a:r>
              <a:rPr lang="en-US" sz="1600" dirty="0">
                <a:sym typeface="Wingdings"/>
              </a:rPr>
              <a:t> S</a:t>
            </a:r>
            <a:r>
              <a:rPr lang="en-US" sz="1600" dirty="0"/>
              <a:t>tored in our </a:t>
            </a:r>
            <a:r>
              <a:rPr lang="en-US" sz="1600" b="1" dirty="0" err="1"/>
              <a:t>GitHub</a:t>
            </a:r>
            <a:r>
              <a:rPr lang="en-US" sz="1600" dirty="0"/>
              <a:t> </a:t>
            </a:r>
            <a:r>
              <a:rPr lang="en-US" sz="1600" dirty="0">
                <a:sym typeface="Wingdings"/>
              </a:rPr>
              <a:t> L</a:t>
            </a:r>
            <a:r>
              <a:rPr lang="en-US" sz="1600" dirty="0"/>
              <a:t>inked to </a:t>
            </a:r>
            <a:r>
              <a:rPr lang="en-US" sz="1600" b="1" dirty="0" err="1"/>
              <a:t>DockerHub</a:t>
            </a:r>
            <a:r>
              <a:rPr lang="en-US" sz="1600" dirty="0"/>
              <a:t> </a:t>
            </a:r>
            <a:r>
              <a:rPr lang="en-US" sz="1600" dirty="0">
                <a:sym typeface="Wingdings"/>
              </a:rPr>
              <a:t> stored/share/download images   </a:t>
            </a:r>
            <a:endParaRPr lang="en-US" sz="1600" dirty="0"/>
          </a:p>
        </p:txBody>
      </p:sp>
      <p:sp>
        <p:nvSpPr>
          <p:cNvPr id="2" name="Rectangle 1"/>
          <p:cNvSpPr/>
          <p:nvPr/>
        </p:nvSpPr>
        <p:spPr>
          <a:xfrm>
            <a:off x="4436533" y="760283"/>
            <a:ext cx="2573866" cy="2846518"/>
          </a:xfrm>
          <a:prstGeom prst="rect">
            <a:avLst/>
          </a:prstGeom>
          <a:solidFill>
            <a:schemeClr val="bg1">
              <a:lumMod val="85000"/>
              <a:alpha val="21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CF20666E-DE2B-B642-A6CB-F2A214852345}"/>
              </a:ext>
            </a:extLst>
          </p:cNvPr>
          <p:cNvSpPr/>
          <p:nvPr/>
        </p:nvSpPr>
        <p:spPr>
          <a:xfrm>
            <a:off x="10729450" y="3763879"/>
            <a:ext cx="1176602" cy="135826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lumMod val="50000"/>
                  </a:schemeClr>
                </a:solidFill>
              </a:rPr>
              <a:t>NSF-</a:t>
            </a:r>
            <a:r>
              <a:rPr lang="en-US" dirty="0" err="1">
                <a:solidFill>
                  <a:schemeClr val="bg1">
                    <a:lumMod val="50000"/>
                  </a:schemeClr>
                </a:solidFill>
              </a:rPr>
              <a:t>Chamelon</a:t>
            </a:r>
            <a:r>
              <a:rPr lang="en-US" dirty="0">
                <a:solidFill>
                  <a:schemeClr val="bg1">
                    <a:lumMod val="50000"/>
                  </a:schemeClr>
                </a:solidFill>
              </a:rPr>
              <a:t> cloud</a:t>
            </a:r>
          </a:p>
          <a:p>
            <a:pPr algn="ctr"/>
            <a:r>
              <a:rPr lang="en-US" dirty="0">
                <a:solidFill>
                  <a:schemeClr val="bg1">
                    <a:lumMod val="50000"/>
                  </a:schemeClr>
                </a:solidFill>
              </a:rPr>
              <a:t>1 node – 40 cores </a:t>
            </a:r>
          </a:p>
        </p:txBody>
      </p:sp>
    </p:spTree>
    <p:extLst>
      <p:ext uri="{BB962C8B-B14F-4D97-AF65-F5344CB8AC3E}">
        <p14:creationId xmlns:p14="http://schemas.microsoft.com/office/powerpoint/2010/main" val="12745400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a:xfrm>
            <a:off x="216692" y="4755058"/>
            <a:ext cx="934213" cy="764828"/>
          </a:xfrm>
          <a:prstGeom prst="rect">
            <a:avLst/>
          </a:prstGeom>
          <a:solidFill>
            <a:schemeClr val="tx2">
              <a:lumMod val="60000"/>
              <a:lumOff val="40000"/>
              <a:alpha val="48000"/>
            </a:schemeClr>
          </a:solidFill>
          <a:ln w="57150" cmpd="sng">
            <a:solidFill>
              <a:schemeClr val="accent4">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2220283" y="4213192"/>
            <a:ext cx="1158044" cy="677333"/>
          </a:xfrm>
          <a:prstGeom prst="rect">
            <a:avLst/>
          </a:prstGeom>
          <a:solidFill>
            <a:schemeClr val="tx2">
              <a:lumMod val="60000"/>
              <a:lumOff val="40000"/>
              <a:alpha val="48000"/>
            </a:schemeClr>
          </a:solidFill>
          <a:ln w="57150" cmpd="sng">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2228088" y="5128221"/>
            <a:ext cx="1142730" cy="662979"/>
          </a:xfrm>
          <a:prstGeom prst="rect">
            <a:avLst/>
          </a:prstGeom>
          <a:solidFill>
            <a:schemeClr val="tx2">
              <a:lumMod val="60000"/>
              <a:lumOff val="40000"/>
              <a:alpha val="48000"/>
            </a:schemeClr>
          </a:solidFill>
          <a:ln w="57150" cmpd="sng">
            <a:solidFill>
              <a:srgbClr val="660066"/>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4">
                  <a:lumMod val="60000"/>
                  <a:lumOff val="40000"/>
                </a:schemeClr>
              </a:solidFill>
            </a:endParaRPr>
          </a:p>
        </p:txBody>
      </p:sp>
      <p:sp>
        <p:nvSpPr>
          <p:cNvPr id="20" name="TextBox 19"/>
          <p:cNvSpPr txBox="1"/>
          <p:nvPr/>
        </p:nvSpPr>
        <p:spPr>
          <a:xfrm>
            <a:off x="86974" y="4431893"/>
            <a:ext cx="1520359" cy="323165"/>
          </a:xfrm>
          <a:prstGeom prst="rect">
            <a:avLst/>
          </a:prstGeom>
          <a:noFill/>
        </p:spPr>
        <p:txBody>
          <a:bodyPr wrap="none" rtlCol="0">
            <a:spAutoFit/>
          </a:bodyPr>
          <a:lstStyle/>
          <a:p>
            <a:r>
              <a:rPr lang="en-US" sz="1500" b="1" i="1" dirty="0">
                <a:solidFill>
                  <a:schemeClr val="accent4">
                    <a:lumMod val="50000"/>
                  </a:schemeClr>
                </a:solidFill>
                <a:latin typeface="Ayuthaya" charset="-34"/>
                <a:ea typeface="Ayuthaya" charset="-34"/>
                <a:cs typeface="Ayuthaya" charset="-34"/>
              </a:rPr>
              <a:t>Container 1</a:t>
            </a:r>
          </a:p>
        </p:txBody>
      </p:sp>
      <p:sp>
        <p:nvSpPr>
          <p:cNvPr id="21" name="TextBox 20"/>
          <p:cNvSpPr txBox="1"/>
          <p:nvPr/>
        </p:nvSpPr>
        <p:spPr>
          <a:xfrm>
            <a:off x="2050953" y="5832406"/>
            <a:ext cx="1520359" cy="323165"/>
          </a:xfrm>
          <a:prstGeom prst="rect">
            <a:avLst/>
          </a:prstGeom>
          <a:noFill/>
        </p:spPr>
        <p:txBody>
          <a:bodyPr wrap="none" rtlCol="0">
            <a:spAutoFit/>
          </a:bodyPr>
          <a:lstStyle/>
          <a:p>
            <a:r>
              <a:rPr lang="en-US" sz="1500" b="1" i="1" dirty="0">
                <a:solidFill>
                  <a:srgbClr val="660066"/>
                </a:solidFill>
                <a:latin typeface="Ayuthaya" charset="-34"/>
                <a:ea typeface="Ayuthaya" charset="-34"/>
                <a:cs typeface="Ayuthaya" charset="-34"/>
              </a:rPr>
              <a:t>Container 3</a:t>
            </a:r>
          </a:p>
        </p:txBody>
      </p:sp>
      <p:sp>
        <p:nvSpPr>
          <p:cNvPr id="22" name="TextBox 21"/>
          <p:cNvSpPr txBox="1"/>
          <p:nvPr/>
        </p:nvSpPr>
        <p:spPr>
          <a:xfrm>
            <a:off x="2126490" y="3860792"/>
            <a:ext cx="1520359" cy="323165"/>
          </a:xfrm>
          <a:prstGeom prst="rect">
            <a:avLst/>
          </a:prstGeom>
          <a:noFill/>
        </p:spPr>
        <p:txBody>
          <a:bodyPr wrap="none" rtlCol="0">
            <a:spAutoFit/>
          </a:bodyPr>
          <a:lstStyle/>
          <a:p>
            <a:r>
              <a:rPr lang="en-US" sz="1500" b="1" i="1" dirty="0">
                <a:solidFill>
                  <a:srgbClr val="FF0000"/>
                </a:solidFill>
                <a:latin typeface="Ayuthaya" charset="-34"/>
                <a:ea typeface="Ayuthaya" charset="-34"/>
                <a:cs typeface="Ayuthaya" charset="-34"/>
              </a:rPr>
              <a:t>Container 2</a:t>
            </a:r>
          </a:p>
        </p:txBody>
      </p:sp>
      <p:sp>
        <p:nvSpPr>
          <p:cNvPr id="23" name="Rectangle 22"/>
          <p:cNvSpPr/>
          <p:nvPr/>
        </p:nvSpPr>
        <p:spPr>
          <a:xfrm>
            <a:off x="2300214" y="4247227"/>
            <a:ext cx="1031051" cy="307777"/>
          </a:xfrm>
          <a:prstGeom prst="rect">
            <a:avLst/>
          </a:prstGeom>
        </p:spPr>
        <p:txBody>
          <a:bodyPr wrap="none">
            <a:spAutoFit/>
          </a:bodyPr>
          <a:lstStyle/>
          <a:p>
            <a:r>
              <a:rPr lang="en-US" sz="1400" dirty="0">
                <a:solidFill>
                  <a:schemeClr val="bg1"/>
                </a:solidFill>
              </a:rPr>
              <a:t>MPI Cluster</a:t>
            </a:r>
          </a:p>
        </p:txBody>
      </p:sp>
      <p:sp>
        <p:nvSpPr>
          <p:cNvPr id="24" name="Rectangle 23"/>
          <p:cNvSpPr/>
          <p:nvPr/>
        </p:nvSpPr>
        <p:spPr>
          <a:xfrm>
            <a:off x="2185878" y="5150554"/>
            <a:ext cx="1184940" cy="307777"/>
          </a:xfrm>
          <a:prstGeom prst="rect">
            <a:avLst/>
          </a:prstGeom>
        </p:spPr>
        <p:txBody>
          <a:bodyPr wrap="none">
            <a:spAutoFit/>
          </a:bodyPr>
          <a:lstStyle/>
          <a:p>
            <a:r>
              <a:rPr lang="en-US" sz="1400" dirty="0">
                <a:solidFill>
                  <a:schemeClr val="bg1"/>
                </a:solidFill>
              </a:rPr>
              <a:t>Storm Cluster</a:t>
            </a:r>
          </a:p>
        </p:txBody>
      </p:sp>
      <p:sp>
        <p:nvSpPr>
          <p:cNvPr id="27" name="Rectangle 26"/>
          <p:cNvSpPr/>
          <p:nvPr/>
        </p:nvSpPr>
        <p:spPr>
          <a:xfrm>
            <a:off x="302871" y="4855801"/>
            <a:ext cx="825667" cy="523220"/>
          </a:xfrm>
          <a:prstGeom prst="rect">
            <a:avLst/>
          </a:prstGeom>
        </p:spPr>
        <p:txBody>
          <a:bodyPr wrap="none">
            <a:spAutoFit/>
          </a:bodyPr>
          <a:lstStyle/>
          <a:p>
            <a:r>
              <a:rPr lang="en-US" sz="1400" dirty="0">
                <a:solidFill>
                  <a:schemeClr val="bg1"/>
                </a:solidFill>
              </a:rPr>
              <a:t>Submit</a:t>
            </a:r>
          </a:p>
          <a:p>
            <a:r>
              <a:rPr lang="en-US" sz="1400" dirty="0">
                <a:solidFill>
                  <a:schemeClr val="bg1"/>
                </a:solidFill>
              </a:rPr>
              <a:t>Asterism</a:t>
            </a:r>
          </a:p>
        </p:txBody>
      </p:sp>
      <p:sp>
        <p:nvSpPr>
          <p:cNvPr id="25" name="Rectangle 24"/>
          <p:cNvSpPr/>
          <p:nvPr/>
        </p:nvSpPr>
        <p:spPr>
          <a:xfrm>
            <a:off x="2390805" y="4548024"/>
            <a:ext cx="748873" cy="307777"/>
          </a:xfrm>
          <a:prstGeom prst="rect">
            <a:avLst/>
          </a:prstGeom>
        </p:spPr>
        <p:txBody>
          <a:bodyPr wrap="none">
            <a:spAutoFit/>
          </a:bodyPr>
          <a:lstStyle/>
          <a:p>
            <a:r>
              <a:rPr lang="en-US" sz="1400" dirty="0">
                <a:solidFill>
                  <a:schemeClr val="bg1"/>
                </a:solidFill>
              </a:rPr>
              <a:t>Phase 1</a:t>
            </a:r>
          </a:p>
        </p:txBody>
      </p:sp>
      <p:cxnSp>
        <p:nvCxnSpPr>
          <p:cNvPr id="3" name="Straight Arrow Connector 2"/>
          <p:cNvCxnSpPr>
            <a:stCxn id="18" idx="2"/>
            <a:endCxn id="19" idx="0"/>
          </p:cNvCxnSpPr>
          <p:nvPr/>
        </p:nvCxnSpPr>
        <p:spPr>
          <a:xfrm>
            <a:off x="2799305" y="4890525"/>
            <a:ext cx="148" cy="23769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a:stCxn id="17" idx="3"/>
            <a:endCxn id="18" idx="1"/>
          </p:cNvCxnSpPr>
          <p:nvPr/>
        </p:nvCxnSpPr>
        <p:spPr>
          <a:xfrm flipV="1">
            <a:off x="1150905" y="4551859"/>
            <a:ext cx="1069378" cy="58561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14" name="Picture 13" descr="HybridWorfklow-Container2-eps-converted-to.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96367" y="-87994"/>
            <a:ext cx="5000488" cy="6878142"/>
          </a:xfrm>
          <a:prstGeom prst="rect">
            <a:avLst/>
          </a:prstGeom>
        </p:spPr>
      </p:pic>
      <p:sp>
        <p:nvSpPr>
          <p:cNvPr id="26" name="5-Point Star 25"/>
          <p:cNvSpPr/>
          <p:nvPr/>
        </p:nvSpPr>
        <p:spPr>
          <a:xfrm>
            <a:off x="3574283" y="4289638"/>
            <a:ext cx="510243" cy="516771"/>
          </a:xfrm>
          <a:prstGeom prst="star5">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TextBox 28"/>
          <p:cNvSpPr txBox="1"/>
          <p:nvPr/>
        </p:nvSpPr>
        <p:spPr>
          <a:xfrm>
            <a:off x="10084710" y="279157"/>
            <a:ext cx="1956309" cy="2308324"/>
          </a:xfrm>
          <a:prstGeom prst="rect">
            <a:avLst/>
          </a:prstGeom>
          <a:noFill/>
        </p:spPr>
        <p:txBody>
          <a:bodyPr wrap="square" rtlCol="0">
            <a:spAutoFit/>
          </a:bodyPr>
          <a:lstStyle/>
          <a:p>
            <a:pPr algn="r"/>
            <a:r>
              <a:rPr lang="en-US" sz="1600" b="1" dirty="0"/>
              <a:t>1 instance as Container 2</a:t>
            </a:r>
          </a:p>
          <a:p>
            <a:pPr algn="r"/>
            <a:r>
              <a:rPr lang="en-US" sz="1600" b="1" dirty="0"/>
              <a:t>  (MPI head node)</a:t>
            </a:r>
          </a:p>
          <a:p>
            <a:pPr algn="r"/>
            <a:endParaRPr lang="en-US" sz="1600" b="1" dirty="0"/>
          </a:p>
          <a:p>
            <a:pPr algn="r"/>
            <a:endParaRPr lang="en-US" sz="1600" b="1" dirty="0"/>
          </a:p>
          <a:p>
            <a:pPr algn="r"/>
            <a:r>
              <a:rPr lang="en-US" sz="1600" b="1" dirty="0"/>
              <a:t>16 instances as Container 2</a:t>
            </a:r>
          </a:p>
          <a:p>
            <a:pPr algn="r"/>
            <a:r>
              <a:rPr lang="en-US" sz="1600" b="1" dirty="0"/>
              <a:t>  (MPI workers)</a:t>
            </a:r>
          </a:p>
          <a:p>
            <a:endParaRPr lang="en-US" sz="1600" dirty="0"/>
          </a:p>
        </p:txBody>
      </p:sp>
      <p:pic>
        <p:nvPicPr>
          <p:cNvPr id="30" name="Picture 29"/>
          <p:cNvPicPr>
            <a:picLocks noChangeAspect="1"/>
          </p:cNvPicPr>
          <p:nvPr/>
        </p:nvPicPr>
        <p:blipFill>
          <a:blip r:embed="rId4"/>
          <a:stretch>
            <a:fillRect/>
          </a:stretch>
        </p:blipFill>
        <p:spPr>
          <a:xfrm>
            <a:off x="11400672" y="5479082"/>
            <a:ext cx="791328" cy="706647"/>
          </a:xfrm>
          <a:prstGeom prst="rect">
            <a:avLst/>
          </a:prstGeom>
        </p:spPr>
      </p:pic>
      <p:pic>
        <p:nvPicPr>
          <p:cNvPr id="31" name="Picture 30"/>
          <p:cNvPicPr>
            <a:picLocks noChangeAspect="1"/>
          </p:cNvPicPr>
          <p:nvPr/>
        </p:nvPicPr>
        <p:blipFill>
          <a:blip r:embed="rId5"/>
          <a:stretch>
            <a:fillRect/>
          </a:stretch>
        </p:blipFill>
        <p:spPr>
          <a:xfrm>
            <a:off x="11548523" y="6246959"/>
            <a:ext cx="526373" cy="526373"/>
          </a:xfrm>
          <a:prstGeom prst="rect">
            <a:avLst/>
          </a:prstGeom>
        </p:spPr>
      </p:pic>
      <p:sp>
        <p:nvSpPr>
          <p:cNvPr id="32" name="TextBox 31"/>
          <p:cNvSpPr txBox="1"/>
          <p:nvPr/>
        </p:nvSpPr>
        <p:spPr>
          <a:xfrm>
            <a:off x="-1" y="6542665"/>
            <a:ext cx="11954933" cy="338554"/>
          </a:xfrm>
          <a:prstGeom prst="rect">
            <a:avLst/>
          </a:prstGeom>
          <a:noFill/>
        </p:spPr>
        <p:txBody>
          <a:bodyPr wrap="square" rtlCol="0">
            <a:spAutoFit/>
          </a:bodyPr>
          <a:lstStyle/>
          <a:p>
            <a:r>
              <a:rPr lang="en-US" sz="1600" b="1" dirty="0" err="1"/>
              <a:t>Dockerfiles</a:t>
            </a:r>
            <a:r>
              <a:rPr lang="en-US" sz="1600" dirty="0"/>
              <a:t> to configure containers </a:t>
            </a:r>
            <a:r>
              <a:rPr lang="en-US" sz="1600" b="1" dirty="0"/>
              <a:t>images</a:t>
            </a:r>
            <a:r>
              <a:rPr lang="en-US" sz="1600" dirty="0"/>
              <a:t> </a:t>
            </a:r>
            <a:r>
              <a:rPr lang="en-US" sz="1600" dirty="0">
                <a:sym typeface="Wingdings"/>
              </a:rPr>
              <a:t> S</a:t>
            </a:r>
            <a:r>
              <a:rPr lang="en-US" sz="1600" dirty="0"/>
              <a:t>tored in our </a:t>
            </a:r>
            <a:r>
              <a:rPr lang="en-US" sz="1600" b="1" dirty="0" err="1"/>
              <a:t>GitHub</a:t>
            </a:r>
            <a:r>
              <a:rPr lang="en-US" sz="1600" dirty="0"/>
              <a:t> </a:t>
            </a:r>
            <a:r>
              <a:rPr lang="en-US" sz="1600" dirty="0">
                <a:sym typeface="Wingdings"/>
              </a:rPr>
              <a:t> L</a:t>
            </a:r>
            <a:r>
              <a:rPr lang="en-US" sz="1600" dirty="0"/>
              <a:t>inked to </a:t>
            </a:r>
            <a:r>
              <a:rPr lang="en-US" sz="1600" b="1" dirty="0" err="1"/>
              <a:t>DockerHub</a:t>
            </a:r>
            <a:r>
              <a:rPr lang="en-US" sz="1600" dirty="0"/>
              <a:t> </a:t>
            </a:r>
            <a:r>
              <a:rPr lang="en-US" sz="1600" dirty="0">
                <a:sym typeface="Wingdings"/>
              </a:rPr>
              <a:t> stored/share/download images   </a:t>
            </a:r>
            <a:endParaRPr lang="en-US" sz="1600" dirty="0"/>
          </a:p>
        </p:txBody>
      </p:sp>
      <p:pic>
        <p:nvPicPr>
          <p:cNvPr id="33" name="Picture 32"/>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205506" y="640260"/>
            <a:ext cx="3689030" cy="1539349"/>
          </a:xfrm>
          <a:prstGeom prst="rect">
            <a:avLst/>
          </a:prstGeom>
        </p:spPr>
      </p:pic>
      <p:pic>
        <p:nvPicPr>
          <p:cNvPr id="34" name="Picture 33"/>
          <p:cNvPicPr>
            <a:picLocks noChangeAspect="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794667" y="2634877"/>
            <a:ext cx="2372439" cy="736972"/>
          </a:xfrm>
          <a:prstGeom prst="rect">
            <a:avLst/>
          </a:prstGeom>
        </p:spPr>
      </p:pic>
      <p:sp>
        <p:nvSpPr>
          <p:cNvPr id="35" name="TextBox 34"/>
          <p:cNvSpPr txBox="1"/>
          <p:nvPr/>
        </p:nvSpPr>
        <p:spPr>
          <a:xfrm>
            <a:off x="677333" y="2248927"/>
            <a:ext cx="2614057" cy="338554"/>
          </a:xfrm>
          <a:prstGeom prst="rect">
            <a:avLst/>
          </a:prstGeom>
          <a:noFill/>
        </p:spPr>
        <p:txBody>
          <a:bodyPr wrap="square" rtlCol="0">
            <a:spAutoFit/>
          </a:bodyPr>
          <a:lstStyle/>
          <a:p>
            <a:r>
              <a:rPr lang="en-US" sz="1600" dirty="0"/>
              <a:t>dispel4py </a:t>
            </a:r>
            <a:r>
              <a:rPr lang="en-US" sz="1600" dirty="0" err="1"/>
              <a:t>preproc</a:t>
            </a:r>
            <a:r>
              <a:rPr lang="en-US" sz="1600" dirty="0"/>
              <a:t>. (Phase 1)</a:t>
            </a:r>
          </a:p>
        </p:txBody>
      </p:sp>
      <p:sp>
        <p:nvSpPr>
          <p:cNvPr id="36" name="TextBox 35"/>
          <p:cNvSpPr txBox="1"/>
          <p:nvPr/>
        </p:nvSpPr>
        <p:spPr>
          <a:xfrm>
            <a:off x="743875" y="3200393"/>
            <a:ext cx="2323335" cy="338554"/>
          </a:xfrm>
          <a:prstGeom prst="rect">
            <a:avLst/>
          </a:prstGeom>
          <a:noFill/>
        </p:spPr>
        <p:txBody>
          <a:bodyPr wrap="square" rtlCol="0">
            <a:spAutoFit/>
          </a:bodyPr>
          <a:lstStyle/>
          <a:p>
            <a:r>
              <a:rPr lang="en-US" sz="1600" dirty="0"/>
              <a:t>dispel4py proc. (Phase 2)</a:t>
            </a:r>
          </a:p>
        </p:txBody>
      </p:sp>
      <p:sp>
        <p:nvSpPr>
          <p:cNvPr id="37" name="Rectangle 36"/>
          <p:cNvSpPr/>
          <p:nvPr/>
        </p:nvSpPr>
        <p:spPr>
          <a:xfrm>
            <a:off x="50799" y="304793"/>
            <a:ext cx="3877734" cy="3234154"/>
          </a:xfrm>
          <a:prstGeom prst="rect">
            <a:avLst/>
          </a:prstGeom>
          <a:solidFill>
            <a:schemeClr val="bg1">
              <a:lumMod val="95000"/>
              <a:alpha val="21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p>
        </p:txBody>
      </p:sp>
      <p:sp>
        <p:nvSpPr>
          <p:cNvPr id="38" name="TextBox 37"/>
          <p:cNvSpPr txBox="1"/>
          <p:nvPr/>
        </p:nvSpPr>
        <p:spPr>
          <a:xfrm>
            <a:off x="608960" y="321727"/>
            <a:ext cx="2447221" cy="338554"/>
          </a:xfrm>
          <a:prstGeom prst="rect">
            <a:avLst/>
          </a:prstGeom>
          <a:noFill/>
        </p:spPr>
        <p:txBody>
          <a:bodyPr wrap="square" rtlCol="0">
            <a:spAutoFit/>
          </a:bodyPr>
          <a:lstStyle/>
          <a:p>
            <a:r>
              <a:rPr lang="en-US" sz="1600" dirty="0"/>
              <a:t>Data-Intensive Application</a:t>
            </a:r>
          </a:p>
        </p:txBody>
      </p:sp>
      <p:sp>
        <p:nvSpPr>
          <p:cNvPr id="39" name="TextBox 38"/>
          <p:cNvSpPr txBox="1"/>
          <p:nvPr/>
        </p:nvSpPr>
        <p:spPr>
          <a:xfrm>
            <a:off x="50799" y="-20142"/>
            <a:ext cx="1010169" cy="338554"/>
          </a:xfrm>
          <a:prstGeom prst="rect">
            <a:avLst/>
          </a:prstGeom>
          <a:noFill/>
        </p:spPr>
        <p:txBody>
          <a:bodyPr wrap="square" rtlCol="0">
            <a:spAutoFit/>
          </a:bodyPr>
          <a:lstStyle/>
          <a:p>
            <a:r>
              <a:rPr lang="en-US" sz="1600" dirty="0">
                <a:solidFill>
                  <a:schemeClr val="accent2">
                    <a:lumMod val="75000"/>
                  </a:schemeClr>
                </a:solidFill>
              </a:rPr>
              <a:t>Reminder</a:t>
            </a:r>
          </a:p>
        </p:txBody>
      </p:sp>
      <p:sp>
        <p:nvSpPr>
          <p:cNvPr id="28" name="Rectangle 27">
            <a:extLst>
              <a:ext uri="{FF2B5EF4-FFF2-40B4-BE49-F238E27FC236}">
                <a16:creationId xmlns:a16="http://schemas.microsoft.com/office/drawing/2014/main" id="{A1AF5F1E-FACB-D04D-829B-228B5BC47322}"/>
              </a:ext>
            </a:extLst>
          </p:cNvPr>
          <p:cNvSpPr/>
          <p:nvPr/>
        </p:nvSpPr>
        <p:spPr>
          <a:xfrm>
            <a:off x="10729450" y="3763879"/>
            <a:ext cx="1176602" cy="135826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lumMod val="50000"/>
                  </a:schemeClr>
                </a:solidFill>
              </a:rPr>
              <a:t>NSF-</a:t>
            </a:r>
            <a:r>
              <a:rPr lang="en-US" dirty="0" err="1">
                <a:solidFill>
                  <a:schemeClr val="bg1">
                    <a:lumMod val="50000"/>
                  </a:schemeClr>
                </a:solidFill>
              </a:rPr>
              <a:t>Chamelon</a:t>
            </a:r>
            <a:r>
              <a:rPr lang="en-US" dirty="0">
                <a:solidFill>
                  <a:schemeClr val="bg1">
                    <a:lumMod val="50000"/>
                  </a:schemeClr>
                </a:solidFill>
              </a:rPr>
              <a:t> cloud</a:t>
            </a:r>
          </a:p>
          <a:p>
            <a:pPr algn="ctr"/>
            <a:r>
              <a:rPr lang="en-US" dirty="0">
                <a:solidFill>
                  <a:schemeClr val="bg1">
                    <a:lumMod val="50000"/>
                  </a:schemeClr>
                </a:solidFill>
              </a:rPr>
              <a:t>1 node – 40 cores </a:t>
            </a:r>
          </a:p>
        </p:txBody>
      </p:sp>
    </p:spTree>
    <p:extLst>
      <p:ext uri="{BB962C8B-B14F-4D97-AF65-F5344CB8AC3E}">
        <p14:creationId xmlns:p14="http://schemas.microsoft.com/office/powerpoint/2010/main" val="28261492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446503" y="629448"/>
            <a:ext cx="10983542" cy="5755422"/>
          </a:xfrm>
          <a:prstGeom prst="rect">
            <a:avLst/>
          </a:prstGeom>
        </p:spPr>
        <p:txBody>
          <a:bodyPr wrap="square">
            <a:spAutoFit/>
          </a:bodyPr>
          <a:lstStyle/>
          <a:p>
            <a:r>
              <a:rPr lang="en-US" sz="2000" b="1" dirty="0">
                <a:solidFill>
                  <a:srgbClr val="637E93"/>
                </a:solidFill>
                <a:latin typeface="Ayuthaya" charset="-34"/>
                <a:ea typeface="Ayuthaya" charset="-34"/>
                <a:cs typeface="Ayuthaya" charset="-34"/>
              </a:rPr>
              <a:t> </a:t>
            </a:r>
          </a:p>
          <a:p>
            <a:endParaRPr lang="en-US" sz="2000" b="1" dirty="0">
              <a:solidFill>
                <a:srgbClr val="637E93"/>
              </a:solidFill>
              <a:latin typeface="Ayuthaya" charset="-34"/>
              <a:ea typeface="Ayuthaya" charset="-34"/>
              <a:cs typeface="Ayuthaya" charset="-34"/>
            </a:endParaRPr>
          </a:p>
          <a:p>
            <a:pPr marL="342900" indent="-342900">
              <a:buFont typeface="Arial"/>
              <a:buChar char="•"/>
            </a:pPr>
            <a:r>
              <a:rPr lang="en-US" dirty="0">
                <a:latin typeface="Ayuthaya" charset="-34"/>
                <a:ea typeface="Ayuthaya" charset="-34"/>
                <a:cs typeface="Ayuthaya" charset="-34"/>
              </a:rPr>
              <a:t>PhD Computer Science – Madrid/Carlos III</a:t>
            </a:r>
          </a:p>
          <a:p>
            <a:endParaRPr lang="en-US" dirty="0">
              <a:latin typeface="Ayuthaya" charset="-34"/>
              <a:ea typeface="Ayuthaya" charset="-34"/>
              <a:cs typeface="Ayuthaya" charset="-34"/>
            </a:endParaRPr>
          </a:p>
          <a:p>
            <a:pPr marL="800100" lvl="1" indent="-342900">
              <a:buFont typeface="Arial"/>
              <a:buChar char="•"/>
            </a:pPr>
            <a:r>
              <a:rPr lang="en-GB" i="1" dirty="0">
                <a:latin typeface="Ayuthaya" charset="-34"/>
                <a:ea typeface="Ayuthaya" charset="-34"/>
                <a:cs typeface="Ayuthaya" charset="-34"/>
              </a:rPr>
              <a:t>Dynamic optimization techniques to enhance scalability and performance of MPI-based application</a:t>
            </a:r>
          </a:p>
          <a:p>
            <a:pPr lvl="1"/>
            <a:endParaRPr lang="en-US" i="1" dirty="0">
              <a:latin typeface="Ayuthaya" charset="-34"/>
              <a:ea typeface="Ayuthaya" charset="-34"/>
              <a:cs typeface="Ayuthaya" charset="-34"/>
            </a:endParaRPr>
          </a:p>
          <a:p>
            <a:pPr marL="342900" indent="-342900">
              <a:buFont typeface="Arial"/>
              <a:buChar char="•"/>
            </a:pPr>
            <a:r>
              <a:rPr lang="en-US" dirty="0">
                <a:latin typeface="Ayuthaya" charset="-34"/>
                <a:ea typeface="Ayuthaya" charset="-34"/>
                <a:cs typeface="Ayuthaya" charset="-34"/>
              </a:rPr>
              <a:t>5 years as a Postdoc – University of Edinburgh/DIR group</a:t>
            </a:r>
          </a:p>
          <a:p>
            <a:pPr marL="342900" indent="-342900">
              <a:buFont typeface="Arial"/>
              <a:buChar char="•"/>
            </a:pPr>
            <a:r>
              <a:rPr lang="en-US" dirty="0">
                <a:latin typeface="Ayuthaya" charset="-34"/>
                <a:ea typeface="Ayuthaya" charset="-34"/>
                <a:cs typeface="Ayuthaya" charset="-34"/>
              </a:rPr>
              <a:t>2 years as a Senior Data scientist at BGS</a:t>
            </a:r>
          </a:p>
          <a:p>
            <a:pPr marL="342900" indent="-342900">
              <a:buFont typeface="Arial"/>
              <a:buChar char="•"/>
            </a:pPr>
            <a:endParaRPr lang="en-US" dirty="0">
              <a:latin typeface="Ayuthaya" charset="-34"/>
              <a:ea typeface="Ayuthaya" charset="-34"/>
              <a:cs typeface="Ayuthaya" charset="-34"/>
            </a:endParaRPr>
          </a:p>
          <a:p>
            <a:endParaRPr lang="en-US" sz="2000" dirty="0">
              <a:solidFill>
                <a:srgbClr val="637E93"/>
              </a:solidFill>
              <a:latin typeface="Ayuthaya" charset="-34"/>
              <a:ea typeface="Ayuthaya" charset="-34"/>
              <a:cs typeface="Ayuthaya" charset="-34"/>
            </a:endParaRPr>
          </a:p>
          <a:p>
            <a:r>
              <a:rPr lang="en-US" dirty="0">
                <a:solidFill>
                  <a:srgbClr val="637E93"/>
                </a:solidFill>
                <a:latin typeface="Ayuthaya" charset="-34"/>
                <a:ea typeface="Ayuthaya" charset="-34"/>
                <a:cs typeface="Ayuthaya" charset="-34"/>
              </a:rPr>
              <a:t>Currently – EPCC at the University of Edinburgh</a:t>
            </a:r>
          </a:p>
          <a:p>
            <a:pPr lvl="1"/>
            <a:endParaRPr lang="en-US" sz="2000" b="1" dirty="0">
              <a:solidFill>
                <a:srgbClr val="637E93"/>
              </a:solidFill>
              <a:latin typeface="Ayuthaya" charset="-34"/>
              <a:ea typeface="Ayuthaya" charset="-34"/>
              <a:cs typeface="Ayuthaya" charset="-34"/>
            </a:endParaRPr>
          </a:p>
          <a:p>
            <a:pPr marL="285750" indent="-285750">
              <a:buFont typeface="Arial" panose="020B0604020202020204" pitchFamily="34" charset="0"/>
              <a:buChar char="•"/>
            </a:pPr>
            <a:r>
              <a:rPr lang="en-GB" dirty="0">
                <a:latin typeface="Ayuthaya" charset="-34"/>
                <a:ea typeface="Ayuthaya" charset="-34"/>
                <a:cs typeface="Ayuthaya" charset="-34"/>
              </a:rPr>
              <a:t>Data Architect activities across different domains/ Projects/</a:t>
            </a:r>
          </a:p>
          <a:p>
            <a:pPr marL="742950" lvl="1" indent="-285750">
              <a:buFont typeface="Arial" panose="020B0604020202020204" pitchFamily="34" charset="0"/>
              <a:buChar char="•"/>
            </a:pPr>
            <a:r>
              <a:rPr lang="en-GB" dirty="0">
                <a:latin typeface="Ayuthaya" charset="-34"/>
                <a:ea typeface="Ayuthaya" charset="-34"/>
                <a:cs typeface="Ayuthaya" charset="-34"/>
              </a:rPr>
              <a:t>Scalability and performance of applications executed on HPC and Cloud resources</a:t>
            </a:r>
          </a:p>
          <a:p>
            <a:pPr marL="742950" lvl="1" indent="-285750">
              <a:buFont typeface="Arial" panose="020B0604020202020204" pitchFamily="34" charset="0"/>
              <a:buChar char="•"/>
            </a:pPr>
            <a:r>
              <a:rPr lang="en-US" dirty="0">
                <a:latin typeface="Ayuthaya" charset="-34"/>
                <a:ea typeface="Ayuthaya" charset="-34"/>
                <a:cs typeface="Ayuthaya" charset="-34"/>
              </a:rPr>
              <a:t>Scientific workflows, data-frameworks, containers and reproducibility tools, </a:t>
            </a:r>
            <a:r>
              <a:rPr lang="en-US" dirty="0" err="1">
                <a:latin typeface="Ayuthaya" charset="-34"/>
                <a:ea typeface="Ayuthaya" charset="-34"/>
                <a:cs typeface="Ayuthaya" charset="-34"/>
              </a:rPr>
              <a:t>etc</a:t>
            </a:r>
            <a:endParaRPr lang="en-US" dirty="0">
              <a:latin typeface="Ayuthaya" charset="-34"/>
              <a:ea typeface="Ayuthaya" charset="-34"/>
              <a:cs typeface="Ayuthaya" charset="-34"/>
            </a:endParaRPr>
          </a:p>
          <a:p>
            <a:pPr marL="742950" lvl="1" indent="-285750">
              <a:buFont typeface="Arial" panose="020B0604020202020204" pitchFamily="34" charset="0"/>
              <a:buChar char="•"/>
            </a:pPr>
            <a:r>
              <a:rPr lang="en-US" dirty="0">
                <a:latin typeface="Ayuthaya" charset="-34"/>
                <a:ea typeface="Ayuthaya" charset="-34"/>
                <a:cs typeface="Ayuthaya" charset="-34"/>
              </a:rPr>
              <a:t>Research activities</a:t>
            </a:r>
          </a:p>
          <a:p>
            <a:pPr marL="342900" indent="-342900">
              <a:buFont typeface="Arial"/>
              <a:buChar char="•"/>
            </a:pPr>
            <a:endParaRPr lang="en-US" dirty="0">
              <a:latin typeface="Ayuthaya" charset="-34"/>
              <a:ea typeface="Ayuthaya" charset="-34"/>
              <a:cs typeface="Ayuthaya" charset="-34"/>
            </a:endParaRPr>
          </a:p>
        </p:txBody>
      </p:sp>
      <p:sp>
        <p:nvSpPr>
          <p:cNvPr id="24" name="TextBox 23"/>
          <p:cNvSpPr txBox="1"/>
          <p:nvPr/>
        </p:nvSpPr>
        <p:spPr>
          <a:xfrm>
            <a:off x="291759" y="326185"/>
            <a:ext cx="1723549" cy="400110"/>
          </a:xfrm>
          <a:prstGeom prst="rect">
            <a:avLst/>
          </a:prstGeom>
          <a:noFill/>
        </p:spPr>
        <p:txBody>
          <a:bodyPr wrap="none" rtlCol="0">
            <a:spAutoFit/>
          </a:bodyPr>
          <a:lstStyle/>
          <a:p>
            <a:r>
              <a:rPr lang="en-US" sz="2000" dirty="0">
                <a:solidFill>
                  <a:srgbClr val="637E93"/>
                </a:solidFill>
                <a:latin typeface="Ayuthaya" charset="-34"/>
                <a:ea typeface="Ayuthaya" charset="-34"/>
                <a:cs typeface="Ayuthaya" charset="-34"/>
              </a:rPr>
              <a:t>Background</a:t>
            </a:r>
          </a:p>
        </p:txBody>
      </p:sp>
      <p:sp>
        <p:nvSpPr>
          <p:cNvPr id="2" name="TextBox 1"/>
          <p:cNvSpPr txBox="1"/>
          <p:nvPr/>
        </p:nvSpPr>
        <p:spPr>
          <a:xfrm>
            <a:off x="-1914577" y="1535585"/>
            <a:ext cx="184666" cy="369332"/>
          </a:xfrm>
          <a:prstGeom prst="rect">
            <a:avLst/>
          </a:prstGeom>
          <a:noFill/>
        </p:spPr>
        <p:txBody>
          <a:bodyPr wrap="none" rtlCol="0">
            <a:spAutoFit/>
          </a:bodyPr>
          <a:lstStyle/>
          <a:p>
            <a:endParaRPr lang="en-US" dirty="0"/>
          </a:p>
        </p:txBody>
      </p:sp>
      <p:sp>
        <p:nvSpPr>
          <p:cNvPr id="3" name="TextBox 2">
            <a:extLst>
              <a:ext uri="{FF2B5EF4-FFF2-40B4-BE49-F238E27FC236}">
                <a16:creationId xmlns:a16="http://schemas.microsoft.com/office/drawing/2014/main" id="{2A8F8826-042D-B946-84D5-6125ADC8861C}"/>
              </a:ext>
            </a:extLst>
          </p:cNvPr>
          <p:cNvSpPr txBox="1"/>
          <p:nvPr/>
        </p:nvSpPr>
        <p:spPr>
          <a:xfrm>
            <a:off x="3691308" y="6402384"/>
            <a:ext cx="3155864" cy="646331"/>
          </a:xfrm>
          <a:prstGeom prst="rect">
            <a:avLst/>
          </a:prstGeom>
          <a:noFill/>
        </p:spPr>
        <p:txBody>
          <a:bodyPr wrap="none" rtlCol="0">
            <a:spAutoFit/>
          </a:bodyPr>
          <a:lstStyle/>
          <a:p>
            <a:r>
              <a:rPr lang="en-US" dirty="0">
                <a:hlinkClick r:id="rId3"/>
              </a:rPr>
              <a:t>https://www.rosafilgueira.com/</a:t>
            </a:r>
            <a:endParaRPr lang="en-US" dirty="0"/>
          </a:p>
          <a:p>
            <a:endParaRPr lang="en-US" dirty="0"/>
          </a:p>
        </p:txBody>
      </p:sp>
      <p:pic>
        <p:nvPicPr>
          <p:cNvPr id="13" name="Picture 2" descr="Image result for epcc">
            <a:extLst>
              <a:ext uri="{FF2B5EF4-FFF2-40B4-BE49-F238E27FC236}">
                <a16:creationId xmlns:a16="http://schemas.microsoft.com/office/drawing/2014/main" id="{AC7ED444-C729-0049-A766-7DD9029EC8A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50866" y="6005241"/>
            <a:ext cx="1523106" cy="533671"/>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5810B7A4-FF06-094E-A2BC-5E53649FB342}"/>
              </a:ext>
            </a:extLst>
          </p:cNvPr>
          <p:cNvSpPr/>
          <p:nvPr/>
        </p:nvSpPr>
        <p:spPr>
          <a:xfrm>
            <a:off x="291759" y="721070"/>
            <a:ext cx="4209903" cy="4571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515300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a:xfrm>
            <a:off x="216692" y="4755058"/>
            <a:ext cx="934213" cy="764828"/>
          </a:xfrm>
          <a:prstGeom prst="rect">
            <a:avLst/>
          </a:prstGeom>
          <a:solidFill>
            <a:schemeClr val="tx2">
              <a:lumMod val="60000"/>
              <a:lumOff val="40000"/>
              <a:alpha val="48000"/>
            </a:schemeClr>
          </a:solidFill>
          <a:ln w="57150" cmpd="sng">
            <a:solidFill>
              <a:schemeClr val="accent4">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2220283" y="4213192"/>
            <a:ext cx="1158044" cy="677333"/>
          </a:xfrm>
          <a:prstGeom prst="rect">
            <a:avLst/>
          </a:prstGeom>
          <a:solidFill>
            <a:schemeClr val="tx2">
              <a:lumMod val="60000"/>
              <a:lumOff val="40000"/>
              <a:alpha val="48000"/>
            </a:schemeClr>
          </a:solidFill>
          <a:ln w="57150" cmpd="sng">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2228088" y="5128221"/>
            <a:ext cx="1142730" cy="662979"/>
          </a:xfrm>
          <a:prstGeom prst="rect">
            <a:avLst/>
          </a:prstGeom>
          <a:solidFill>
            <a:schemeClr val="tx2">
              <a:lumMod val="60000"/>
              <a:lumOff val="40000"/>
              <a:alpha val="48000"/>
            </a:schemeClr>
          </a:solidFill>
          <a:ln w="57150" cmpd="sng">
            <a:solidFill>
              <a:srgbClr val="660066"/>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4">
                  <a:lumMod val="60000"/>
                  <a:lumOff val="40000"/>
                </a:schemeClr>
              </a:solidFill>
            </a:endParaRPr>
          </a:p>
        </p:txBody>
      </p:sp>
      <p:sp>
        <p:nvSpPr>
          <p:cNvPr id="20" name="TextBox 19"/>
          <p:cNvSpPr txBox="1"/>
          <p:nvPr/>
        </p:nvSpPr>
        <p:spPr>
          <a:xfrm>
            <a:off x="86974" y="4431893"/>
            <a:ext cx="1520359" cy="323165"/>
          </a:xfrm>
          <a:prstGeom prst="rect">
            <a:avLst/>
          </a:prstGeom>
          <a:noFill/>
        </p:spPr>
        <p:txBody>
          <a:bodyPr wrap="none" rtlCol="0">
            <a:spAutoFit/>
          </a:bodyPr>
          <a:lstStyle/>
          <a:p>
            <a:r>
              <a:rPr lang="en-US" sz="1500" b="1" i="1" dirty="0">
                <a:solidFill>
                  <a:schemeClr val="accent4">
                    <a:lumMod val="50000"/>
                  </a:schemeClr>
                </a:solidFill>
                <a:latin typeface="Ayuthaya" charset="-34"/>
                <a:ea typeface="Ayuthaya" charset="-34"/>
                <a:cs typeface="Ayuthaya" charset="-34"/>
              </a:rPr>
              <a:t>Container 1</a:t>
            </a:r>
          </a:p>
        </p:txBody>
      </p:sp>
      <p:sp>
        <p:nvSpPr>
          <p:cNvPr id="21" name="TextBox 20"/>
          <p:cNvSpPr txBox="1"/>
          <p:nvPr/>
        </p:nvSpPr>
        <p:spPr>
          <a:xfrm>
            <a:off x="2050953" y="5832406"/>
            <a:ext cx="1520359" cy="323165"/>
          </a:xfrm>
          <a:prstGeom prst="rect">
            <a:avLst/>
          </a:prstGeom>
          <a:noFill/>
        </p:spPr>
        <p:txBody>
          <a:bodyPr wrap="none" rtlCol="0">
            <a:spAutoFit/>
          </a:bodyPr>
          <a:lstStyle/>
          <a:p>
            <a:r>
              <a:rPr lang="en-US" sz="1500" b="1" i="1" dirty="0">
                <a:solidFill>
                  <a:srgbClr val="660066"/>
                </a:solidFill>
                <a:latin typeface="Ayuthaya" charset="-34"/>
                <a:ea typeface="Ayuthaya" charset="-34"/>
                <a:cs typeface="Ayuthaya" charset="-34"/>
              </a:rPr>
              <a:t>Container 3</a:t>
            </a:r>
          </a:p>
        </p:txBody>
      </p:sp>
      <p:sp>
        <p:nvSpPr>
          <p:cNvPr id="22" name="TextBox 21"/>
          <p:cNvSpPr txBox="1"/>
          <p:nvPr/>
        </p:nvSpPr>
        <p:spPr>
          <a:xfrm>
            <a:off x="2126490" y="3860792"/>
            <a:ext cx="1520359" cy="323165"/>
          </a:xfrm>
          <a:prstGeom prst="rect">
            <a:avLst/>
          </a:prstGeom>
          <a:noFill/>
        </p:spPr>
        <p:txBody>
          <a:bodyPr wrap="none" rtlCol="0">
            <a:spAutoFit/>
          </a:bodyPr>
          <a:lstStyle/>
          <a:p>
            <a:r>
              <a:rPr lang="en-US" sz="1500" b="1" i="1" dirty="0">
                <a:solidFill>
                  <a:srgbClr val="FF0000"/>
                </a:solidFill>
                <a:latin typeface="Ayuthaya" charset="-34"/>
                <a:ea typeface="Ayuthaya" charset="-34"/>
                <a:cs typeface="Ayuthaya" charset="-34"/>
              </a:rPr>
              <a:t>Container 2</a:t>
            </a:r>
          </a:p>
        </p:txBody>
      </p:sp>
      <p:sp>
        <p:nvSpPr>
          <p:cNvPr id="23" name="Rectangle 22"/>
          <p:cNvSpPr/>
          <p:nvPr/>
        </p:nvSpPr>
        <p:spPr>
          <a:xfrm>
            <a:off x="2300214" y="4247227"/>
            <a:ext cx="1031051" cy="307777"/>
          </a:xfrm>
          <a:prstGeom prst="rect">
            <a:avLst/>
          </a:prstGeom>
        </p:spPr>
        <p:txBody>
          <a:bodyPr wrap="none">
            <a:spAutoFit/>
          </a:bodyPr>
          <a:lstStyle/>
          <a:p>
            <a:r>
              <a:rPr lang="en-US" sz="1400" dirty="0">
                <a:solidFill>
                  <a:schemeClr val="bg1"/>
                </a:solidFill>
              </a:rPr>
              <a:t>MPI Cluster</a:t>
            </a:r>
          </a:p>
        </p:txBody>
      </p:sp>
      <p:sp>
        <p:nvSpPr>
          <p:cNvPr id="24" name="Rectangle 23"/>
          <p:cNvSpPr/>
          <p:nvPr/>
        </p:nvSpPr>
        <p:spPr>
          <a:xfrm>
            <a:off x="2185878" y="5150554"/>
            <a:ext cx="1184940" cy="307777"/>
          </a:xfrm>
          <a:prstGeom prst="rect">
            <a:avLst/>
          </a:prstGeom>
        </p:spPr>
        <p:txBody>
          <a:bodyPr wrap="none">
            <a:spAutoFit/>
          </a:bodyPr>
          <a:lstStyle/>
          <a:p>
            <a:r>
              <a:rPr lang="en-US" sz="1400" dirty="0">
                <a:solidFill>
                  <a:schemeClr val="bg1"/>
                </a:solidFill>
              </a:rPr>
              <a:t>Storm Cluster</a:t>
            </a:r>
          </a:p>
        </p:txBody>
      </p:sp>
      <p:sp>
        <p:nvSpPr>
          <p:cNvPr id="27" name="Rectangle 26"/>
          <p:cNvSpPr/>
          <p:nvPr/>
        </p:nvSpPr>
        <p:spPr>
          <a:xfrm>
            <a:off x="302871" y="4855801"/>
            <a:ext cx="825667" cy="523220"/>
          </a:xfrm>
          <a:prstGeom prst="rect">
            <a:avLst/>
          </a:prstGeom>
        </p:spPr>
        <p:txBody>
          <a:bodyPr wrap="none">
            <a:spAutoFit/>
          </a:bodyPr>
          <a:lstStyle/>
          <a:p>
            <a:r>
              <a:rPr lang="en-US" sz="1400" dirty="0">
                <a:solidFill>
                  <a:schemeClr val="bg1"/>
                </a:solidFill>
              </a:rPr>
              <a:t>Submit</a:t>
            </a:r>
          </a:p>
          <a:p>
            <a:r>
              <a:rPr lang="en-US" sz="1400" dirty="0">
                <a:solidFill>
                  <a:schemeClr val="bg1"/>
                </a:solidFill>
              </a:rPr>
              <a:t>Asterism</a:t>
            </a:r>
          </a:p>
        </p:txBody>
      </p:sp>
      <p:sp>
        <p:nvSpPr>
          <p:cNvPr id="25" name="Rectangle 24"/>
          <p:cNvSpPr/>
          <p:nvPr/>
        </p:nvSpPr>
        <p:spPr>
          <a:xfrm>
            <a:off x="2390805" y="4548024"/>
            <a:ext cx="748873" cy="307777"/>
          </a:xfrm>
          <a:prstGeom prst="rect">
            <a:avLst/>
          </a:prstGeom>
        </p:spPr>
        <p:txBody>
          <a:bodyPr wrap="none">
            <a:spAutoFit/>
          </a:bodyPr>
          <a:lstStyle/>
          <a:p>
            <a:r>
              <a:rPr lang="en-US" sz="1400" dirty="0">
                <a:solidFill>
                  <a:schemeClr val="bg1"/>
                </a:solidFill>
              </a:rPr>
              <a:t>Phase 1</a:t>
            </a:r>
          </a:p>
        </p:txBody>
      </p:sp>
      <p:cxnSp>
        <p:nvCxnSpPr>
          <p:cNvPr id="3" name="Straight Arrow Connector 2"/>
          <p:cNvCxnSpPr>
            <a:stCxn id="18" idx="2"/>
            <a:endCxn id="19" idx="0"/>
          </p:cNvCxnSpPr>
          <p:nvPr/>
        </p:nvCxnSpPr>
        <p:spPr>
          <a:xfrm>
            <a:off x="2799305" y="4890525"/>
            <a:ext cx="148" cy="23769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6" name="5-Point Star 25"/>
          <p:cNvSpPr/>
          <p:nvPr/>
        </p:nvSpPr>
        <p:spPr>
          <a:xfrm>
            <a:off x="3524123" y="5261500"/>
            <a:ext cx="510243" cy="516771"/>
          </a:xfrm>
          <a:prstGeom prst="star5">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ectangle 27"/>
          <p:cNvSpPr/>
          <p:nvPr/>
        </p:nvSpPr>
        <p:spPr>
          <a:xfrm>
            <a:off x="2424868" y="5379021"/>
            <a:ext cx="748923" cy="307777"/>
          </a:xfrm>
          <a:prstGeom prst="rect">
            <a:avLst/>
          </a:prstGeom>
        </p:spPr>
        <p:txBody>
          <a:bodyPr wrap="none">
            <a:spAutoFit/>
          </a:bodyPr>
          <a:lstStyle/>
          <a:p>
            <a:r>
              <a:rPr lang="en-US" sz="1400" dirty="0">
                <a:solidFill>
                  <a:schemeClr val="bg1"/>
                </a:solidFill>
              </a:rPr>
              <a:t>Phase 2</a:t>
            </a:r>
          </a:p>
        </p:txBody>
      </p:sp>
      <p:cxnSp>
        <p:nvCxnSpPr>
          <p:cNvPr id="29" name="Straight Arrow Connector 28"/>
          <p:cNvCxnSpPr>
            <a:endCxn id="19" idx="1"/>
          </p:cNvCxnSpPr>
          <p:nvPr/>
        </p:nvCxnSpPr>
        <p:spPr>
          <a:xfrm>
            <a:off x="1071324" y="5101070"/>
            <a:ext cx="1156764" cy="35864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16" name="Picture 15" descr="HybridWorfklow-Container3-eps-converted-to.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30231" y="-84665"/>
            <a:ext cx="4985845" cy="6858000"/>
          </a:xfrm>
          <a:prstGeom prst="rect">
            <a:avLst/>
          </a:prstGeom>
        </p:spPr>
      </p:pic>
      <p:sp>
        <p:nvSpPr>
          <p:cNvPr id="30" name="TextBox 29"/>
          <p:cNvSpPr txBox="1"/>
          <p:nvPr/>
        </p:nvSpPr>
        <p:spPr>
          <a:xfrm>
            <a:off x="10084727" y="209373"/>
            <a:ext cx="1956309" cy="2554545"/>
          </a:xfrm>
          <a:prstGeom prst="rect">
            <a:avLst/>
          </a:prstGeom>
          <a:noFill/>
        </p:spPr>
        <p:txBody>
          <a:bodyPr wrap="square" rtlCol="0">
            <a:spAutoFit/>
          </a:bodyPr>
          <a:lstStyle/>
          <a:p>
            <a:pPr algn="r"/>
            <a:r>
              <a:rPr lang="en-US" sz="1600" b="1" dirty="0"/>
              <a:t>3 instances as Container 3 </a:t>
            </a:r>
          </a:p>
          <a:p>
            <a:pPr algn="r"/>
            <a:r>
              <a:rPr lang="en-US" sz="1600" b="1" dirty="0"/>
              <a:t>(</a:t>
            </a:r>
            <a:r>
              <a:rPr lang="en-US" sz="1600" b="1" dirty="0" err="1"/>
              <a:t>zookeper</a:t>
            </a:r>
            <a:r>
              <a:rPr lang="en-US" sz="1600" b="1" dirty="0"/>
              <a:t>, nimbus, Storm UI)</a:t>
            </a:r>
          </a:p>
          <a:p>
            <a:pPr algn="r"/>
            <a:endParaRPr lang="en-US" sz="1600" b="1" dirty="0"/>
          </a:p>
          <a:p>
            <a:pPr algn="r"/>
            <a:r>
              <a:rPr lang="en-US" sz="1600" b="1" dirty="0"/>
              <a:t>16 instances as Container 3 (Supervisors)</a:t>
            </a:r>
          </a:p>
          <a:p>
            <a:endParaRPr lang="en-US" sz="1600" dirty="0"/>
          </a:p>
          <a:p>
            <a:endParaRPr lang="en-US" sz="1600" dirty="0"/>
          </a:p>
        </p:txBody>
      </p:sp>
      <p:pic>
        <p:nvPicPr>
          <p:cNvPr id="31" name="Picture 30"/>
          <p:cNvPicPr>
            <a:picLocks noChangeAspect="1"/>
          </p:cNvPicPr>
          <p:nvPr/>
        </p:nvPicPr>
        <p:blipFill>
          <a:blip r:embed="rId4"/>
          <a:stretch>
            <a:fillRect/>
          </a:stretch>
        </p:blipFill>
        <p:spPr>
          <a:xfrm>
            <a:off x="11400672" y="5479082"/>
            <a:ext cx="791328" cy="706647"/>
          </a:xfrm>
          <a:prstGeom prst="rect">
            <a:avLst/>
          </a:prstGeom>
        </p:spPr>
      </p:pic>
      <p:pic>
        <p:nvPicPr>
          <p:cNvPr id="32" name="Picture 31"/>
          <p:cNvPicPr>
            <a:picLocks noChangeAspect="1"/>
          </p:cNvPicPr>
          <p:nvPr/>
        </p:nvPicPr>
        <p:blipFill>
          <a:blip r:embed="rId5"/>
          <a:stretch>
            <a:fillRect/>
          </a:stretch>
        </p:blipFill>
        <p:spPr>
          <a:xfrm>
            <a:off x="11548523" y="6246959"/>
            <a:ext cx="526373" cy="526373"/>
          </a:xfrm>
          <a:prstGeom prst="rect">
            <a:avLst/>
          </a:prstGeom>
        </p:spPr>
      </p:pic>
      <p:sp>
        <p:nvSpPr>
          <p:cNvPr id="33" name="TextBox 32"/>
          <p:cNvSpPr txBox="1"/>
          <p:nvPr/>
        </p:nvSpPr>
        <p:spPr>
          <a:xfrm>
            <a:off x="-1" y="6542665"/>
            <a:ext cx="11954933" cy="338554"/>
          </a:xfrm>
          <a:prstGeom prst="rect">
            <a:avLst/>
          </a:prstGeom>
          <a:noFill/>
        </p:spPr>
        <p:txBody>
          <a:bodyPr wrap="square" rtlCol="0">
            <a:spAutoFit/>
          </a:bodyPr>
          <a:lstStyle/>
          <a:p>
            <a:r>
              <a:rPr lang="en-US" sz="1600" b="1" dirty="0" err="1"/>
              <a:t>Dockerfiles</a:t>
            </a:r>
            <a:r>
              <a:rPr lang="en-US" sz="1600" dirty="0"/>
              <a:t> to configure containers </a:t>
            </a:r>
            <a:r>
              <a:rPr lang="en-US" sz="1600" b="1" dirty="0"/>
              <a:t>images</a:t>
            </a:r>
            <a:r>
              <a:rPr lang="en-US" sz="1600" dirty="0"/>
              <a:t> </a:t>
            </a:r>
            <a:r>
              <a:rPr lang="en-US" sz="1600" dirty="0">
                <a:sym typeface="Wingdings"/>
              </a:rPr>
              <a:t> S</a:t>
            </a:r>
            <a:r>
              <a:rPr lang="en-US" sz="1600" dirty="0"/>
              <a:t>tored in our </a:t>
            </a:r>
            <a:r>
              <a:rPr lang="en-US" sz="1600" b="1" dirty="0" err="1"/>
              <a:t>GitHub</a:t>
            </a:r>
            <a:r>
              <a:rPr lang="en-US" sz="1600" dirty="0"/>
              <a:t> </a:t>
            </a:r>
            <a:r>
              <a:rPr lang="en-US" sz="1600" dirty="0">
                <a:sym typeface="Wingdings"/>
              </a:rPr>
              <a:t> L</a:t>
            </a:r>
            <a:r>
              <a:rPr lang="en-US" sz="1600" dirty="0"/>
              <a:t>inked to </a:t>
            </a:r>
            <a:r>
              <a:rPr lang="en-US" sz="1600" b="1" dirty="0" err="1"/>
              <a:t>DockerHub</a:t>
            </a:r>
            <a:r>
              <a:rPr lang="en-US" sz="1600" dirty="0"/>
              <a:t> </a:t>
            </a:r>
            <a:r>
              <a:rPr lang="en-US" sz="1600" dirty="0">
                <a:sym typeface="Wingdings"/>
              </a:rPr>
              <a:t> stored/share/download images   </a:t>
            </a:r>
            <a:endParaRPr lang="en-US" sz="1600" dirty="0"/>
          </a:p>
        </p:txBody>
      </p:sp>
      <p:pic>
        <p:nvPicPr>
          <p:cNvPr id="36" name="Picture 35"/>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205506" y="640260"/>
            <a:ext cx="3689030" cy="1539349"/>
          </a:xfrm>
          <a:prstGeom prst="rect">
            <a:avLst/>
          </a:prstGeom>
        </p:spPr>
      </p:pic>
      <p:pic>
        <p:nvPicPr>
          <p:cNvPr id="37" name="Picture 36"/>
          <p:cNvPicPr>
            <a:picLocks noChangeAspect="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794667" y="2634877"/>
            <a:ext cx="2372439" cy="736972"/>
          </a:xfrm>
          <a:prstGeom prst="rect">
            <a:avLst/>
          </a:prstGeom>
        </p:spPr>
      </p:pic>
      <p:sp>
        <p:nvSpPr>
          <p:cNvPr id="38" name="TextBox 37"/>
          <p:cNvSpPr txBox="1"/>
          <p:nvPr/>
        </p:nvSpPr>
        <p:spPr>
          <a:xfrm>
            <a:off x="677333" y="2248927"/>
            <a:ext cx="2614057" cy="338554"/>
          </a:xfrm>
          <a:prstGeom prst="rect">
            <a:avLst/>
          </a:prstGeom>
          <a:noFill/>
        </p:spPr>
        <p:txBody>
          <a:bodyPr wrap="square" rtlCol="0">
            <a:spAutoFit/>
          </a:bodyPr>
          <a:lstStyle/>
          <a:p>
            <a:r>
              <a:rPr lang="en-US" sz="1600" dirty="0"/>
              <a:t>dispel4py </a:t>
            </a:r>
            <a:r>
              <a:rPr lang="en-US" sz="1600" dirty="0" err="1"/>
              <a:t>preproc</a:t>
            </a:r>
            <a:r>
              <a:rPr lang="en-US" sz="1600" dirty="0"/>
              <a:t>. (Phase 1)</a:t>
            </a:r>
          </a:p>
        </p:txBody>
      </p:sp>
      <p:sp>
        <p:nvSpPr>
          <p:cNvPr id="39" name="TextBox 38"/>
          <p:cNvSpPr txBox="1"/>
          <p:nvPr/>
        </p:nvSpPr>
        <p:spPr>
          <a:xfrm>
            <a:off x="743875" y="3200393"/>
            <a:ext cx="2323335" cy="338554"/>
          </a:xfrm>
          <a:prstGeom prst="rect">
            <a:avLst/>
          </a:prstGeom>
          <a:noFill/>
        </p:spPr>
        <p:txBody>
          <a:bodyPr wrap="square" rtlCol="0">
            <a:spAutoFit/>
          </a:bodyPr>
          <a:lstStyle/>
          <a:p>
            <a:r>
              <a:rPr lang="en-US" sz="1600" dirty="0"/>
              <a:t>dispel4py proc. (Phase 2)</a:t>
            </a:r>
          </a:p>
        </p:txBody>
      </p:sp>
      <p:sp>
        <p:nvSpPr>
          <p:cNvPr id="40" name="Rectangle 39"/>
          <p:cNvSpPr/>
          <p:nvPr/>
        </p:nvSpPr>
        <p:spPr>
          <a:xfrm>
            <a:off x="50799" y="304793"/>
            <a:ext cx="3877734" cy="3234154"/>
          </a:xfrm>
          <a:prstGeom prst="rect">
            <a:avLst/>
          </a:prstGeom>
          <a:solidFill>
            <a:schemeClr val="bg1">
              <a:lumMod val="95000"/>
              <a:alpha val="21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p>
        </p:txBody>
      </p:sp>
      <p:sp>
        <p:nvSpPr>
          <p:cNvPr id="41" name="TextBox 40"/>
          <p:cNvSpPr txBox="1"/>
          <p:nvPr/>
        </p:nvSpPr>
        <p:spPr>
          <a:xfrm>
            <a:off x="608960" y="321727"/>
            <a:ext cx="2447221" cy="338554"/>
          </a:xfrm>
          <a:prstGeom prst="rect">
            <a:avLst/>
          </a:prstGeom>
          <a:noFill/>
        </p:spPr>
        <p:txBody>
          <a:bodyPr wrap="square" rtlCol="0">
            <a:spAutoFit/>
          </a:bodyPr>
          <a:lstStyle/>
          <a:p>
            <a:r>
              <a:rPr lang="en-US" sz="1600" dirty="0"/>
              <a:t>Data-Intensive Application</a:t>
            </a:r>
          </a:p>
        </p:txBody>
      </p:sp>
      <p:sp>
        <p:nvSpPr>
          <p:cNvPr id="42" name="TextBox 41"/>
          <p:cNvSpPr txBox="1"/>
          <p:nvPr/>
        </p:nvSpPr>
        <p:spPr>
          <a:xfrm>
            <a:off x="50799" y="-20142"/>
            <a:ext cx="1010169" cy="338554"/>
          </a:xfrm>
          <a:prstGeom prst="rect">
            <a:avLst/>
          </a:prstGeom>
          <a:noFill/>
        </p:spPr>
        <p:txBody>
          <a:bodyPr wrap="square" rtlCol="0">
            <a:spAutoFit/>
          </a:bodyPr>
          <a:lstStyle/>
          <a:p>
            <a:r>
              <a:rPr lang="en-US" sz="1600" dirty="0">
                <a:solidFill>
                  <a:schemeClr val="accent2">
                    <a:lumMod val="75000"/>
                  </a:schemeClr>
                </a:solidFill>
              </a:rPr>
              <a:t>Reminder</a:t>
            </a:r>
          </a:p>
        </p:txBody>
      </p:sp>
      <p:sp>
        <p:nvSpPr>
          <p:cNvPr id="35" name="Rectangle 34">
            <a:extLst>
              <a:ext uri="{FF2B5EF4-FFF2-40B4-BE49-F238E27FC236}">
                <a16:creationId xmlns:a16="http://schemas.microsoft.com/office/drawing/2014/main" id="{9A3FBE1F-FF76-C743-BD58-C0C6D9B13C3C}"/>
              </a:ext>
            </a:extLst>
          </p:cNvPr>
          <p:cNvSpPr/>
          <p:nvPr/>
        </p:nvSpPr>
        <p:spPr>
          <a:xfrm>
            <a:off x="10729450" y="3763879"/>
            <a:ext cx="1176602" cy="135826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lumMod val="50000"/>
                  </a:schemeClr>
                </a:solidFill>
              </a:rPr>
              <a:t>NSF-</a:t>
            </a:r>
            <a:r>
              <a:rPr lang="en-US" dirty="0" err="1">
                <a:solidFill>
                  <a:schemeClr val="bg1">
                    <a:lumMod val="50000"/>
                  </a:schemeClr>
                </a:solidFill>
              </a:rPr>
              <a:t>Chamelon</a:t>
            </a:r>
            <a:r>
              <a:rPr lang="en-US" dirty="0">
                <a:solidFill>
                  <a:schemeClr val="bg1">
                    <a:lumMod val="50000"/>
                  </a:schemeClr>
                </a:solidFill>
              </a:rPr>
              <a:t> cloud</a:t>
            </a:r>
          </a:p>
          <a:p>
            <a:pPr algn="ctr"/>
            <a:r>
              <a:rPr lang="en-US" dirty="0">
                <a:solidFill>
                  <a:schemeClr val="bg1">
                    <a:lumMod val="50000"/>
                  </a:schemeClr>
                </a:solidFill>
              </a:rPr>
              <a:t>1 node – 40 cores </a:t>
            </a:r>
          </a:p>
        </p:txBody>
      </p:sp>
    </p:spTree>
    <p:extLst>
      <p:ext uri="{BB962C8B-B14F-4D97-AF65-F5344CB8AC3E}">
        <p14:creationId xmlns:p14="http://schemas.microsoft.com/office/powerpoint/2010/main" val="18476163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p:cNvSpPr txBox="1"/>
          <p:nvPr/>
        </p:nvSpPr>
        <p:spPr>
          <a:xfrm>
            <a:off x="754920" y="1949188"/>
            <a:ext cx="3580013" cy="1138773"/>
          </a:xfrm>
          <a:prstGeom prst="rect">
            <a:avLst/>
          </a:prstGeom>
          <a:noFill/>
        </p:spPr>
        <p:txBody>
          <a:bodyPr wrap="square" rtlCol="0">
            <a:spAutoFit/>
          </a:bodyPr>
          <a:lstStyle/>
          <a:p>
            <a:r>
              <a:rPr lang="en-US" sz="2000" u="sng" dirty="0">
                <a:solidFill>
                  <a:srgbClr val="008000"/>
                </a:solidFill>
                <a:latin typeface="Ayuthaya" charset="-34"/>
                <a:ea typeface="Ayuthaya" charset="-34"/>
                <a:cs typeface="Ayuthaya" charset="-34"/>
              </a:rPr>
              <a:t>Time</a:t>
            </a:r>
            <a:endParaRPr lang="en-US" sz="1600" u="sng" dirty="0">
              <a:solidFill>
                <a:srgbClr val="008000"/>
              </a:solidFill>
              <a:latin typeface="Ayuthaya" charset="-34"/>
              <a:ea typeface="Ayuthaya" charset="-34"/>
              <a:cs typeface="Ayuthaya" charset="-34"/>
            </a:endParaRPr>
          </a:p>
          <a:p>
            <a:r>
              <a:rPr lang="en-US" sz="1600" dirty="0">
                <a:solidFill>
                  <a:srgbClr val="637E93"/>
                </a:solidFill>
                <a:latin typeface="Ayuthaya" charset="-34"/>
                <a:ea typeface="Ayuthaya" charset="-34"/>
                <a:cs typeface="Ayuthaya" charset="-34"/>
              </a:rPr>
              <a:t>Phase 1 – 8 minutes</a:t>
            </a:r>
          </a:p>
          <a:p>
            <a:r>
              <a:rPr lang="en-US" sz="1600" dirty="0">
                <a:solidFill>
                  <a:srgbClr val="637E93"/>
                </a:solidFill>
                <a:latin typeface="Ayuthaya" charset="-34"/>
                <a:ea typeface="Ayuthaya" charset="-34"/>
                <a:cs typeface="Ayuthaya" charset="-34"/>
              </a:rPr>
              <a:t>Phase 2 – 2 hours</a:t>
            </a:r>
          </a:p>
          <a:p>
            <a:r>
              <a:rPr lang="en-US" sz="1600" dirty="0">
                <a:solidFill>
                  <a:srgbClr val="637E93"/>
                </a:solidFill>
                <a:latin typeface="Ayuthaya" charset="-34"/>
                <a:ea typeface="Ayuthaya" charset="-34"/>
                <a:cs typeface="Ayuthaya" charset="-34"/>
              </a:rPr>
              <a:t>Moving data &lt; 1 minute</a:t>
            </a:r>
            <a:endParaRPr lang="en-US" dirty="0">
              <a:solidFill>
                <a:srgbClr val="637E93"/>
              </a:solidFill>
              <a:latin typeface="Ayuthaya" charset="-34"/>
              <a:ea typeface="Ayuthaya" charset="-34"/>
              <a:cs typeface="Ayuthaya" charset="-34"/>
            </a:endParaRPr>
          </a:p>
        </p:txBody>
      </p:sp>
      <p:sp>
        <p:nvSpPr>
          <p:cNvPr id="29" name="TextBox 28"/>
          <p:cNvSpPr txBox="1"/>
          <p:nvPr/>
        </p:nvSpPr>
        <p:spPr>
          <a:xfrm>
            <a:off x="125163" y="231978"/>
            <a:ext cx="5140930" cy="477054"/>
          </a:xfrm>
          <a:prstGeom prst="rect">
            <a:avLst/>
          </a:prstGeom>
          <a:noFill/>
        </p:spPr>
        <p:txBody>
          <a:bodyPr wrap="square" rtlCol="0">
            <a:spAutoFit/>
          </a:bodyPr>
          <a:lstStyle/>
          <a:p>
            <a:r>
              <a:rPr lang="en-US" sz="2500" dirty="0">
                <a:solidFill>
                  <a:schemeClr val="bg2">
                    <a:lumMod val="50000"/>
                  </a:schemeClr>
                </a:solidFill>
                <a:latin typeface="Ayuthaya" charset="-34"/>
                <a:ea typeface="Ayuthaya" charset="-34"/>
                <a:cs typeface="Ayuthaya" charset="-34"/>
              </a:rPr>
              <a:t>Asterism Evaluations</a:t>
            </a:r>
          </a:p>
        </p:txBody>
      </p:sp>
      <p:sp>
        <p:nvSpPr>
          <p:cNvPr id="35" name="TextBox 34"/>
          <p:cNvSpPr txBox="1"/>
          <p:nvPr/>
        </p:nvSpPr>
        <p:spPr>
          <a:xfrm>
            <a:off x="746301" y="1236295"/>
            <a:ext cx="6577414" cy="338554"/>
          </a:xfrm>
          <a:prstGeom prst="rect">
            <a:avLst/>
          </a:prstGeom>
          <a:noFill/>
        </p:spPr>
        <p:txBody>
          <a:bodyPr wrap="none" rtlCol="0">
            <a:spAutoFit/>
          </a:bodyPr>
          <a:lstStyle>
            <a:defPPr>
              <a:defRPr lang="en-US"/>
            </a:defPPr>
            <a:lvl1pPr>
              <a:defRPr sz="1600">
                <a:solidFill>
                  <a:srgbClr val="008000"/>
                </a:solidFill>
                <a:latin typeface="Ayuthaya" charset="-34"/>
                <a:ea typeface="Ayuthaya" charset="-34"/>
                <a:cs typeface="Ayuthaya" charset="-34"/>
              </a:defRPr>
            </a:lvl1pPr>
          </a:lstStyle>
          <a:p>
            <a:r>
              <a:rPr lang="en-US" dirty="0"/>
              <a:t>Experiment 1: </a:t>
            </a:r>
            <a:r>
              <a:rPr lang="en-US" dirty="0">
                <a:solidFill>
                  <a:srgbClr val="637E93"/>
                </a:solidFill>
              </a:rPr>
              <a:t>Data from IRIS services (394 stations)</a:t>
            </a:r>
          </a:p>
        </p:txBody>
      </p:sp>
      <p:sp>
        <p:nvSpPr>
          <p:cNvPr id="14" name="TextBox 13"/>
          <p:cNvSpPr txBox="1"/>
          <p:nvPr/>
        </p:nvSpPr>
        <p:spPr>
          <a:xfrm>
            <a:off x="687188" y="3082028"/>
            <a:ext cx="7927796" cy="584776"/>
          </a:xfrm>
          <a:prstGeom prst="rect">
            <a:avLst/>
          </a:prstGeom>
          <a:noFill/>
        </p:spPr>
        <p:txBody>
          <a:bodyPr wrap="none" rtlCol="0">
            <a:spAutoFit/>
          </a:bodyPr>
          <a:lstStyle/>
          <a:p>
            <a:endParaRPr lang="en-US" sz="1600" dirty="0">
              <a:solidFill>
                <a:srgbClr val="008000"/>
              </a:solidFill>
              <a:latin typeface="Ayuthaya" charset="-34"/>
              <a:ea typeface="Ayuthaya" charset="-34"/>
              <a:cs typeface="Ayuthaya" charset="-34"/>
            </a:endParaRPr>
          </a:p>
          <a:p>
            <a:r>
              <a:rPr lang="en-US" sz="1600" dirty="0">
                <a:solidFill>
                  <a:srgbClr val="008000"/>
                </a:solidFill>
                <a:latin typeface="Ayuthaya" charset="-34"/>
                <a:ea typeface="Ayuthaya" charset="-34"/>
                <a:cs typeface="Ayuthaya" charset="-34"/>
              </a:rPr>
              <a:t>Experiment 2</a:t>
            </a:r>
            <a:r>
              <a:rPr lang="en-US" sz="1600" dirty="0">
                <a:solidFill>
                  <a:srgbClr val="637E93"/>
                </a:solidFill>
                <a:latin typeface="Ayuthaya" charset="-34"/>
                <a:ea typeface="Ayuthaya" charset="-34"/>
                <a:cs typeface="Ayuthaya" charset="-34"/>
              </a:rPr>
              <a:t>: Workflow for 3 days requesting data every 2 hours </a:t>
            </a:r>
          </a:p>
        </p:txBody>
      </p:sp>
      <p:sp>
        <p:nvSpPr>
          <p:cNvPr id="15" name="TextBox 14"/>
          <p:cNvSpPr txBox="1"/>
          <p:nvPr/>
        </p:nvSpPr>
        <p:spPr>
          <a:xfrm>
            <a:off x="746301" y="3860962"/>
            <a:ext cx="8980588" cy="1323439"/>
          </a:xfrm>
          <a:prstGeom prst="rect">
            <a:avLst/>
          </a:prstGeom>
          <a:noFill/>
        </p:spPr>
        <p:txBody>
          <a:bodyPr wrap="none" rtlCol="0">
            <a:spAutoFit/>
          </a:bodyPr>
          <a:lstStyle/>
          <a:p>
            <a:r>
              <a:rPr lang="en-US" sz="1600" dirty="0">
                <a:solidFill>
                  <a:srgbClr val="008000"/>
                </a:solidFill>
                <a:latin typeface="Ayuthaya" charset="-34"/>
                <a:ea typeface="Ayuthaya" charset="-34"/>
                <a:cs typeface="Ayuthaya" charset="-34"/>
              </a:rPr>
              <a:t>Scope</a:t>
            </a:r>
            <a:r>
              <a:rPr lang="en-US" sz="1600" dirty="0">
                <a:solidFill>
                  <a:srgbClr val="637E93"/>
                </a:solidFill>
                <a:latin typeface="Ayuthaya" charset="-34"/>
                <a:ea typeface="Ayuthaya" charset="-34"/>
                <a:cs typeface="Ayuthaya" charset="-34"/>
              </a:rPr>
              <a:t> of this work </a:t>
            </a:r>
          </a:p>
          <a:p>
            <a:r>
              <a:rPr lang="en-US" sz="1600" dirty="0">
                <a:solidFill>
                  <a:srgbClr val="637E93"/>
                </a:solidFill>
                <a:latin typeface="Ayuthaya" charset="-34"/>
                <a:ea typeface="Ayuthaya" charset="-34"/>
                <a:cs typeface="Ayuthaya" charset="-34"/>
              </a:rPr>
              <a:t>	 </a:t>
            </a:r>
          </a:p>
          <a:p>
            <a:r>
              <a:rPr lang="en-US" sz="1600" dirty="0">
                <a:solidFill>
                  <a:srgbClr val="637E93"/>
                </a:solidFill>
                <a:latin typeface="Ayuthaya" charset="-34"/>
                <a:ea typeface="Ayuthaya" charset="-34"/>
                <a:cs typeface="Ayuthaya" charset="-34"/>
              </a:rPr>
              <a:t>	</a:t>
            </a:r>
            <a:r>
              <a:rPr lang="en-US" sz="1600" dirty="0">
                <a:solidFill>
                  <a:srgbClr val="008000"/>
                </a:solidFill>
                <a:latin typeface="Ayuthaya" charset="-34"/>
                <a:ea typeface="Ayuthaya" charset="-34"/>
                <a:cs typeface="Ayuthaya" charset="-34"/>
              </a:rPr>
              <a:t>Executing </a:t>
            </a:r>
            <a:r>
              <a:rPr lang="en-US" sz="1600" dirty="0">
                <a:solidFill>
                  <a:srgbClr val="637E93"/>
                </a:solidFill>
                <a:latin typeface="Ayuthaya" charset="-34"/>
                <a:ea typeface="Ayuthaya" charset="-34"/>
                <a:cs typeface="Ayuthaya" charset="-34"/>
              </a:rPr>
              <a:t>&amp; </a:t>
            </a:r>
            <a:r>
              <a:rPr lang="en-US" sz="1600" dirty="0">
                <a:solidFill>
                  <a:srgbClr val="008000"/>
                </a:solidFill>
                <a:latin typeface="Ayuthaya" charset="-34"/>
                <a:ea typeface="Ayuthaya" charset="-34"/>
                <a:cs typeface="Ayuthaya" charset="-34"/>
              </a:rPr>
              <a:t>paralyzing</a:t>
            </a:r>
            <a:r>
              <a:rPr lang="en-US" sz="1600" dirty="0">
                <a:solidFill>
                  <a:srgbClr val="637E93"/>
                </a:solidFill>
                <a:latin typeface="Ayuthaya" charset="-34"/>
                <a:ea typeface="Ayuthaya" charset="-34"/>
                <a:cs typeface="Ayuthaya" charset="-34"/>
              </a:rPr>
              <a:t> </a:t>
            </a:r>
            <a:r>
              <a:rPr lang="en-US" sz="1600" dirty="0">
                <a:solidFill>
                  <a:srgbClr val="008000"/>
                </a:solidFill>
                <a:latin typeface="Ayuthaya" charset="-34"/>
                <a:ea typeface="Ayuthaya" charset="-34"/>
                <a:cs typeface="Ayuthaya" charset="-34"/>
              </a:rPr>
              <a:t>automatically</a:t>
            </a:r>
            <a:r>
              <a:rPr lang="en-US" sz="1600" dirty="0">
                <a:solidFill>
                  <a:srgbClr val="637E93"/>
                </a:solidFill>
                <a:latin typeface="Ayuthaya" charset="-34"/>
                <a:ea typeface="Ayuthaya" charset="-34"/>
                <a:cs typeface="Ayuthaya" charset="-34"/>
              </a:rPr>
              <a:t> data-intensive applications</a:t>
            </a:r>
          </a:p>
          <a:p>
            <a:r>
              <a:rPr lang="en-US" sz="1600" dirty="0">
                <a:solidFill>
                  <a:srgbClr val="637E93"/>
                </a:solidFill>
                <a:latin typeface="Ayuthaya" charset="-34"/>
                <a:ea typeface="Ayuthaya" charset="-34"/>
                <a:cs typeface="Ayuthaya" charset="-34"/>
              </a:rPr>
              <a:t>	</a:t>
            </a:r>
          </a:p>
          <a:p>
            <a:r>
              <a:rPr lang="en-US" sz="1600" dirty="0">
                <a:solidFill>
                  <a:srgbClr val="637E93"/>
                </a:solidFill>
                <a:latin typeface="Ayuthaya" charset="-34"/>
                <a:ea typeface="Ayuthaya" charset="-34"/>
                <a:cs typeface="Ayuthaya" charset="-34"/>
              </a:rPr>
              <a:t>	in </a:t>
            </a:r>
            <a:r>
              <a:rPr lang="en-US" sz="1600" dirty="0">
                <a:solidFill>
                  <a:srgbClr val="008000"/>
                </a:solidFill>
                <a:latin typeface="Ayuthaya" charset="-34"/>
                <a:ea typeface="Ayuthaya" charset="-34"/>
                <a:cs typeface="Ayuthaya" charset="-34"/>
              </a:rPr>
              <a:t>heterogeneous systems </a:t>
            </a:r>
            <a:r>
              <a:rPr lang="en-US" sz="1600" dirty="0">
                <a:solidFill>
                  <a:srgbClr val="637E93"/>
                </a:solidFill>
                <a:latin typeface="Ayuthaya" charset="-34"/>
                <a:ea typeface="Ayuthaya" charset="-34"/>
                <a:cs typeface="Ayuthaya" charset="-34"/>
              </a:rPr>
              <a:t>with </a:t>
            </a:r>
            <a:r>
              <a:rPr lang="en-US" sz="1600" dirty="0">
                <a:solidFill>
                  <a:srgbClr val="008000"/>
                </a:solidFill>
                <a:latin typeface="Ayuthaya" charset="-34"/>
                <a:ea typeface="Ayuthaya" charset="-34"/>
                <a:cs typeface="Ayuthaya" charset="-34"/>
              </a:rPr>
              <a:t>different</a:t>
            </a:r>
            <a:r>
              <a:rPr lang="en-US" sz="1600" dirty="0">
                <a:solidFill>
                  <a:srgbClr val="637E93"/>
                </a:solidFill>
                <a:latin typeface="Ayuthaya" charset="-34"/>
                <a:ea typeface="Ayuthaya" charset="-34"/>
                <a:cs typeface="Ayuthaya" charset="-34"/>
              </a:rPr>
              <a:t> </a:t>
            </a:r>
            <a:r>
              <a:rPr lang="en-US" sz="1600" dirty="0">
                <a:solidFill>
                  <a:srgbClr val="008000"/>
                </a:solidFill>
                <a:latin typeface="Ayuthaya" charset="-34"/>
                <a:ea typeface="Ayuthaya" charset="-34"/>
                <a:cs typeface="Ayuthaya" charset="-34"/>
              </a:rPr>
              <a:t>enactment engines</a:t>
            </a:r>
          </a:p>
        </p:txBody>
      </p:sp>
      <p:sp>
        <p:nvSpPr>
          <p:cNvPr id="16" name="TextBox 15"/>
          <p:cNvSpPr txBox="1"/>
          <p:nvPr/>
        </p:nvSpPr>
        <p:spPr>
          <a:xfrm>
            <a:off x="746301" y="5638966"/>
            <a:ext cx="10357153" cy="830997"/>
          </a:xfrm>
          <a:prstGeom prst="rect">
            <a:avLst/>
          </a:prstGeom>
          <a:noFill/>
        </p:spPr>
        <p:txBody>
          <a:bodyPr wrap="square" rtlCol="0">
            <a:spAutoFit/>
          </a:bodyPr>
          <a:lstStyle/>
          <a:p>
            <a:r>
              <a:rPr lang="en-US" sz="1600" dirty="0">
                <a:solidFill>
                  <a:srgbClr val="637E93"/>
                </a:solidFill>
                <a:latin typeface="Ayuthaya" charset="-34"/>
                <a:ea typeface="Ayuthaya" charset="-34"/>
                <a:cs typeface="Ayuthaya" charset="-34"/>
              </a:rPr>
              <a:t>Maximizing </a:t>
            </a:r>
            <a:r>
              <a:rPr lang="en-US" sz="1600" dirty="0">
                <a:solidFill>
                  <a:srgbClr val="008000"/>
                </a:solidFill>
                <a:latin typeface="Ayuthaya" charset="-34"/>
                <a:ea typeface="Ayuthaya" charset="-34"/>
                <a:cs typeface="Ayuthaya" charset="-34"/>
              </a:rPr>
              <a:t>performance</a:t>
            </a:r>
          </a:p>
          <a:p>
            <a:r>
              <a:rPr lang="en-US" sz="1600" dirty="0">
                <a:solidFill>
                  <a:srgbClr val="637E93"/>
                </a:solidFill>
                <a:latin typeface="Ayuthaya" charset="-34"/>
                <a:ea typeface="Ayuthaya" charset="-34"/>
                <a:cs typeface="Ayuthaya" charset="-34"/>
              </a:rPr>
              <a:t>	- both phases in the MPI cluster</a:t>
            </a:r>
          </a:p>
          <a:p>
            <a:r>
              <a:rPr lang="en-US" sz="1600" dirty="0">
                <a:solidFill>
                  <a:srgbClr val="637E93"/>
                </a:solidFill>
                <a:latin typeface="Ayuthaya" charset="-34"/>
                <a:ea typeface="Ayuthaya" charset="-34"/>
                <a:cs typeface="Ayuthaya" charset="-34"/>
              </a:rPr>
              <a:t>	- increasing the number of Storm Supervisors</a:t>
            </a:r>
          </a:p>
        </p:txBody>
      </p:sp>
      <p:sp>
        <p:nvSpPr>
          <p:cNvPr id="24" name="TextBox 23"/>
          <p:cNvSpPr txBox="1"/>
          <p:nvPr/>
        </p:nvSpPr>
        <p:spPr>
          <a:xfrm>
            <a:off x="4835853" y="2016923"/>
            <a:ext cx="4409747" cy="892552"/>
          </a:xfrm>
          <a:prstGeom prst="rect">
            <a:avLst/>
          </a:prstGeom>
          <a:noFill/>
        </p:spPr>
        <p:txBody>
          <a:bodyPr wrap="square" rtlCol="0">
            <a:spAutoFit/>
          </a:bodyPr>
          <a:lstStyle/>
          <a:p>
            <a:r>
              <a:rPr lang="en-US" sz="2000" u="sng" dirty="0">
                <a:solidFill>
                  <a:srgbClr val="008000"/>
                </a:solidFill>
                <a:latin typeface="Ayuthaya" charset="-34"/>
                <a:ea typeface="Ayuthaya" charset="-34"/>
                <a:cs typeface="Ayuthaya" charset="-34"/>
              </a:rPr>
              <a:t>Data size</a:t>
            </a:r>
            <a:endParaRPr lang="en-US" sz="1600" u="sng" dirty="0">
              <a:solidFill>
                <a:srgbClr val="008000"/>
              </a:solidFill>
              <a:latin typeface="Ayuthaya" charset="-34"/>
              <a:ea typeface="Ayuthaya" charset="-34"/>
              <a:cs typeface="Ayuthaya" charset="-34"/>
            </a:endParaRPr>
          </a:p>
          <a:p>
            <a:r>
              <a:rPr lang="en-US" sz="1600" dirty="0">
                <a:solidFill>
                  <a:srgbClr val="637E93"/>
                </a:solidFill>
                <a:latin typeface="Ayuthaya" charset="-34"/>
                <a:ea typeface="Ayuthaya" charset="-34"/>
                <a:cs typeface="Ayuthaya" charset="-34"/>
              </a:rPr>
              <a:t>Input data 150MB</a:t>
            </a:r>
          </a:p>
          <a:p>
            <a:r>
              <a:rPr lang="en-US" sz="1600" dirty="0">
                <a:solidFill>
                  <a:srgbClr val="637E93"/>
                </a:solidFill>
                <a:latin typeface="Ayuthaya" charset="-34"/>
                <a:ea typeface="Ayuthaya" charset="-34"/>
                <a:cs typeface="Ayuthaya" charset="-34"/>
              </a:rPr>
              <a:t>Output data 39GB</a:t>
            </a:r>
          </a:p>
        </p:txBody>
      </p:sp>
      <p:pic>
        <p:nvPicPr>
          <p:cNvPr id="3" name="Picture 2"/>
          <p:cNvPicPr>
            <a:picLocks noChangeAspect="1"/>
          </p:cNvPicPr>
          <p:nvPr/>
        </p:nvPicPr>
        <p:blipFill>
          <a:blip r:embed="rId3"/>
          <a:stretch>
            <a:fillRect/>
          </a:stretch>
        </p:blipFill>
        <p:spPr>
          <a:xfrm>
            <a:off x="8331200" y="621451"/>
            <a:ext cx="3860800" cy="2413000"/>
          </a:xfrm>
          <a:prstGeom prst="rect">
            <a:avLst/>
          </a:prstGeom>
        </p:spPr>
      </p:pic>
      <p:pic>
        <p:nvPicPr>
          <p:cNvPr id="11" name="Picture 2" descr="Image result for epcc">
            <a:extLst>
              <a:ext uri="{FF2B5EF4-FFF2-40B4-BE49-F238E27FC236}">
                <a16:creationId xmlns:a16="http://schemas.microsoft.com/office/drawing/2014/main" id="{183E7FA1-7098-464D-B32A-D642C802D57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50866" y="6005241"/>
            <a:ext cx="1523106" cy="533671"/>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EDEB7B7C-F383-6545-9DF0-3026D5AAB3F2}"/>
              </a:ext>
            </a:extLst>
          </p:cNvPr>
          <p:cNvSpPr/>
          <p:nvPr/>
        </p:nvSpPr>
        <p:spPr>
          <a:xfrm flipV="1">
            <a:off x="262801" y="714613"/>
            <a:ext cx="8068399" cy="4571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721C4169-CE8B-6A4C-9CFC-5FAED427A1ED}"/>
              </a:ext>
            </a:extLst>
          </p:cNvPr>
          <p:cNvSpPr/>
          <p:nvPr/>
        </p:nvSpPr>
        <p:spPr>
          <a:xfrm>
            <a:off x="10729450" y="3763879"/>
            <a:ext cx="1176602" cy="135826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lumMod val="50000"/>
                  </a:schemeClr>
                </a:solidFill>
              </a:rPr>
              <a:t>NSF-</a:t>
            </a:r>
            <a:r>
              <a:rPr lang="en-US" dirty="0" err="1">
                <a:solidFill>
                  <a:schemeClr val="bg1">
                    <a:lumMod val="50000"/>
                  </a:schemeClr>
                </a:solidFill>
              </a:rPr>
              <a:t>Chamelon</a:t>
            </a:r>
            <a:r>
              <a:rPr lang="en-US" dirty="0">
                <a:solidFill>
                  <a:schemeClr val="bg1">
                    <a:lumMod val="50000"/>
                  </a:schemeClr>
                </a:solidFill>
              </a:rPr>
              <a:t> cloud</a:t>
            </a:r>
          </a:p>
          <a:p>
            <a:pPr algn="ctr"/>
            <a:r>
              <a:rPr lang="en-US" dirty="0">
                <a:solidFill>
                  <a:schemeClr val="bg1">
                    <a:lumMod val="50000"/>
                  </a:schemeClr>
                </a:solidFill>
              </a:rPr>
              <a:t>1 node – 40 cores </a:t>
            </a:r>
          </a:p>
        </p:txBody>
      </p:sp>
    </p:spTree>
    <p:extLst>
      <p:ext uri="{BB962C8B-B14F-4D97-AF65-F5344CB8AC3E}">
        <p14:creationId xmlns:p14="http://schemas.microsoft.com/office/powerpoint/2010/main" val="8977578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4001" y="50800"/>
            <a:ext cx="9185474" cy="1144926"/>
          </a:xfrm>
        </p:spPr>
        <p:txBody>
          <a:bodyPr>
            <a:normAutofit/>
          </a:bodyPr>
          <a:lstStyle/>
          <a:p>
            <a:pPr algn="l"/>
            <a:r>
              <a:rPr lang="en-US" sz="2500" dirty="0">
                <a:solidFill>
                  <a:schemeClr val="bg2">
                    <a:lumMod val="50000"/>
                  </a:schemeClr>
                </a:solidFill>
                <a:latin typeface="Ayuthaya" charset="-34"/>
                <a:ea typeface="Ayuthaya" charset="-34"/>
                <a:cs typeface="Ayuthaya" charset="-34"/>
              </a:rPr>
              <a:t>dispel4py Performance Evaluations</a:t>
            </a:r>
          </a:p>
        </p:txBody>
      </p:sp>
      <p:graphicFrame>
        <p:nvGraphicFramePr>
          <p:cNvPr id="7" name="Table 6"/>
          <p:cNvGraphicFramePr>
            <a:graphicFrameLocks noGrp="1"/>
          </p:cNvGraphicFramePr>
          <p:nvPr>
            <p:extLst>
              <p:ext uri="{D42A27DB-BD31-4B8C-83A1-F6EECF244321}">
                <p14:modId xmlns:p14="http://schemas.microsoft.com/office/powerpoint/2010/main" val="3506422126"/>
              </p:ext>
            </p:extLst>
          </p:nvPr>
        </p:nvGraphicFramePr>
        <p:xfrm>
          <a:off x="543632" y="1556068"/>
          <a:ext cx="8606211" cy="4269798"/>
        </p:xfrm>
        <a:graphic>
          <a:graphicData uri="http://schemas.openxmlformats.org/drawingml/2006/table">
            <a:tbl>
              <a:tblPr firstRow="1" bandRow="1">
                <a:tableStyleId>{21E4AEA4-8DFA-4A89-87EB-49C32662AFE0}</a:tableStyleId>
              </a:tblPr>
              <a:tblGrid>
                <a:gridCol w="1721242">
                  <a:extLst>
                    <a:ext uri="{9D8B030D-6E8A-4147-A177-3AD203B41FA5}">
                      <a16:colId xmlns:a16="http://schemas.microsoft.com/office/drawing/2014/main" val="20000"/>
                    </a:ext>
                  </a:extLst>
                </a:gridCol>
                <a:gridCol w="1721242">
                  <a:extLst>
                    <a:ext uri="{9D8B030D-6E8A-4147-A177-3AD203B41FA5}">
                      <a16:colId xmlns:a16="http://schemas.microsoft.com/office/drawing/2014/main" val="20001"/>
                    </a:ext>
                  </a:extLst>
                </a:gridCol>
                <a:gridCol w="1506087">
                  <a:extLst>
                    <a:ext uri="{9D8B030D-6E8A-4147-A177-3AD203B41FA5}">
                      <a16:colId xmlns:a16="http://schemas.microsoft.com/office/drawing/2014/main" val="20002"/>
                    </a:ext>
                  </a:extLst>
                </a:gridCol>
                <a:gridCol w="1936398">
                  <a:extLst>
                    <a:ext uri="{9D8B030D-6E8A-4147-A177-3AD203B41FA5}">
                      <a16:colId xmlns:a16="http://schemas.microsoft.com/office/drawing/2014/main" val="20003"/>
                    </a:ext>
                  </a:extLst>
                </a:gridCol>
                <a:gridCol w="1721242">
                  <a:extLst>
                    <a:ext uri="{9D8B030D-6E8A-4147-A177-3AD203B41FA5}">
                      <a16:colId xmlns:a16="http://schemas.microsoft.com/office/drawing/2014/main" val="20004"/>
                    </a:ext>
                  </a:extLst>
                </a:gridCol>
              </a:tblGrid>
              <a:tr h="648653">
                <a:tc>
                  <a:txBody>
                    <a:bodyPr/>
                    <a:lstStyle/>
                    <a:p>
                      <a:r>
                        <a:rPr lang="en-US" sz="1800" dirty="0"/>
                        <a:t>Computing</a:t>
                      </a:r>
                    </a:p>
                    <a:p>
                      <a:r>
                        <a:rPr lang="en-US" sz="1800" dirty="0"/>
                        <a:t>Resources</a:t>
                      </a:r>
                    </a:p>
                  </a:txBody>
                  <a:tcPr/>
                </a:tc>
                <a:tc>
                  <a:txBody>
                    <a:bodyPr/>
                    <a:lstStyle/>
                    <a:p>
                      <a:r>
                        <a:rPr lang="en-US" sz="1800" dirty="0" err="1"/>
                        <a:t>Terracorrelator</a:t>
                      </a:r>
                      <a:endParaRPr lang="en-US" sz="1800" dirty="0"/>
                    </a:p>
                  </a:txBody>
                  <a:tcPr/>
                </a:tc>
                <a:tc>
                  <a:txBody>
                    <a:bodyPr/>
                    <a:lstStyle/>
                    <a:p>
                      <a:r>
                        <a:rPr lang="en-US" sz="1800" dirty="0" err="1"/>
                        <a:t>SuperMuc</a:t>
                      </a:r>
                      <a:endParaRPr lang="en-US" sz="1800" dirty="0"/>
                    </a:p>
                  </a:txBody>
                  <a:tcPr/>
                </a:tc>
                <a:tc>
                  <a:txBody>
                    <a:bodyPr/>
                    <a:lstStyle/>
                    <a:p>
                      <a:r>
                        <a:rPr lang="en-US" sz="1800" dirty="0"/>
                        <a:t>Amazon EC2</a:t>
                      </a:r>
                    </a:p>
                  </a:txBody>
                  <a:tcPr/>
                </a:tc>
                <a:tc>
                  <a:txBody>
                    <a:bodyPr/>
                    <a:lstStyle/>
                    <a:p>
                      <a:r>
                        <a:rPr lang="en-US" sz="1800" dirty="0"/>
                        <a:t>EDIM1</a:t>
                      </a:r>
                    </a:p>
                  </a:txBody>
                  <a:tcPr/>
                </a:tc>
                <a:extLst>
                  <a:ext uri="{0D108BD9-81ED-4DB2-BD59-A6C34878D82A}">
                    <a16:rowId xmlns:a16="http://schemas.microsoft.com/office/drawing/2014/main" val="10000"/>
                  </a:ext>
                </a:extLst>
              </a:tr>
              <a:tr h="628479">
                <a:tc>
                  <a:txBody>
                    <a:bodyPr/>
                    <a:lstStyle/>
                    <a:p>
                      <a:r>
                        <a:rPr lang="en-US" sz="1800" dirty="0"/>
                        <a:t>Type</a:t>
                      </a:r>
                    </a:p>
                  </a:txBody>
                  <a:tcPr/>
                </a:tc>
                <a:tc>
                  <a:txBody>
                    <a:bodyPr/>
                    <a:lstStyle/>
                    <a:p>
                      <a:r>
                        <a:rPr lang="en-US" sz="1800" dirty="0"/>
                        <a:t>Shared-memory</a:t>
                      </a:r>
                      <a:endParaRPr lang="en-US" sz="1800" b="1" dirty="0"/>
                    </a:p>
                  </a:txBody>
                  <a:tcPr/>
                </a:tc>
                <a:tc>
                  <a:txBody>
                    <a:bodyPr/>
                    <a:lstStyle/>
                    <a:p>
                      <a:r>
                        <a:rPr lang="en-US" sz="1800" dirty="0"/>
                        <a:t>Cluster</a:t>
                      </a:r>
                      <a:endParaRPr lang="en-US" sz="1800" b="1" dirty="0"/>
                    </a:p>
                  </a:txBody>
                  <a:tcPr/>
                </a:tc>
                <a:tc>
                  <a:txBody>
                    <a:bodyPr/>
                    <a:lstStyle/>
                    <a:p>
                      <a:r>
                        <a:rPr lang="en-US" sz="1800" dirty="0"/>
                        <a:t>Cloud</a:t>
                      </a:r>
                      <a:endParaRPr lang="en-US" sz="1800" b="1" dirty="0"/>
                    </a:p>
                  </a:txBody>
                  <a:tcPr/>
                </a:tc>
                <a:tc>
                  <a:txBody>
                    <a:bodyPr/>
                    <a:lstStyle/>
                    <a:p>
                      <a:r>
                        <a:rPr lang="en-US" sz="1800" dirty="0"/>
                        <a:t>Cloud</a:t>
                      </a:r>
                      <a:endParaRPr lang="en-US" sz="1800" b="1" dirty="0"/>
                    </a:p>
                  </a:txBody>
                  <a:tcPr/>
                </a:tc>
                <a:extLst>
                  <a:ext uri="{0D108BD9-81ED-4DB2-BD59-A6C34878D82A}">
                    <a16:rowId xmlns:a16="http://schemas.microsoft.com/office/drawing/2014/main" val="10001"/>
                  </a:ext>
                </a:extLst>
              </a:tr>
              <a:tr h="648653">
                <a:tc>
                  <a:txBody>
                    <a:bodyPr/>
                    <a:lstStyle/>
                    <a:p>
                      <a:r>
                        <a:rPr lang="en-US" sz="1800" dirty="0"/>
                        <a:t>Enactment Systems</a:t>
                      </a:r>
                    </a:p>
                  </a:txBody>
                  <a:tcPr/>
                </a:tc>
                <a:tc>
                  <a:txBody>
                    <a:bodyPr/>
                    <a:lstStyle/>
                    <a:p>
                      <a:r>
                        <a:rPr lang="en-US" sz="1800" dirty="0"/>
                        <a:t>MPI,</a:t>
                      </a:r>
                      <a:r>
                        <a:rPr lang="en-US" sz="1800" baseline="0" dirty="0"/>
                        <a:t> multi</a:t>
                      </a:r>
                      <a:endParaRPr lang="en-US" sz="1800" dirty="0"/>
                    </a:p>
                  </a:txBody>
                  <a:tcPr/>
                </a:tc>
                <a:tc>
                  <a:txBody>
                    <a:bodyPr/>
                    <a:lstStyle/>
                    <a:p>
                      <a:r>
                        <a:rPr lang="en-US" sz="1800" dirty="0"/>
                        <a:t>MPI, multi</a:t>
                      </a:r>
                    </a:p>
                  </a:txBody>
                  <a:tcPr/>
                </a:tc>
                <a:tc>
                  <a:txBody>
                    <a:bodyPr/>
                    <a:lstStyle/>
                    <a:p>
                      <a:r>
                        <a:rPr lang="en-US" sz="1800" dirty="0"/>
                        <a:t>MPI, Storm,</a:t>
                      </a:r>
                      <a:r>
                        <a:rPr lang="en-US" sz="1800" baseline="0" dirty="0"/>
                        <a:t> multi</a:t>
                      </a:r>
                      <a:endParaRPr lang="en-US" sz="1800" dirty="0"/>
                    </a:p>
                  </a:txBody>
                  <a:tcPr/>
                </a:tc>
                <a:tc>
                  <a:txBody>
                    <a:bodyPr/>
                    <a:lstStyle/>
                    <a:p>
                      <a:r>
                        <a:rPr lang="en-US" sz="1800" dirty="0"/>
                        <a:t>MPI, Storm, multi</a:t>
                      </a:r>
                    </a:p>
                  </a:txBody>
                  <a:tcPr/>
                </a:tc>
                <a:extLst>
                  <a:ext uri="{0D108BD9-81ED-4DB2-BD59-A6C34878D82A}">
                    <a16:rowId xmlns:a16="http://schemas.microsoft.com/office/drawing/2014/main" val="10002"/>
                  </a:ext>
                </a:extLst>
              </a:tr>
              <a:tr h="579551">
                <a:tc>
                  <a:txBody>
                    <a:bodyPr/>
                    <a:lstStyle/>
                    <a:p>
                      <a:r>
                        <a:rPr lang="en-US" sz="1800" dirty="0"/>
                        <a:t>Nodes</a:t>
                      </a:r>
                    </a:p>
                  </a:txBody>
                  <a:tcPr/>
                </a:tc>
                <a:tc>
                  <a:txBody>
                    <a:bodyPr/>
                    <a:lstStyle/>
                    <a:p>
                      <a:r>
                        <a:rPr lang="en-US" sz="1800" dirty="0"/>
                        <a:t>1</a:t>
                      </a:r>
                    </a:p>
                  </a:txBody>
                  <a:tcPr/>
                </a:tc>
                <a:tc>
                  <a:txBody>
                    <a:bodyPr/>
                    <a:lstStyle/>
                    <a:p>
                      <a:r>
                        <a:rPr lang="en-US" sz="1800" dirty="0"/>
                        <a:t>16</a:t>
                      </a:r>
                    </a:p>
                  </a:txBody>
                  <a:tcPr/>
                </a:tc>
                <a:tc>
                  <a:txBody>
                    <a:bodyPr/>
                    <a:lstStyle/>
                    <a:p>
                      <a:r>
                        <a:rPr lang="en-US" sz="1800" dirty="0"/>
                        <a:t>18</a:t>
                      </a:r>
                    </a:p>
                  </a:txBody>
                  <a:tcPr/>
                </a:tc>
                <a:tc>
                  <a:txBody>
                    <a:bodyPr/>
                    <a:lstStyle/>
                    <a:p>
                      <a:r>
                        <a:rPr lang="en-US" sz="1800" dirty="0"/>
                        <a:t>14</a:t>
                      </a:r>
                    </a:p>
                  </a:txBody>
                  <a:tcPr/>
                </a:tc>
                <a:extLst>
                  <a:ext uri="{0D108BD9-81ED-4DB2-BD59-A6C34878D82A}">
                    <a16:rowId xmlns:a16="http://schemas.microsoft.com/office/drawing/2014/main" val="10003"/>
                  </a:ext>
                </a:extLst>
              </a:tr>
              <a:tr h="605360">
                <a:tc>
                  <a:txBody>
                    <a:bodyPr/>
                    <a:lstStyle/>
                    <a:p>
                      <a:r>
                        <a:rPr lang="en-US" sz="1800" dirty="0"/>
                        <a:t>Cores per</a:t>
                      </a:r>
                      <a:r>
                        <a:rPr lang="en-US" sz="1800" baseline="0" dirty="0"/>
                        <a:t> Node</a:t>
                      </a:r>
                      <a:endParaRPr lang="en-US" sz="1800" dirty="0"/>
                    </a:p>
                  </a:txBody>
                  <a:tcPr/>
                </a:tc>
                <a:tc>
                  <a:txBody>
                    <a:bodyPr/>
                    <a:lstStyle/>
                    <a:p>
                      <a:r>
                        <a:rPr lang="en-US" sz="1800" dirty="0"/>
                        <a:t>32</a:t>
                      </a:r>
                    </a:p>
                  </a:txBody>
                  <a:tcPr/>
                </a:tc>
                <a:tc>
                  <a:txBody>
                    <a:bodyPr/>
                    <a:lstStyle/>
                    <a:p>
                      <a:r>
                        <a:rPr lang="en-US" sz="1800" dirty="0"/>
                        <a:t>16</a:t>
                      </a:r>
                    </a:p>
                  </a:txBody>
                  <a:tcPr/>
                </a:tc>
                <a:tc>
                  <a:txBody>
                    <a:bodyPr/>
                    <a:lstStyle/>
                    <a:p>
                      <a:r>
                        <a:rPr lang="en-US" sz="1800" dirty="0"/>
                        <a:t>2</a:t>
                      </a:r>
                    </a:p>
                  </a:txBody>
                  <a:tcPr/>
                </a:tc>
                <a:tc>
                  <a:txBody>
                    <a:bodyPr/>
                    <a:lstStyle/>
                    <a:p>
                      <a:r>
                        <a:rPr lang="en-US" sz="1800" dirty="0"/>
                        <a:t>4</a:t>
                      </a:r>
                    </a:p>
                  </a:txBody>
                  <a:tcPr/>
                </a:tc>
                <a:extLst>
                  <a:ext uri="{0D108BD9-81ED-4DB2-BD59-A6C34878D82A}">
                    <a16:rowId xmlns:a16="http://schemas.microsoft.com/office/drawing/2014/main" val="10004"/>
                  </a:ext>
                </a:extLst>
              </a:tr>
              <a:tr h="579551">
                <a:tc>
                  <a:txBody>
                    <a:bodyPr/>
                    <a:lstStyle/>
                    <a:p>
                      <a:r>
                        <a:rPr lang="en-US" sz="1800" dirty="0"/>
                        <a:t>Total</a:t>
                      </a:r>
                      <a:r>
                        <a:rPr lang="en-US" sz="1800" baseline="0" dirty="0"/>
                        <a:t> Cores</a:t>
                      </a:r>
                      <a:endParaRPr lang="en-US" sz="1800" dirty="0"/>
                    </a:p>
                  </a:txBody>
                  <a:tcPr/>
                </a:tc>
                <a:tc>
                  <a:txBody>
                    <a:bodyPr/>
                    <a:lstStyle/>
                    <a:p>
                      <a:r>
                        <a:rPr lang="en-US" sz="1800" dirty="0"/>
                        <a:t>32</a:t>
                      </a:r>
                      <a:endParaRPr lang="en-US" sz="1800" b="1" dirty="0"/>
                    </a:p>
                  </a:txBody>
                  <a:tcPr/>
                </a:tc>
                <a:tc>
                  <a:txBody>
                    <a:bodyPr/>
                    <a:lstStyle/>
                    <a:p>
                      <a:r>
                        <a:rPr lang="en-US" sz="1800" dirty="0"/>
                        <a:t>256</a:t>
                      </a:r>
                      <a:endParaRPr lang="en-US" sz="1800" b="1" dirty="0"/>
                    </a:p>
                  </a:txBody>
                  <a:tcPr/>
                </a:tc>
                <a:tc>
                  <a:txBody>
                    <a:bodyPr/>
                    <a:lstStyle/>
                    <a:p>
                      <a:r>
                        <a:rPr lang="en-US" sz="1800" dirty="0"/>
                        <a:t>36</a:t>
                      </a:r>
                      <a:endParaRPr lang="en-US" sz="1800" b="1" dirty="0"/>
                    </a:p>
                  </a:txBody>
                  <a:tcPr/>
                </a:tc>
                <a:tc>
                  <a:txBody>
                    <a:bodyPr/>
                    <a:lstStyle/>
                    <a:p>
                      <a:r>
                        <a:rPr lang="en-US" sz="1800" dirty="0"/>
                        <a:t>14</a:t>
                      </a:r>
                      <a:endParaRPr lang="en-US" sz="1800" b="1" dirty="0"/>
                    </a:p>
                  </a:txBody>
                  <a:tcPr/>
                </a:tc>
                <a:extLst>
                  <a:ext uri="{0D108BD9-81ED-4DB2-BD59-A6C34878D82A}">
                    <a16:rowId xmlns:a16="http://schemas.microsoft.com/office/drawing/2014/main" val="10005"/>
                  </a:ext>
                </a:extLst>
              </a:tr>
              <a:tr h="579551">
                <a:tc>
                  <a:txBody>
                    <a:bodyPr/>
                    <a:lstStyle/>
                    <a:p>
                      <a:r>
                        <a:rPr lang="en-US" sz="1800" dirty="0"/>
                        <a:t>Memory</a:t>
                      </a:r>
                    </a:p>
                  </a:txBody>
                  <a:tcPr/>
                </a:tc>
                <a:tc>
                  <a:txBody>
                    <a:bodyPr/>
                    <a:lstStyle/>
                    <a:p>
                      <a:r>
                        <a:rPr lang="en-US" sz="1800" dirty="0"/>
                        <a:t>2TB</a:t>
                      </a:r>
                    </a:p>
                  </a:txBody>
                  <a:tcPr/>
                </a:tc>
                <a:tc>
                  <a:txBody>
                    <a:bodyPr/>
                    <a:lstStyle/>
                    <a:p>
                      <a:r>
                        <a:rPr lang="en-US" sz="1800" dirty="0"/>
                        <a:t>32GB</a:t>
                      </a:r>
                    </a:p>
                  </a:txBody>
                  <a:tcPr/>
                </a:tc>
                <a:tc>
                  <a:txBody>
                    <a:bodyPr/>
                    <a:lstStyle/>
                    <a:p>
                      <a:r>
                        <a:rPr lang="en-US" sz="1800" dirty="0"/>
                        <a:t>4GB</a:t>
                      </a:r>
                    </a:p>
                  </a:txBody>
                  <a:tcPr/>
                </a:tc>
                <a:tc>
                  <a:txBody>
                    <a:bodyPr/>
                    <a:lstStyle/>
                    <a:p>
                      <a:r>
                        <a:rPr lang="en-US" sz="1800" dirty="0"/>
                        <a:t>3GB</a:t>
                      </a:r>
                    </a:p>
                  </a:txBody>
                  <a:tcPr/>
                </a:tc>
                <a:extLst>
                  <a:ext uri="{0D108BD9-81ED-4DB2-BD59-A6C34878D82A}">
                    <a16:rowId xmlns:a16="http://schemas.microsoft.com/office/drawing/2014/main" val="10006"/>
                  </a:ext>
                </a:extLst>
              </a:tr>
            </a:tbl>
          </a:graphicData>
        </a:graphic>
      </p:graphicFrame>
      <p:sp>
        <p:nvSpPr>
          <p:cNvPr id="4" name="Rectangle 3">
            <a:extLst>
              <a:ext uri="{FF2B5EF4-FFF2-40B4-BE49-F238E27FC236}">
                <a16:creationId xmlns:a16="http://schemas.microsoft.com/office/drawing/2014/main" id="{3AB2604A-80BC-1141-86CF-BE1BB2C1E622}"/>
              </a:ext>
            </a:extLst>
          </p:cNvPr>
          <p:cNvSpPr/>
          <p:nvPr/>
        </p:nvSpPr>
        <p:spPr>
          <a:xfrm flipV="1">
            <a:off x="381001" y="907060"/>
            <a:ext cx="8068399" cy="4571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D57DB08E-AE2F-6B45-8B69-C3064558748F}"/>
              </a:ext>
            </a:extLst>
          </p:cNvPr>
          <p:cNvPicPr>
            <a:picLocks noChangeAspect="1"/>
          </p:cNvPicPr>
          <p:nvPr/>
        </p:nvPicPr>
        <p:blipFill>
          <a:blip r:embed="rId3"/>
          <a:stretch>
            <a:fillRect/>
          </a:stretch>
        </p:blipFill>
        <p:spPr>
          <a:xfrm>
            <a:off x="10093295" y="0"/>
            <a:ext cx="2098705" cy="1185333"/>
          </a:xfrm>
          <a:prstGeom prst="rect">
            <a:avLst/>
          </a:prstGeom>
        </p:spPr>
      </p:pic>
      <p:pic>
        <p:nvPicPr>
          <p:cNvPr id="6" name="Picture 2" descr="Image result for epcc">
            <a:extLst>
              <a:ext uri="{FF2B5EF4-FFF2-40B4-BE49-F238E27FC236}">
                <a16:creationId xmlns:a16="http://schemas.microsoft.com/office/drawing/2014/main" id="{85945383-76C3-7F40-A1AB-19DF0537F7C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50866" y="6005241"/>
            <a:ext cx="1523106" cy="5336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75368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4081649288"/>
              </p:ext>
            </p:extLst>
          </p:nvPr>
        </p:nvGraphicFramePr>
        <p:xfrm>
          <a:off x="4547822" y="3617910"/>
          <a:ext cx="6629380" cy="2294573"/>
        </p:xfrm>
        <a:graphic>
          <a:graphicData uri="http://schemas.openxmlformats.org/drawingml/2006/table">
            <a:tbl>
              <a:tblPr firstRow="1" bandRow="1">
                <a:tableStyleId>{21E4AEA4-8DFA-4A89-87EB-49C32662AFE0}</a:tableStyleId>
              </a:tblPr>
              <a:tblGrid>
                <a:gridCol w="689267">
                  <a:extLst>
                    <a:ext uri="{9D8B030D-6E8A-4147-A177-3AD203B41FA5}">
                      <a16:colId xmlns:a16="http://schemas.microsoft.com/office/drawing/2014/main" val="20000"/>
                    </a:ext>
                  </a:extLst>
                </a:gridCol>
                <a:gridCol w="1677686">
                  <a:extLst>
                    <a:ext uri="{9D8B030D-6E8A-4147-A177-3AD203B41FA5}">
                      <a16:colId xmlns:a16="http://schemas.microsoft.com/office/drawing/2014/main" val="20001"/>
                    </a:ext>
                  </a:extLst>
                </a:gridCol>
                <a:gridCol w="1566821">
                  <a:extLst>
                    <a:ext uri="{9D8B030D-6E8A-4147-A177-3AD203B41FA5}">
                      <a16:colId xmlns:a16="http://schemas.microsoft.com/office/drawing/2014/main" val="20002"/>
                    </a:ext>
                  </a:extLst>
                </a:gridCol>
                <a:gridCol w="1347803">
                  <a:extLst>
                    <a:ext uri="{9D8B030D-6E8A-4147-A177-3AD203B41FA5}">
                      <a16:colId xmlns:a16="http://schemas.microsoft.com/office/drawing/2014/main" val="20003"/>
                    </a:ext>
                  </a:extLst>
                </a:gridCol>
                <a:gridCol w="1347803">
                  <a:extLst>
                    <a:ext uri="{9D8B030D-6E8A-4147-A177-3AD203B41FA5}">
                      <a16:colId xmlns:a16="http://schemas.microsoft.com/office/drawing/2014/main" val="20004"/>
                    </a:ext>
                  </a:extLst>
                </a:gridCol>
              </a:tblGrid>
              <a:tr h="734378">
                <a:tc>
                  <a:txBody>
                    <a:bodyPr/>
                    <a:lstStyle/>
                    <a:p>
                      <a:pPr algn="l"/>
                      <a:r>
                        <a:rPr lang="en-US" sz="1400" dirty="0"/>
                        <a:t>Mode</a:t>
                      </a:r>
                    </a:p>
                  </a:txBody>
                  <a:tcPr/>
                </a:tc>
                <a:tc>
                  <a:txBody>
                    <a:bodyPr/>
                    <a:lstStyle/>
                    <a:p>
                      <a:pPr algn="l"/>
                      <a:r>
                        <a:rPr lang="en-US" sz="1400" dirty="0" err="1"/>
                        <a:t>Terracorrelator</a:t>
                      </a:r>
                      <a:endParaRPr lang="en-US" sz="1400" dirty="0"/>
                    </a:p>
                    <a:p>
                      <a:pPr algn="l"/>
                      <a:r>
                        <a:rPr lang="en-US" sz="1400" dirty="0"/>
                        <a:t>  (32 cores/Node)</a:t>
                      </a:r>
                    </a:p>
                  </a:txBody>
                  <a:tcPr/>
                </a:tc>
                <a:tc>
                  <a:txBody>
                    <a:bodyPr/>
                    <a:lstStyle/>
                    <a:p>
                      <a:pPr algn="l"/>
                      <a:r>
                        <a:rPr lang="en-US" sz="1400" dirty="0" err="1"/>
                        <a:t>SuperMuc</a:t>
                      </a:r>
                      <a:endParaRPr lang="en-US" sz="1400" dirty="0"/>
                    </a:p>
                    <a:p>
                      <a:pPr algn="l"/>
                      <a:r>
                        <a:rPr lang="en-US" sz="1400" dirty="0"/>
                        <a:t> (256 cores</a:t>
                      </a:r>
                    </a:p>
                    <a:p>
                      <a:pPr algn="l"/>
                      <a:r>
                        <a:rPr lang="en-US" sz="1400" dirty="0"/>
                        <a:t>16</a:t>
                      </a:r>
                      <a:r>
                        <a:rPr lang="en-US" sz="1400" baseline="0" dirty="0"/>
                        <a:t> cores/node)</a:t>
                      </a:r>
                      <a:endParaRPr lang="en-US" sz="1400" dirty="0"/>
                    </a:p>
                  </a:txBody>
                  <a:tcPr/>
                </a:tc>
                <a:tc>
                  <a:txBody>
                    <a:bodyPr/>
                    <a:lstStyle/>
                    <a:p>
                      <a:pPr algn="l"/>
                      <a:r>
                        <a:rPr lang="en-US" sz="1400" dirty="0"/>
                        <a:t>Amazon</a:t>
                      </a:r>
                    </a:p>
                    <a:p>
                      <a:pPr algn="l"/>
                      <a:r>
                        <a:rPr lang="en-US" sz="1400" dirty="0"/>
                        <a:t> (36</a:t>
                      </a:r>
                      <a:r>
                        <a:rPr lang="en-US" sz="1400" baseline="0" dirty="0"/>
                        <a:t> </a:t>
                      </a:r>
                      <a:r>
                        <a:rPr lang="en-US" sz="1400" dirty="0"/>
                        <a:t>cores</a:t>
                      </a:r>
                    </a:p>
                    <a:p>
                      <a:pPr algn="l"/>
                      <a:r>
                        <a:rPr lang="en-US" sz="1400" dirty="0"/>
                        <a:t>2 cores/node)</a:t>
                      </a:r>
                    </a:p>
                  </a:txBody>
                  <a:tcPr/>
                </a:tc>
                <a:tc>
                  <a:txBody>
                    <a:bodyPr/>
                    <a:lstStyle/>
                    <a:p>
                      <a:pPr algn="l"/>
                      <a:r>
                        <a:rPr lang="en-US" sz="1400" dirty="0"/>
                        <a:t>EDIM1</a:t>
                      </a:r>
                    </a:p>
                    <a:p>
                      <a:pPr algn="l"/>
                      <a:r>
                        <a:rPr lang="en-US" sz="1400" dirty="0"/>
                        <a:t>(14 cores</a:t>
                      </a:r>
                    </a:p>
                    <a:p>
                      <a:pPr algn="l"/>
                      <a:r>
                        <a:rPr lang="en-US" sz="1400" dirty="0"/>
                        <a:t>4 cores/node)</a:t>
                      </a:r>
                    </a:p>
                  </a:txBody>
                  <a:tcPr/>
                </a:tc>
                <a:extLst>
                  <a:ext uri="{0D108BD9-81ED-4DB2-BD59-A6C34878D82A}">
                    <a16:rowId xmlns:a16="http://schemas.microsoft.com/office/drawing/2014/main" val="10000"/>
                  </a:ext>
                </a:extLst>
              </a:tr>
              <a:tr h="520065">
                <a:tc>
                  <a:txBody>
                    <a:bodyPr/>
                    <a:lstStyle/>
                    <a:p>
                      <a:r>
                        <a:rPr lang="en-US" sz="1400" dirty="0"/>
                        <a:t>MPI</a:t>
                      </a:r>
                    </a:p>
                  </a:txBody>
                  <a:tcPr/>
                </a:tc>
                <a:tc>
                  <a:txBody>
                    <a:bodyPr/>
                    <a:lstStyle/>
                    <a:p>
                      <a:r>
                        <a:rPr lang="en-US" sz="1400" dirty="0"/>
                        <a:t>1501.32</a:t>
                      </a:r>
                    </a:p>
                    <a:p>
                      <a:r>
                        <a:rPr lang="en-US" sz="1400" dirty="0"/>
                        <a:t>(~25minutes)</a:t>
                      </a:r>
                    </a:p>
                  </a:txBody>
                  <a:tcPr/>
                </a:tc>
                <a:tc>
                  <a:txBody>
                    <a:bodyPr/>
                    <a:lstStyle/>
                    <a:p>
                      <a:r>
                        <a:rPr lang="en-US" sz="1400" dirty="0"/>
                        <a:t>1093.16 (~</a:t>
                      </a:r>
                      <a:r>
                        <a:rPr lang="en-US" sz="1400" b="1" i="0" dirty="0"/>
                        <a:t>19minutes</a:t>
                      </a:r>
                      <a:r>
                        <a:rPr lang="en-US" sz="1400" dirty="0"/>
                        <a:t>)</a:t>
                      </a:r>
                    </a:p>
                  </a:txBody>
                  <a:tcPr/>
                </a:tc>
                <a:tc>
                  <a:txBody>
                    <a:bodyPr/>
                    <a:lstStyle/>
                    <a:p>
                      <a:r>
                        <a:rPr lang="en-US" sz="1400" dirty="0"/>
                        <a:t>16862.73 (~5hours)</a:t>
                      </a:r>
                    </a:p>
                  </a:txBody>
                  <a:tcPr/>
                </a:tc>
                <a:tc>
                  <a:txBody>
                    <a:bodyPr/>
                    <a:lstStyle/>
                    <a:p>
                      <a:r>
                        <a:rPr lang="en-US" sz="1400" dirty="0"/>
                        <a:t>38656.94 </a:t>
                      </a:r>
                    </a:p>
                    <a:p>
                      <a:r>
                        <a:rPr lang="en-US" sz="1400" dirty="0"/>
                        <a:t>(~11 hours)</a:t>
                      </a:r>
                    </a:p>
                  </a:txBody>
                  <a:tcPr/>
                </a:tc>
                <a:extLst>
                  <a:ext uri="{0D108BD9-81ED-4DB2-BD59-A6C34878D82A}">
                    <a16:rowId xmlns:a16="http://schemas.microsoft.com/office/drawing/2014/main" val="10001"/>
                  </a:ext>
                </a:extLst>
              </a:tr>
              <a:tr h="520065">
                <a:tc>
                  <a:txBody>
                    <a:bodyPr/>
                    <a:lstStyle/>
                    <a:p>
                      <a:r>
                        <a:rPr lang="en-US" sz="1400" dirty="0"/>
                        <a:t>multi</a:t>
                      </a:r>
                    </a:p>
                  </a:txBody>
                  <a:tcPr/>
                </a:tc>
                <a:tc>
                  <a:txBody>
                    <a:bodyPr/>
                    <a:lstStyle/>
                    <a:p>
                      <a:r>
                        <a:rPr lang="en-US" sz="1400" dirty="0"/>
                        <a:t>1332 .20</a:t>
                      </a:r>
                    </a:p>
                    <a:p>
                      <a:r>
                        <a:rPr lang="en-US" sz="1400" dirty="0"/>
                        <a:t>(~23minutes)</a:t>
                      </a:r>
                    </a:p>
                  </a:txBody>
                  <a:tcPr/>
                </a:tc>
                <a:tc>
                  <a:txBody>
                    <a:bodyPr/>
                    <a:lstStyle/>
                    <a:p>
                      <a:endParaRPr lang="en-US" sz="1400" dirty="0"/>
                    </a:p>
                  </a:txBody>
                  <a:tcPr/>
                </a:tc>
                <a:tc>
                  <a:txBody>
                    <a:bodyPr/>
                    <a:lstStyle/>
                    <a:p>
                      <a:endParaRPr lang="en-US" sz="1400" dirty="0"/>
                    </a:p>
                  </a:txBody>
                  <a:tcPr/>
                </a:tc>
                <a:tc>
                  <a:txBody>
                    <a:bodyPr/>
                    <a:lstStyle/>
                    <a:p>
                      <a:endParaRPr lang="en-US" sz="1400" dirty="0"/>
                    </a:p>
                  </a:txBody>
                  <a:tcPr/>
                </a:tc>
                <a:extLst>
                  <a:ext uri="{0D108BD9-81ED-4DB2-BD59-A6C34878D82A}">
                    <a16:rowId xmlns:a16="http://schemas.microsoft.com/office/drawing/2014/main" val="10002"/>
                  </a:ext>
                </a:extLst>
              </a:tr>
              <a:tr h="520065">
                <a:tc>
                  <a:txBody>
                    <a:bodyPr/>
                    <a:lstStyle/>
                    <a:p>
                      <a:r>
                        <a:rPr lang="en-US" sz="1400" dirty="0"/>
                        <a:t>Storm</a:t>
                      </a:r>
                    </a:p>
                  </a:txBody>
                  <a:tcPr/>
                </a:tc>
                <a:tc>
                  <a:txBody>
                    <a:bodyPr/>
                    <a:lstStyle/>
                    <a:p>
                      <a:endParaRPr lang="en-US" sz="1400" dirty="0"/>
                    </a:p>
                  </a:txBody>
                  <a:tcPr/>
                </a:tc>
                <a:tc>
                  <a:txBody>
                    <a:bodyPr/>
                    <a:lstStyle/>
                    <a:p>
                      <a:endParaRPr lang="en-US" sz="1400"/>
                    </a:p>
                  </a:txBody>
                  <a:tcPr/>
                </a:tc>
                <a:tc>
                  <a:txBody>
                    <a:bodyPr/>
                    <a:lstStyle/>
                    <a:p>
                      <a:r>
                        <a:rPr lang="en-US" sz="1400" dirty="0"/>
                        <a:t>27898.89</a:t>
                      </a:r>
                    </a:p>
                    <a:p>
                      <a:r>
                        <a:rPr lang="en-US" sz="1400" dirty="0"/>
                        <a:t> (~8</a:t>
                      </a:r>
                      <a:r>
                        <a:rPr lang="en-US" sz="1400" baseline="0" dirty="0"/>
                        <a:t> hours</a:t>
                      </a:r>
                      <a:r>
                        <a:rPr lang="en-US" sz="1400" dirty="0"/>
                        <a:t>)</a:t>
                      </a:r>
                    </a:p>
                  </a:txBody>
                  <a:tcPr/>
                </a:tc>
                <a:tc>
                  <a:txBody>
                    <a:bodyPr/>
                    <a:lstStyle/>
                    <a:p>
                      <a:r>
                        <a:rPr lang="en-US" sz="1400" dirty="0"/>
                        <a:t>120077.123 </a:t>
                      </a:r>
                    </a:p>
                    <a:p>
                      <a:r>
                        <a:rPr lang="en-US" sz="1400" dirty="0"/>
                        <a:t>(~33 hours)</a:t>
                      </a:r>
                    </a:p>
                  </a:txBody>
                  <a:tcPr/>
                </a:tc>
                <a:extLst>
                  <a:ext uri="{0D108BD9-81ED-4DB2-BD59-A6C34878D82A}">
                    <a16:rowId xmlns:a16="http://schemas.microsoft.com/office/drawing/2014/main" val="10003"/>
                  </a:ext>
                </a:extLst>
              </a:tr>
            </a:tbl>
          </a:graphicData>
        </a:graphic>
      </p:graphicFrame>
      <p:sp>
        <p:nvSpPr>
          <p:cNvPr id="11" name="TextBox 10"/>
          <p:cNvSpPr txBox="1"/>
          <p:nvPr/>
        </p:nvSpPr>
        <p:spPr>
          <a:xfrm>
            <a:off x="1038693" y="5040859"/>
            <a:ext cx="1324081" cy="8837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35719" tIns="35719" rIns="35719" bIns="35719" numCol="1" spcCol="38100" rtlCol="0" anchor="ctr">
            <a:spAutoFit/>
          </a:bodyPr>
          <a:lstStyle/>
          <a:p>
            <a:pPr algn="ctr" defTabSz="410751" latinLnBrk="1" hangingPunct="0"/>
            <a:r>
              <a:rPr lang="en-US" sz="1758" dirty="0">
                <a:solidFill>
                  <a:srgbClr val="000000"/>
                </a:solidFill>
                <a:sym typeface="Helvetica Light"/>
              </a:rPr>
              <a:t>1000 stations</a:t>
            </a:r>
          </a:p>
          <a:p>
            <a:pPr algn="ctr" defTabSz="410751" latinLnBrk="1" hangingPunct="0"/>
            <a:r>
              <a:rPr lang="en-US" sz="1758" dirty="0">
                <a:solidFill>
                  <a:srgbClr val="000000"/>
                </a:solidFill>
              </a:rPr>
              <a:t>Input 150MB</a:t>
            </a:r>
          </a:p>
          <a:p>
            <a:pPr algn="ctr" defTabSz="410751" latinLnBrk="1" hangingPunct="0"/>
            <a:r>
              <a:rPr lang="en-US" sz="1758" dirty="0">
                <a:solidFill>
                  <a:srgbClr val="000000"/>
                </a:solidFill>
                <a:sym typeface="Helvetica Light"/>
              </a:rPr>
              <a:t>Output 39GB </a:t>
            </a:r>
          </a:p>
        </p:txBody>
      </p:sp>
      <p:sp>
        <p:nvSpPr>
          <p:cNvPr id="19" name="TextBox 18">
            <a:extLst>
              <a:ext uri="{FF2B5EF4-FFF2-40B4-BE49-F238E27FC236}">
                <a16:creationId xmlns:a16="http://schemas.microsoft.com/office/drawing/2014/main" id="{8F59559A-432B-9B48-BCE5-9C2432FEA116}"/>
              </a:ext>
            </a:extLst>
          </p:cNvPr>
          <p:cNvSpPr txBox="1"/>
          <p:nvPr/>
        </p:nvSpPr>
        <p:spPr>
          <a:xfrm>
            <a:off x="5608140" y="1986108"/>
            <a:ext cx="5368073" cy="61318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35719" tIns="35719" rIns="35719" bIns="35719" numCol="1" spcCol="38100" rtlCol="0" anchor="ctr">
            <a:spAutoFit/>
          </a:bodyPr>
          <a:lstStyle/>
          <a:p>
            <a:pPr defTabSz="410751" latinLnBrk="1" hangingPunct="0"/>
            <a:r>
              <a:rPr lang="en-US" sz="1758" b="1" dirty="0">
                <a:solidFill>
                  <a:srgbClr val="000000"/>
                </a:solidFill>
                <a:sym typeface="Helvetica Light"/>
              </a:rPr>
              <a:t>Both workflows (Phase 1 and Phase 2) executed </a:t>
            </a:r>
          </a:p>
          <a:p>
            <a:pPr defTabSz="410751" latinLnBrk="1" hangingPunct="0"/>
            <a:r>
              <a:rPr lang="en-US" sz="1758" b="1" dirty="0">
                <a:solidFill>
                  <a:srgbClr val="000000"/>
                </a:solidFill>
                <a:sym typeface="Helvetica Light"/>
              </a:rPr>
              <a:t>in the same  computing resource and the same mapping. </a:t>
            </a:r>
            <a:endParaRPr lang="en-US" sz="1758" dirty="0">
              <a:solidFill>
                <a:srgbClr val="000000"/>
              </a:solidFill>
              <a:sym typeface="Helvetica Light"/>
            </a:endParaRPr>
          </a:p>
        </p:txBody>
      </p:sp>
      <p:pic>
        <p:nvPicPr>
          <p:cNvPr id="20" name="Picture 19">
            <a:extLst>
              <a:ext uri="{FF2B5EF4-FFF2-40B4-BE49-F238E27FC236}">
                <a16:creationId xmlns:a16="http://schemas.microsoft.com/office/drawing/2014/main" id="{CCA34A91-5128-554F-A563-4E3052624D24}"/>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357906" y="1529260"/>
            <a:ext cx="3689030" cy="1539349"/>
          </a:xfrm>
          <a:prstGeom prst="rect">
            <a:avLst/>
          </a:prstGeom>
        </p:spPr>
      </p:pic>
      <p:pic>
        <p:nvPicPr>
          <p:cNvPr id="21" name="Picture 20">
            <a:extLst>
              <a:ext uri="{FF2B5EF4-FFF2-40B4-BE49-F238E27FC236}">
                <a16:creationId xmlns:a16="http://schemas.microsoft.com/office/drawing/2014/main" id="{B15FACBE-80BC-B947-B52C-B65C5C862893}"/>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947067" y="3523877"/>
            <a:ext cx="2372439" cy="736972"/>
          </a:xfrm>
          <a:prstGeom prst="rect">
            <a:avLst/>
          </a:prstGeom>
        </p:spPr>
      </p:pic>
      <p:sp>
        <p:nvSpPr>
          <p:cNvPr id="22" name="TextBox 21">
            <a:extLst>
              <a:ext uri="{FF2B5EF4-FFF2-40B4-BE49-F238E27FC236}">
                <a16:creationId xmlns:a16="http://schemas.microsoft.com/office/drawing/2014/main" id="{67D63C91-07CD-6E47-ACD0-65B0210D09F7}"/>
              </a:ext>
            </a:extLst>
          </p:cNvPr>
          <p:cNvSpPr txBox="1"/>
          <p:nvPr/>
        </p:nvSpPr>
        <p:spPr>
          <a:xfrm>
            <a:off x="829733" y="3137927"/>
            <a:ext cx="2614057" cy="338554"/>
          </a:xfrm>
          <a:prstGeom prst="rect">
            <a:avLst/>
          </a:prstGeom>
          <a:noFill/>
        </p:spPr>
        <p:txBody>
          <a:bodyPr wrap="square" rtlCol="0">
            <a:spAutoFit/>
          </a:bodyPr>
          <a:lstStyle/>
          <a:p>
            <a:r>
              <a:rPr lang="en-US" sz="1600" dirty="0"/>
              <a:t>dispel4py </a:t>
            </a:r>
            <a:r>
              <a:rPr lang="en-US" sz="1600" dirty="0" err="1"/>
              <a:t>preproc</a:t>
            </a:r>
            <a:r>
              <a:rPr lang="en-US" sz="1600" dirty="0"/>
              <a:t>. (Phase 1)</a:t>
            </a:r>
          </a:p>
        </p:txBody>
      </p:sp>
      <p:sp>
        <p:nvSpPr>
          <p:cNvPr id="23" name="TextBox 22">
            <a:extLst>
              <a:ext uri="{FF2B5EF4-FFF2-40B4-BE49-F238E27FC236}">
                <a16:creationId xmlns:a16="http://schemas.microsoft.com/office/drawing/2014/main" id="{9417A827-A522-9146-A05F-96256A4F0ADE}"/>
              </a:ext>
            </a:extLst>
          </p:cNvPr>
          <p:cNvSpPr txBox="1"/>
          <p:nvPr/>
        </p:nvSpPr>
        <p:spPr>
          <a:xfrm>
            <a:off x="896275" y="4089393"/>
            <a:ext cx="2323335" cy="338554"/>
          </a:xfrm>
          <a:prstGeom prst="rect">
            <a:avLst/>
          </a:prstGeom>
          <a:noFill/>
        </p:spPr>
        <p:txBody>
          <a:bodyPr wrap="square" rtlCol="0">
            <a:spAutoFit/>
          </a:bodyPr>
          <a:lstStyle/>
          <a:p>
            <a:r>
              <a:rPr lang="en-US" sz="1600" dirty="0"/>
              <a:t>dispel4py proc. (Phase 2)</a:t>
            </a:r>
          </a:p>
        </p:txBody>
      </p:sp>
      <p:sp>
        <p:nvSpPr>
          <p:cNvPr id="24" name="Rectangle 23">
            <a:extLst>
              <a:ext uri="{FF2B5EF4-FFF2-40B4-BE49-F238E27FC236}">
                <a16:creationId xmlns:a16="http://schemas.microsoft.com/office/drawing/2014/main" id="{8BE35CF0-95C9-AA4F-8C7C-0FBAE4ABC601}"/>
              </a:ext>
            </a:extLst>
          </p:cNvPr>
          <p:cNvSpPr/>
          <p:nvPr/>
        </p:nvSpPr>
        <p:spPr>
          <a:xfrm>
            <a:off x="203199" y="1193793"/>
            <a:ext cx="3877734" cy="3234154"/>
          </a:xfrm>
          <a:prstGeom prst="rect">
            <a:avLst/>
          </a:prstGeom>
          <a:solidFill>
            <a:schemeClr val="bg1">
              <a:lumMod val="95000"/>
              <a:alpha val="21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p>
        </p:txBody>
      </p:sp>
      <p:sp>
        <p:nvSpPr>
          <p:cNvPr id="25" name="TextBox 24">
            <a:extLst>
              <a:ext uri="{FF2B5EF4-FFF2-40B4-BE49-F238E27FC236}">
                <a16:creationId xmlns:a16="http://schemas.microsoft.com/office/drawing/2014/main" id="{7130CACD-79C9-CB4A-ACA6-8B6F2A77867F}"/>
              </a:ext>
            </a:extLst>
          </p:cNvPr>
          <p:cNvSpPr txBox="1"/>
          <p:nvPr/>
        </p:nvSpPr>
        <p:spPr>
          <a:xfrm>
            <a:off x="761360" y="1210727"/>
            <a:ext cx="2447221" cy="338554"/>
          </a:xfrm>
          <a:prstGeom prst="rect">
            <a:avLst/>
          </a:prstGeom>
          <a:noFill/>
        </p:spPr>
        <p:txBody>
          <a:bodyPr wrap="square" rtlCol="0">
            <a:spAutoFit/>
          </a:bodyPr>
          <a:lstStyle/>
          <a:p>
            <a:r>
              <a:rPr lang="en-US" sz="1600" dirty="0"/>
              <a:t>Data-Intensive Application</a:t>
            </a:r>
          </a:p>
        </p:txBody>
      </p:sp>
      <p:pic>
        <p:nvPicPr>
          <p:cNvPr id="13" name="Picture 12">
            <a:extLst>
              <a:ext uri="{FF2B5EF4-FFF2-40B4-BE49-F238E27FC236}">
                <a16:creationId xmlns:a16="http://schemas.microsoft.com/office/drawing/2014/main" id="{E26F67B1-5045-BF47-A2AF-1763AAE26270}"/>
              </a:ext>
            </a:extLst>
          </p:cNvPr>
          <p:cNvPicPr>
            <a:picLocks noChangeAspect="1"/>
          </p:cNvPicPr>
          <p:nvPr/>
        </p:nvPicPr>
        <p:blipFill>
          <a:blip r:embed="rId5"/>
          <a:stretch>
            <a:fillRect/>
          </a:stretch>
        </p:blipFill>
        <p:spPr>
          <a:xfrm>
            <a:off x="10093295" y="0"/>
            <a:ext cx="2098705" cy="1185333"/>
          </a:xfrm>
          <a:prstGeom prst="rect">
            <a:avLst/>
          </a:prstGeom>
        </p:spPr>
      </p:pic>
      <p:pic>
        <p:nvPicPr>
          <p:cNvPr id="16" name="Picture 2" descr="Image result for epcc">
            <a:extLst>
              <a:ext uri="{FF2B5EF4-FFF2-40B4-BE49-F238E27FC236}">
                <a16:creationId xmlns:a16="http://schemas.microsoft.com/office/drawing/2014/main" id="{5FD5284C-318E-E441-8A97-6334C590851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350866" y="6005241"/>
            <a:ext cx="1523106" cy="533671"/>
          </a:xfrm>
          <a:prstGeom prst="rect">
            <a:avLst/>
          </a:prstGeom>
          <a:noFill/>
          <a:extLst>
            <a:ext uri="{909E8E84-426E-40DD-AFC4-6F175D3DCCD1}">
              <a14:hiddenFill xmlns:a14="http://schemas.microsoft.com/office/drawing/2010/main">
                <a:solidFill>
                  <a:srgbClr val="FFFFFF"/>
                </a:solidFill>
              </a14:hiddenFill>
            </a:ext>
          </a:extLst>
        </p:spPr>
      </p:pic>
      <p:sp>
        <p:nvSpPr>
          <p:cNvPr id="18" name="Title 1">
            <a:extLst>
              <a:ext uri="{FF2B5EF4-FFF2-40B4-BE49-F238E27FC236}">
                <a16:creationId xmlns:a16="http://schemas.microsoft.com/office/drawing/2014/main" id="{78985352-D7D5-8B4B-8E69-E14401B100BB}"/>
              </a:ext>
            </a:extLst>
          </p:cNvPr>
          <p:cNvSpPr>
            <a:spLocks noGrp="1"/>
          </p:cNvSpPr>
          <p:nvPr>
            <p:ph type="title"/>
          </p:nvPr>
        </p:nvSpPr>
        <p:spPr>
          <a:xfrm>
            <a:off x="254001" y="50800"/>
            <a:ext cx="9185474" cy="1144926"/>
          </a:xfrm>
        </p:spPr>
        <p:txBody>
          <a:bodyPr>
            <a:normAutofit/>
          </a:bodyPr>
          <a:lstStyle/>
          <a:p>
            <a:pPr algn="l"/>
            <a:r>
              <a:rPr lang="en-US" sz="2500" dirty="0">
                <a:solidFill>
                  <a:schemeClr val="bg2">
                    <a:lumMod val="50000"/>
                  </a:schemeClr>
                </a:solidFill>
                <a:latin typeface="Ayuthaya" charset="-34"/>
                <a:ea typeface="Ayuthaya" charset="-34"/>
                <a:cs typeface="Ayuthaya" charset="-34"/>
              </a:rPr>
              <a:t>dispel4py Performance Evaluations</a:t>
            </a:r>
          </a:p>
        </p:txBody>
      </p:sp>
      <p:sp>
        <p:nvSpPr>
          <p:cNvPr id="27" name="Rectangle 26">
            <a:extLst>
              <a:ext uri="{FF2B5EF4-FFF2-40B4-BE49-F238E27FC236}">
                <a16:creationId xmlns:a16="http://schemas.microsoft.com/office/drawing/2014/main" id="{7C82E18E-C7FA-D649-A4AB-228FFA85BF5C}"/>
              </a:ext>
            </a:extLst>
          </p:cNvPr>
          <p:cNvSpPr/>
          <p:nvPr/>
        </p:nvSpPr>
        <p:spPr>
          <a:xfrm flipV="1">
            <a:off x="381001" y="907060"/>
            <a:ext cx="8068399" cy="4571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51206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9"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71858" y="1414773"/>
            <a:ext cx="9350375" cy="830997"/>
          </a:xfrm>
          <a:prstGeom prst="rect">
            <a:avLst/>
          </a:prstGeom>
        </p:spPr>
        <p:txBody>
          <a:bodyPr wrap="square">
            <a:spAutoFit/>
          </a:bodyPr>
          <a:lstStyle/>
          <a:p>
            <a:r>
              <a:rPr lang="en-US" sz="1600" dirty="0">
                <a:solidFill>
                  <a:srgbClr val="637E93"/>
                </a:solidFill>
                <a:latin typeface="Ayuthaya" charset="-34"/>
                <a:ea typeface="Ayuthaya" charset="-34"/>
                <a:cs typeface="Ayuthaya" charset="-34"/>
              </a:rPr>
              <a:t>New </a:t>
            </a:r>
            <a:r>
              <a:rPr lang="en-US" sz="1600" dirty="0">
                <a:solidFill>
                  <a:srgbClr val="548235"/>
                </a:solidFill>
                <a:latin typeface="Ayuthaya" charset="-34"/>
                <a:ea typeface="Ayuthaya" charset="-34"/>
                <a:cs typeface="Ayuthaya" charset="-34"/>
              </a:rPr>
              <a:t>framework</a:t>
            </a:r>
            <a:r>
              <a:rPr lang="en-US" sz="1600" dirty="0">
                <a:solidFill>
                  <a:srgbClr val="70AD47"/>
                </a:solidFill>
                <a:latin typeface="Ayuthaya" charset="-34"/>
                <a:ea typeface="Ayuthaya" charset="-34"/>
                <a:cs typeface="Ayuthaya" charset="-34"/>
              </a:rPr>
              <a:t> </a:t>
            </a:r>
            <a:r>
              <a:rPr lang="en-US" sz="1600" dirty="0">
                <a:solidFill>
                  <a:srgbClr val="637E93"/>
                </a:solidFill>
                <a:latin typeface="Ayuthaya" charset="-34"/>
                <a:ea typeface="Ayuthaya" charset="-34"/>
                <a:cs typeface="Ayuthaya" charset="-34"/>
              </a:rPr>
              <a:t>that </a:t>
            </a:r>
            <a:r>
              <a:rPr lang="en-US" sz="1600" dirty="0">
                <a:solidFill>
                  <a:srgbClr val="548235"/>
                </a:solidFill>
                <a:latin typeface="Ayuthaya" charset="-34"/>
                <a:ea typeface="Ayuthaya" charset="-34"/>
                <a:cs typeface="Ayuthaya" charset="-34"/>
              </a:rPr>
              <a:t>automatically</a:t>
            </a:r>
          </a:p>
          <a:p>
            <a:pPr lvl="1"/>
            <a:r>
              <a:rPr lang="en-US" sz="1600" dirty="0">
                <a:solidFill>
                  <a:srgbClr val="637E93"/>
                </a:solidFill>
                <a:latin typeface="Ayuthaya" charset="-34"/>
                <a:ea typeface="Ayuthaya" charset="-34"/>
                <a:cs typeface="Ayuthaya" charset="-34"/>
              </a:rPr>
              <a:t> </a:t>
            </a:r>
          </a:p>
          <a:p>
            <a:pPr lvl="1"/>
            <a:r>
              <a:rPr lang="en-US" sz="1600" dirty="0">
                <a:solidFill>
                  <a:srgbClr val="637E93"/>
                </a:solidFill>
                <a:latin typeface="Ayuthaya" charset="-34"/>
                <a:ea typeface="Ayuthaya" charset="-34"/>
                <a:cs typeface="Ayuthaya" charset="-34"/>
              </a:rPr>
              <a:t>manage the entire workflow, monitor its execution </a:t>
            </a:r>
          </a:p>
        </p:txBody>
      </p:sp>
      <p:sp>
        <p:nvSpPr>
          <p:cNvPr id="8" name="Rectangle 7"/>
          <p:cNvSpPr/>
          <p:nvPr/>
        </p:nvSpPr>
        <p:spPr>
          <a:xfrm>
            <a:off x="495064" y="2356527"/>
            <a:ext cx="10867203" cy="830997"/>
          </a:xfrm>
          <a:prstGeom prst="rect">
            <a:avLst/>
          </a:prstGeom>
        </p:spPr>
        <p:txBody>
          <a:bodyPr wrap="square">
            <a:spAutoFit/>
          </a:bodyPr>
          <a:lstStyle/>
          <a:p>
            <a:r>
              <a:rPr lang="en-US" sz="1600" dirty="0">
                <a:solidFill>
                  <a:srgbClr val="637E93"/>
                </a:solidFill>
                <a:latin typeface="Ayuthaya" charset="-34"/>
                <a:ea typeface="Ayuthaya" charset="-34"/>
                <a:cs typeface="Ayuthaya" charset="-34"/>
              </a:rPr>
              <a:t>      handle data transfers between different platforms</a:t>
            </a:r>
          </a:p>
          <a:p>
            <a:r>
              <a:rPr lang="en-US" sz="1600" dirty="0">
                <a:solidFill>
                  <a:srgbClr val="637E93"/>
                </a:solidFill>
                <a:latin typeface="Ayuthaya" charset="-34"/>
                <a:ea typeface="Ayuthaya" charset="-34"/>
                <a:cs typeface="Ayuthaya" charset="-34"/>
              </a:rPr>
              <a:t>      </a:t>
            </a:r>
          </a:p>
          <a:p>
            <a:r>
              <a:rPr lang="en-US" sz="1600" dirty="0">
                <a:solidFill>
                  <a:srgbClr val="637E93"/>
                </a:solidFill>
                <a:latin typeface="Ayuthaya" charset="-34"/>
                <a:ea typeface="Ayuthaya" charset="-34"/>
                <a:cs typeface="Ayuthaya" charset="-34"/>
              </a:rPr>
              <a:t>      map to different enactment engines at runtime </a:t>
            </a:r>
          </a:p>
        </p:txBody>
      </p:sp>
      <p:sp>
        <p:nvSpPr>
          <p:cNvPr id="9" name="TextBox 8"/>
          <p:cNvSpPr txBox="1"/>
          <p:nvPr/>
        </p:nvSpPr>
        <p:spPr>
          <a:xfrm>
            <a:off x="495064" y="445222"/>
            <a:ext cx="8485915" cy="369332"/>
          </a:xfrm>
          <a:prstGeom prst="rect">
            <a:avLst/>
          </a:prstGeom>
          <a:noFill/>
        </p:spPr>
        <p:txBody>
          <a:bodyPr wrap="none" rtlCol="0">
            <a:spAutoFit/>
          </a:bodyPr>
          <a:lstStyle/>
          <a:p>
            <a:r>
              <a:rPr lang="en-US" dirty="0">
                <a:solidFill>
                  <a:srgbClr val="637E93"/>
                </a:solidFill>
                <a:latin typeface="Ayuthaya" charset="-34"/>
                <a:ea typeface="Ayuthaya" charset="-34"/>
                <a:cs typeface="Ayuthaya" charset="-34"/>
              </a:rPr>
              <a:t>Asterism: Easy-to-use system to empower data-driven research</a:t>
            </a:r>
          </a:p>
        </p:txBody>
      </p:sp>
      <p:sp>
        <p:nvSpPr>
          <p:cNvPr id="10" name="Rectangle 9"/>
          <p:cNvSpPr/>
          <p:nvPr/>
        </p:nvSpPr>
        <p:spPr>
          <a:xfrm flipV="1">
            <a:off x="591901" y="925311"/>
            <a:ext cx="8389078" cy="4571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61C5388E-9034-AA4A-ABC1-26978B65A83F}"/>
              </a:ext>
            </a:extLst>
          </p:cNvPr>
          <p:cNvSpPr txBox="1"/>
          <p:nvPr/>
        </p:nvSpPr>
        <p:spPr>
          <a:xfrm>
            <a:off x="495064" y="3859153"/>
            <a:ext cx="10308924" cy="1754326"/>
          </a:xfrm>
          <a:prstGeom prst="rect">
            <a:avLst/>
          </a:prstGeom>
          <a:noFill/>
        </p:spPr>
        <p:txBody>
          <a:bodyPr wrap="square" rtlCol="0">
            <a:spAutoFit/>
          </a:bodyPr>
          <a:lstStyle/>
          <a:p>
            <a:r>
              <a:rPr lang="en-GB" dirty="0">
                <a:solidFill>
                  <a:srgbClr val="637E93"/>
                </a:solidFill>
                <a:latin typeface="Ayuthaya" charset="-34"/>
                <a:ea typeface="Ayuthaya" charset="-34"/>
                <a:cs typeface="Ayuthaya" charset="-34"/>
              </a:rPr>
              <a:t>DARE (Delivering Agile Research Excellence on European e-Infrastructures)</a:t>
            </a:r>
          </a:p>
          <a:p>
            <a:endParaRPr lang="en-GB" dirty="0"/>
          </a:p>
          <a:p>
            <a:r>
              <a:rPr lang="en-GB" dirty="0"/>
              <a:t>Provide scientific communities with tools/frameworks/APIs to allow for data-driven experiments, and rapid prototyping:</a:t>
            </a:r>
          </a:p>
          <a:p>
            <a:endParaRPr lang="en-GB" dirty="0"/>
          </a:p>
          <a:p>
            <a:r>
              <a:rPr lang="en-GB" dirty="0"/>
              <a:t>Address the requirements of European RIs, initially of EPOS, on Earth science, and IS/ENES2, on climate.</a:t>
            </a:r>
            <a:endParaRPr lang="en-US" dirty="0"/>
          </a:p>
        </p:txBody>
      </p:sp>
      <p:sp>
        <p:nvSpPr>
          <p:cNvPr id="13" name="Rectangle 12">
            <a:extLst>
              <a:ext uri="{FF2B5EF4-FFF2-40B4-BE49-F238E27FC236}">
                <a16:creationId xmlns:a16="http://schemas.microsoft.com/office/drawing/2014/main" id="{26EEC82F-04BE-4240-80AC-4C9BEA01AB0F}"/>
              </a:ext>
            </a:extLst>
          </p:cNvPr>
          <p:cNvSpPr/>
          <p:nvPr/>
        </p:nvSpPr>
        <p:spPr>
          <a:xfrm flipV="1">
            <a:off x="591901" y="4252397"/>
            <a:ext cx="8389078" cy="4571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2" descr="Image result for epcc">
            <a:extLst>
              <a:ext uri="{FF2B5EF4-FFF2-40B4-BE49-F238E27FC236}">
                <a16:creationId xmlns:a16="http://schemas.microsoft.com/office/drawing/2014/main" id="{F4177FE0-09E7-C24D-B469-85A25D2C3E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50866" y="6005241"/>
            <a:ext cx="1523106" cy="5336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77927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F69F0E-A2B4-694B-A465-2D12BE3C9F47}"/>
              </a:ext>
            </a:extLst>
          </p:cNvPr>
          <p:cNvSpPr>
            <a:spLocks noGrp="1"/>
          </p:cNvSpPr>
          <p:nvPr>
            <p:ph type="title"/>
          </p:nvPr>
        </p:nvSpPr>
        <p:spPr>
          <a:xfrm>
            <a:off x="556846" y="83735"/>
            <a:ext cx="10515600" cy="1017320"/>
          </a:xfrm>
        </p:spPr>
        <p:txBody>
          <a:bodyPr>
            <a:normAutofit/>
          </a:bodyPr>
          <a:lstStyle/>
          <a:p>
            <a:r>
              <a:rPr lang="en-GB" sz="2000" dirty="0">
                <a:solidFill>
                  <a:srgbClr val="637E93"/>
                </a:solidFill>
                <a:latin typeface="Ayuthaya" charset="-34"/>
                <a:ea typeface="Ayuthaya" charset="-34"/>
                <a:cs typeface="Ayuthaya" charset="-34"/>
              </a:rPr>
              <a:t>Rapid Ground Motion Assessment (RA</a:t>
            </a:r>
            <a:r>
              <a:rPr lang="en-GB" sz="1800" dirty="0">
                <a:solidFill>
                  <a:srgbClr val="637E93"/>
                </a:solidFill>
                <a:latin typeface="Ayuthaya" charset="-34"/>
                <a:ea typeface="Ayuthaya" charset="-34"/>
                <a:cs typeface="Ayuthaya" charset="-34"/>
              </a:rPr>
              <a:t>)</a:t>
            </a:r>
          </a:p>
        </p:txBody>
      </p:sp>
      <p:pic>
        <p:nvPicPr>
          <p:cNvPr id="6" name="Content Placeholder 5">
            <a:extLst>
              <a:ext uri="{FF2B5EF4-FFF2-40B4-BE49-F238E27FC236}">
                <a16:creationId xmlns:a16="http://schemas.microsoft.com/office/drawing/2014/main" id="{F57249B4-602B-DB4D-9789-11D899CA3E1C}"/>
              </a:ext>
            </a:extLst>
          </p:cNvPr>
          <p:cNvPicPr>
            <a:picLocks noGrp="1" noChangeAspect="1"/>
          </p:cNvPicPr>
          <p:nvPr>
            <p:ph idx="1"/>
          </p:nvPr>
        </p:nvPicPr>
        <p:blipFill rotWithShape="1">
          <a:blip r:embed="rId2"/>
          <a:srcRect t="964" b="5771"/>
          <a:stretch/>
        </p:blipFill>
        <p:spPr>
          <a:xfrm>
            <a:off x="689904" y="2289542"/>
            <a:ext cx="6151191" cy="2648247"/>
          </a:xfrm>
        </p:spPr>
      </p:pic>
      <p:sp>
        <p:nvSpPr>
          <p:cNvPr id="4" name="Rectangle 3">
            <a:extLst>
              <a:ext uri="{FF2B5EF4-FFF2-40B4-BE49-F238E27FC236}">
                <a16:creationId xmlns:a16="http://schemas.microsoft.com/office/drawing/2014/main" id="{7A51B9E3-EF58-6841-8D36-DA54B8561B35}"/>
              </a:ext>
            </a:extLst>
          </p:cNvPr>
          <p:cNvSpPr/>
          <p:nvPr/>
        </p:nvSpPr>
        <p:spPr>
          <a:xfrm>
            <a:off x="5977217" y="3244334"/>
            <a:ext cx="237566" cy="369332"/>
          </a:xfrm>
          <a:prstGeom prst="rect">
            <a:avLst/>
          </a:prstGeom>
        </p:spPr>
        <p:txBody>
          <a:bodyPr wrap="none">
            <a:spAutoFit/>
          </a:bodyPr>
          <a:lstStyle/>
          <a:p>
            <a:r>
              <a:rPr lang="en-GB" dirty="0"/>
              <a:t> </a:t>
            </a:r>
            <a:endParaRPr lang="en-US" dirty="0"/>
          </a:p>
        </p:txBody>
      </p:sp>
      <p:sp>
        <p:nvSpPr>
          <p:cNvPr id="3" name="TextBox 2">
            <a:extLst>
              <a:ext uri="{FF2B5EF4-FFF2-40B4-BE49-F238E27FC236}">
                <a16:creationId xmlns:a16="http://schemas.microsoft.com/office/drawing/2014/main" id="{93326329-2902-6348-84B7-A676768AEA07}"/>
              </a:ext>
            </a:extLst>
          </p:cNvPr>
          <p:cNvSpPr txBox="1"/>
          <p:nvPr/>
        </p:nvSpPr>
        <p:spPr>
          <a:xfrm>
            <a:off x="6954669" y="1863492"/>
            <a:ext cx="5237331" cy="2092881"/>
          </a:xfrm>
          <a:prstGeom prst="rect">
            <a:avLst/>
          </a:prstGeom>
          <a:noFill/>
        </p:spPr>
        <p:txBody>
          <a:bodyPr wrap="none" rtlCol="0">
            <a:spAutoFit/>
          </a:bodyPr>
          <a:lstStyle/>
          <a:p>
            <a:r>
              <a:rPr lang="en-GB" sz="1600" b="1" u="sng" dirty="0">
                <a:solidFill>
                  <a:srgbClr val="637E93"/>
                </a:solidFill>
                <a:latin typeface="Ayuthaya" charset="-34"/>
                <a:ea typeface="Ayuthaya" charset="-34"/>
                <a:cs typeface="Ayuthaya" charset="-34"/>
              </a:rPr>
              <a:t>Aims</a:t>
            </a:r>
            <a:r>
              <a:rPr lang="en-GB" sz="1600" dirty="0">
                <a:solidFill>
                  <a:srgbClr val="637E93"/>
                </a:solidFill>
                <a:latin typeface="Ayuthaya" charset="-34"/>
                <a:ea typeface="Ayuthaya" charset="-34"/>
                <a:cs typeface="Ayuthaya" charset="-34"/>
              </a:rPr>
              <a:t>:</a:t>
            </a:r>
          </a:p>
          <a:p>
            <a:endParaRPr lang="en-GB" sz="1600" dirty="0">
              <a:solidFill>
                <a:srgbClr val="637E93"/>
              </a:solidFill>
              <a:latin typeface="Ayuthaya" charset="-34"/>
              <a:ea typeface="Ayuthaya" charset="-34"/>
              <a:cs typeface="Ayuthaya" charset="-34"/>
            </a:endParaRPr>
          </a:p>
          <a:p>
            <a:r>
              <a:rPr lang="en-GB" sz="1600" dirty="0">
                <a:solidFill>
                  <a:srgbClr val="637E93"/>
                </a:solidFill>
                <a:latin typeface="Ayuthaya" charset="-34"/>
                <a:ea typeface="Ayuthaya" charset="-34"/>
                <a:cs typeface="Ayuthaya" charset="-34"/>
              </a:rPr>
              <a:t>Model the strong ground motion after </a:t>
            </a:r>
          </a:p>
          <a:p>
            <a:r>
              <a:rPr lang="en-GB" sz="1600" dirty="0">
                <a:solidFill>
                  <a:srgbClr val="637E93"/>
                </a:solidFill>
                <a:latin typeface="Ayuthaya" charset="-34"/>
                <a:ea typeface="Ayuthaya" charset="-34"/>
                <a:cs typeface="Ayuthaya" charset="-34"/>
              </a:rPr>
              <a:t>large earthquakes </a:t>
            </a:r>
          </a:p>
          <a:p>
            <a:endParaRPr lang="en-GB" sz="1600" dirty="0">
              <a:solidFill>
                <a:srgbClr val="637E93"/>
              </a:solidFill>
              <a:latin typeface="Ayuthaya" charset="-34"/>
              <a:ea typeface="Ayuthaya" charset="-34"/>
              <a:cs typeface="Ayuthaya" charset="-34"/>
            </a:endParaRPr>
          </a:p>
          <a:p>
            <a:r>
              <a:rPr lang="en-GB" sz="1600" dirty="0">
                <a:solidFill>
                  <a:srgbClr val="637E93"/>
                </a:solidFill>
                <a:latin typeface="Ayuthaya" charset="-34"/>
                <a:ea typeface="Ayuthaya" charset="-34"/>
                <a:cs typeface="Ayuthaya" charset="-34"/>
              </a:rPr>
              <a:t>Rapid assessment of earthquakes’ impact, </a:t>
            </a:r>
          </a:p>
          <a:p>
            <a:r>
              <a:rPr lang="en-GB" sz="1600" dirty="0">
                <a:solidFill>
                  <a:srgbClr val="637E93"/>
                </a:solidFill>
                <a:latin typeface="Ayuthaya" charset="-34"/>
                <a:ea typeface="Ayuthaya" charset="-34"/>
                <a:cs typeface="Ayuthaya" charset="-34"/>
              </a:rPr>
              <a:t>and emergency response</a:t>
            </a:r>
          </a:p>
          <a:p>
            <a:endParaRPr lang="en-US" dirty="0"/>
          </a:p>
        </p:txBody>
      </p:sp>
      <p:sp>
        <p:nvSpPr>
          <p:cNvPr id="7" name="Rectangle 6">
            <a:extLst>
              <a:ext uri="{FF2B5EF4-FFF2-40B4-BE49-F238E27FC236}">
                <a16:creationId xmlns:a16="http://schemas.microsoft.com/office/drawing/2014/main" id="{392DEAC5-B056-CD41-A404-5984E7B18462}"/>
              </a:ext>
            </a:extLst>
          </p:cNvPr>
          <p:cNvSpPr/>
          <p:nvPr/>
        </p:nvSpPr>
        <p:spPr>
          <a:xfrm flipV="1">
            <a:off x="556846" y="805764"/>
            <a:ext cx="6284249" cy="4571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4CBDD175-7F6B-DC44-BAD9-64AB2E3C0C90}"/>
              </a:ext>
            </a:extLst>
          </p:cNvPr>
          <p:cNvSpPr txBox="1"/>
          <p:nvPr/>
        </p:nvSpPr>
        <p:spPr>
          <a:xfrm>
            <a:off x="6894555" y="4272677"/>
            <a:ext cx="4865434" cy="2585323"/>
          </a:xfrm>
          <a:prstGeom prst="rect">
            <a:avLst/>
          </a:prstGeom>
          <a:noFill/>
        </p:spPr>
        <p:txBody>
          <a:bodyPr wrap="none" rtlCol="0">
            <a:spAutoFit/>
          </a:bodyPr>
          <a:lstStyle/>
          <a:p>
            <a:r>
              <a:rPr lang="en-GB" sz="1600" b="1" u="sng" dirty="0">
                <a:solidFill>
                  <a:srgbClr val="637E93"/>
                </a:solidFill>
                <a:latin typeface="Ayuthaya" charset="-34"/>
                <a:ea typeface="Ayuthaya" charset="-34"/>
                <a:cs typeface="Ayuthaya" charset="-34"/>
              </a:rPr>
              <a:t>Steps</a:t>
            </a:r>
            <a:r>
              <a:rPr lang="en-GB" sz="1600" dirty="0">
                <a:solidFill>
                  <a:srgbClr val="637E93"/>
                </a:solidFill>
                <a:latin typeface="Ayuthaya" charset="-34"/>
                <a:ea typeface="Ayuthaya" charset="-34"/>
                <a:cs typeface="Ayuthaya" charset="-34"/>
              </a:rPr>
              <a:t>:</a:t>
            </a:r>
          </a:p>
          <a:p>
            <a:endParaRPr lang="en-GB" sz="1600" dirty="0">
              <a:solidFill>
                <a:srgbClr val="637E93"/>
              </a:solidFill>
              <a:latin typeface="Ayuthaya" charset="-34"/>
              <a:ea typeface="Ayuthaya" charset="-34"/>
              <a:cs typeface="Ayuthaya" charset="-34"/>
            </a:endParaRPr>
          </a:p>
          <a:p>
            <a:r>
              <a:rPr lang="en-GB" sz="1600" dirty="0">
                <a:solidFill>
                  <a:srgbClr val="637E93"/>
                </a:solidFill>
                <a:latin typeface="Ayuthaya" charset="-34"/>
                <a:ea typeface="Ayuthaya" charset="-34"/>
                <a:cs typeface="Ayuthaya" charset="-34"/>
              </a:rPr>
              <a:t>Build dispel4py workflows to test </a:t>
            </a:r>
          </a:p>
          <a:p>
            <a:r>
              <a:rPr lang="en-GB" sz="1600" dirty="0">
                <a:solidFill>
                  <a:srgbClr val="637E93"/>
                </a:solidFill>
                <a:latin typeface="Ayuthaya" charset="-34"/>
                <a:ea typeface="Ayuthaya" charset="-34"/>
                <a:cs typeface="Ayuthaya" charset="-34"/>
              </a:rPr>
              <a:t>them locally – using small dataset.</a:t>
            </a:r>
          </a:p>
          <a:p>
            <a:endParaRPr lang="en-GB" sz="1600" dirty="0">
              <a:solidFill>
                <a:srgbClr val="637E93"/>
              </a:solidFill>
              <a:latin typeface="Ayuthaya" charset="-34"/>
              <a:ea typeface="Ayuthaya" charset="-34"/>
              <a:cs typeface="Ayuthaya" charset="-34"/>
            </a:endParaRPr>
          </a:p>
          <a:p>
            <a:r>
              <a:rPr lang="en-GB" sz="1600" dirty="0">
                <a:solidFill>
                  <a:srgbClr val="637E93"/>
                </a:solidFill>
                <a:latin typeface="Ayuthaya" charset="-34"/>
                <a:ea typeface="Ayuthaya" charset="-34"/>
                <a:cs typeface="Ayuthaya" charset="-34"/>
              </a:rPr>
              <a:t>Scale them up:</a:t>
            </a:r>
          </a:p>
          <a:p>
            <a:r>
              <a:rPr lang="en-GB" sz="1600" dirty="0">
                <a:solidFill>
                  <a:srgbClr val="637E93"/>
                </a:solidFill>
                <a:latin typeface="Ayuthaya" charset="-34"/>
                <a:ea typeface="Ayuthaya" charset="-34"/>
                <a:cs typeface="Ayuthaya" charset="-34"/>
              </a:rPr>
              <a:t>-Run the workflows using HPC/Cloud</a:t>
            </a:r>
          </a:p>
          <a:p>
            <a:r>
              <a:rPr lang="en-GB" sz="1600" dirty="0">
                <a:solidFill>
                  <a:srgbClr val="637E93"/>
                </a:solidFill>
                <a:latin typeface="Ayuthaya" charset="-34"/>
                <a:ea typeface="Ayuthaya" charset="-34"/>
                <a:cs typeface="Ayuthaya" charset="-34"/>
              </a:rPr>
              <a:t>  ** Using dispel4py parallel mappings</a:t>
            </a:r>
          </a:p>
          <a:p>
            <a:endParaRPr lang="en-GB" sz="1600" dirty="0">
              <a:solidFill>
                <a:srgbClr val="637E93"/>
              </a:solidFill>
              <a:latin typeface="Ayuthaya" charset="-34"/>
              <a:ea typeface="Ayuthaya" charset="-34"/>
              <a:cs typeface="Ayuthaya" charset="-34"/>
            </a:endParaRPr>
          </a:p>
          <a:p>
            <a:endParaRPr lang="en-US" dirty="0"/>
          </a:p>
        </p:txBody>
      </p:sp>
      <p:pic>
        <p:nvPicPr>
          <p:cNvPr id="9" name="Picture 8">
            <a:extLst>
              <a:ext uri="{FF2B5EF4-FFF2-40B4-BE49-F238E27FC236}">
                <a16:creationId xmlns:a16="http://schemas.microsoft.com/office/drawing/2014/main" id="{36B35FBE-DD18-5841-9645-04660CE71517}"/>
              </a:ext>
            </a:extLst>
          </p:cNvPr>
          <p:cNvPicPr>
            <a:picLocks noChangeAspect="1"/>
          </p:cNvPicPr>
          <p:nvPr/>
        </p:nvPicPr>
        <p:blipFill>
          <a:blip r:embed="rId3"/>
          <a:stretch>
            <a:fillRect/>
          </a:stretch>
        </p:blipFill>
        <p:spPr>
          <a:xfrm>
            <a:off x="10093295" y="0"/>
            <a:ext cx="2098705" cy="1185333"/>
          </a:xfrm>
          <a:prstGeom prst="rect">
            <a:avLst/>
          </a:prstGeom>
        </p:spPr>
      </p:pic>
    </p:spTree>
    <p:extLst>
      <p:ext uri="{BB962C8B-B14F-4D97-AF65-F5344CB8AC3E}">
        <p14:creationId xmlns:p14="http://schemas.microsoft.com/office/powerpoint/2010/main" val="41495100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38C626E-D3DD-7345-8CF4-370A7953ACDE}"/>
              </a:ext>
            </a:extLst>
          </p:cNvPr>
          <p:cNvSpPr/>
          <p:nvPr/>
        </p:nvSpPr>
        <p:spPr>
          <a:xfrm>
            <a:off x="2366009" y="708661"/>
            <a:ext cx="7660959" cy="458388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EE408167-6E4C-6F42-9A7C-4D00C3346CDD}"/>
              </a:ext>
            </a:extLst>
          </p:cNvPr>
          <p:cNvSpPr txBox="1"/>
          <p:nvPr/>
        </p:nvSpPr>
        <p:spPr>
          <a:xfrm>
            <a:off x="2105631" y="5292546"/>
            <a:ext cx="4175473" cy="954107"/>
          </a:xfrm>
          <a:prstGeom prst="rect">
            <a:avLst/>
          </a:prstGeom>
          <a:noFill/>
        </p:spPr>
        <p:txBody>
          <a:bodyPr wrap="square" rtlCol="0">
            <a:spAutoFit/>
          </a:bodyPr>
          <a:lstStyle/>
          <a:p>
            <a:pPr marL="285750" indent="-285750">
              <a:buFont typeface="Arial" panose="020B0604020202020204" pitchFamily="34" charset="0"/>
              <a:buChar char="•"/>
            </a:pPr>
            <a:r>
              <a:rPr lang="en-US" sz="1400" dirty="0"/>
              <a:t>Virtual Machine </a:t>
            </a:r>
            <a:r>
              <a:rPr lang="en-GB" sz="1400" dirty="0"/>
              <a:t> </a:t>
            </a:r>
            <a:endParaRPr lang="en-US" sz="1400" dirty="0"/>
          </a:p>
          <a:p>
            <a:pPr marL="742950" lvl="1" indent="-285750">
              <a:buFont typeface="Arial" panose="020B0604020202020204" pitchFamily="34" charset="0"/>
              <a:buChar char="•"/>
            </a:pPr>
            <a:r>
              <a:rPr lang="en-US" sz="1400" dirty="0"/>
              <a:t>(Bare-metal Instance )</a:t>
            </a:r>
          </a:p>
          <a:p>
            <a:pPr marL="742950" lvl="1" indent="-285750">
              <a:buFont typeface="Arial" panose="020B0604020202020204" pitchFamily="34" charset="0"/>
              <a:buChar char="•"/>
            </a:pPr>
            <a:r>
              <a:rPr lang="en-US" sz="1400" dirty="0"/>
              <a:t>24 Cores</a:t>
            </a:r>
          </a:p>
          <a:p>
            <a:pPr marL="285750" indent="-285750">
              <a:buFont typeface="Arial" panose="020B0604020202020204" pitchFamily="34" charset="0"/>
              <a:buChar char="•"/>
            </a:pPr>
            <a:r>
              <a:rPr lang="en-US" sz="1400" dirty="0"/>
              <a:t>Config script </a:t>
            </a:r>
            <a:r>
              <a:rPr lang="en-US" sz="1400" dirty="0">
                <a:sym typeface="Wingdings" pitchFamily="2" charset="2"/>
              </a:rPr>
              <a:t>to install docker, pip  &amp; python. </a:t>
            </a:r>
            <a:endParaRPr lang="en-US" sz="1400" dirty="0"/>
          </a:p>
        </p:txBody>
      </p:sp>
      <p:sp>
        <p:nvSpPr>
          <p:cNvPr id="6" name="Rectangle 5">
            <a:extLst>
              <a:ext uri="{FF2B5EF4-FFF2-40B4-BE49-F238E27FC236}">
                <a16:creationId xmlns:a16="http://schemas.microsoft.com/office/drawing/2014/main" id="{2CA777E3-95E0-1B4D-BE7A-E84B775660C6}"/>
              </a:ext>
            </a:extLst>
          </p:cNvPr>
          <p:cNvSpPr/>
          <p:nvPr/>
        </p:nvSpPr>
        <p:spPr>
          <a:xfrm>
            <a:off x="2686050" y="1474470"/>
            <a:ext cx="605790" cy="3657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5E23E95B-B5EF-7C43-B023-0548CCB9DA21}"/>
              </a:ext>
            </a:extLst>
          </p:cNvPr>
          <p:cNvSpPr/>
          <p:nvPr/>
        </p:nvSpPr>
        <p:spPr>
          <a:xfrm>
            <a:off x="2838450" y="1626870"/>
            <a:ext cx="605790" cy="3657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C39F35A-8425-2741-B451-6B1FE0975C1A}"/>
              </a:ext>
            </a:extLst>
          </p:cNvPr>
          <p:cNvSpPr/>
          <p:nvPr/>
        </p:nvSpPr>
        <p:spPr>
          <a:xfrm>
            <a:off x="2990850" y="1779270"/>
            <a:ext cx="605790" cy="3657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A06B40C-DD4C-9A43-B99A-67119F733B51}"/>
              </a:ext>
            </a:extLst>
          </p:cNvPr>
          <p:cNvSpPr/>
          <p:nvPr/>
        </p:nvSpPr>
        <p:spPr>
          <a:xfrm>
            <a:off x="3143250" y="1931670"/>
            <a:ext cx="605790" cy="3657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7BAF6C9-95DD-0441-916D-9EEC70B0E020}"/>
              </a:ext>
            </a:extLst>
          </p:cNvPr>
          <p:cNvSpPr/>
          <p:nvPr/>
        </p:nvSpPr>
        <p:spPr>
          <a:xfrm>
            <a:off x="1920239" y="537210"/>
            <a:ext cx="8605493" cy="595566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a:extLst>
              <a:ext uri="{FF2B5EF4-FFF2-40B4-BE49-F238E27FC236}">
                <a16:creationId xmlns:a16="http://schemas.microsoft.com/office/drawing/2014/main" id="{565A2971-0D41-6741-BE86-F003E8028407}"/>
              </a:ext>
            </a:extLst>
          </p:cNvPr>
          <p:cNvSpPr txBox="1"/>
          <p:nvPr/>
        </p:nvSpPr>
        <p:spPr>
          <a:xfrm>
            <a:off x="2719247" y="2375217"/>
            <a:ext cx="1145185" cy="338554"/>
          </a:xfrm>
          <a:prstGeom prst="rect">
            <a:avLst/>
          </a:prstGeom>
          <a:noFill/>
        </p:spPr>
        <p:txBody>
          <a:bodyPr wrap="none" rtlCol="0">
            <a:spAutoFit/>
          </a:bodyPr>
          <a:lstStyle/>
          <a:p>
            <a:r>
              <a:rPr lang="en-US" sz="1600" dirty="0"/>
              <a:t>MPI Cluster</a:t>
            </a:r>
          </a:p>
        </p:txBody>
      </p:sp>
      <p:sp>
        <p:nvSpPr>
          <p:cNvPr id="12" name="Rectangle 11">
            <a:extLst>
              <a:ext uri="{FF2B5EF4-FFF2-40B4-BE49-F238E27FC236}">
                <a16:creationId xmlns:a16="http://schemas.microsoft.com/office/drawing/2014/main" id="{79E02B23-D1C7-EA46-8A4D-E513A8BF5BB9}"/>
              </a:ext>
            </a:extLst>
          </p:cNvPr>
          <p:cNvSpPr/>
          <p:nvPr/>
        </p:nvSpPr>
        <p:spPr>
          <a:xfrm>
            <a:off x="4572000" y="1463040"/>
            <a:ext cx="1200150" cy="36576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specfem3D</a:t>
            </a:r>
            <a:endParaRPr lang="en-US" dirty="0"/>
          </a:p>
        </p:txBody>
      </p:sp>
      <p:sp>
        <p:nvSpPr>
          <p:cNvPr id="13" name="Rectangle 12">
            <a:extLst>
              <a:ext uri="{FF2B5EF4-FFF2-40B4-BE49-F238E27FC236}">
                <a16:creationId xmlns:a16="http://schemas.microsoft.com/office/drawing/2014/main" id="{5BD1F87B-EA60-5F47-B107-9AB3AA122DCA}"/>
              </a:ext>
            </a:extLst>
          </p:cNvPr>
          <p:cNvSpPr/>
          <p:nvPr/>
        </p:nvSpPr>
        <p:spPr>
          <a:xfrm>
            <a:off x="4617720" y="1959927"/>
            <a:ext cx="1200150" cy="36576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specfem3D_INPUT</a:t>
            </a:r>
            <a:endParaRPr lang="en-US" sz="1200" dirty="0"/>
          </a:p>
        </p:txBody>
      </p:sp>
      <p:sp>
        <p:nvSpPr>
          <p:cNvPr id="14" name="Rectangle 13">
            <a:extLst>
              <a:ext uri="{FF2B5EF4-FFF2-40B4-BE49-F238E27FC236}">
                <a16:creationId xmlns:a16="http://schemas.microsoft.com/office/drawing/2014/main" id="{B3ECB180-4107-D147-A350-29C3FA05C795}"/>
              </a:ext>
            </a:extLst>
          </p:cNvPr>
          <p:cNvSpPr/>
          <p:nvPr/>
        </p:nvSpPr>
        <p:spPr>
          <a:xfrm>
            <a:off x="5033010" y="2382837"/>
            <a:ext cx="990600" cy="365760"/>
          </a:xfrm>
          <a:prstGeom prst="rect">
            <a:avLst/>
          </a:prstGeom>
          <a:solidFill>
            <a:schemeClr val="accent6"/>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DATA</a:t>
            </a:r>
            <a:endParaRPr lang="en-US" sz="1200" dirty="0"/>
          </a:p>
        </p:txBody>
      </p:sp>
      <p:sp>
        <p:nvSpPr>
          <p:cNvPr id="15" name="Rectangle 14">
            <a:extLst>
              <a:ext uri="{FF2B5EF4-FFF2-40B4-BE49-F238E27FC236}">
                <a16:creationId xmlns:a16="http://schemas.microsoft.com/office/drawing/2014/main" id="{58C077FD-40AD-BB48-AE12-CC1425C16BE5}"/>
              </a:ext>
            </a:extLst>
          </p:cNvPr>
          <p:cNvSpPr/>
          <p:nvPr/>
        </p:nvSpPr>
        <p:spPr>
          <a:xfrm>
            <a:off x="5010150" y="3276282"/>
            <a:ext cx="990600" cy="365760"/>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err="1"/>
              <a:t>run_test.sh</a:t>
            </a:r>
            <a:endParaRPr lang="en-US" sz="1200" dirty="0"/>
          </a:p>
        </p:txBody>
      </p:sp>
      <p:cxnSp>
        <p:nvCxnSpPr>
          <p:cNvPr id="17" name="Straight Connector 16">
            <a:extLst>
              <a:ext uri="{FF2B5EF4-FFF2-40B4-BE49-F238E27FC236}">
                <a16:creationId xmlns:a16="http://schemas.microsoft.com/office/drawing/2014/main" id="{71D869A9-9C1B-4248-B801-F703153A71D4}"/>
              </a:ext>
            </a:extLst>
          </p:cNvPr>
          <p:cNvCxnSpPr>
            <a:cxnSpLocks/>
          </p:cNvCxnSpPr>
          <p:nvPr/>
        </p:nvCxnSpPr>
        <p:spPr>
          <a:xfrm>
            <a:off x="4903470" y="2306320"/>
            <a:ext cx="0" cy="2116453"/>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035E2226-B23A-854B-B5AD-BB6D62B0F21E}"/>
              </a:ext>
            </a:extLst>
          </p:cNvPr>
          <p:cNvCxnSpPr>
            <a:endCxn id="14" idx="1"/>
          </p:cNvCxnSpPr>
          <p:nvPr/>
        </p:nvCxnSpPr>
        <p:spPr>
          <a:xfrm>
            <a:off x="4914900" y="2565717"/>
            <a:ext cx="118110"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E5F4F0E-99CE-1649-9AC8-6935D69F7950}"/>
              </a:ext>
            </a:extLst>
          </p:cNvPr>
          <p:cNvCxnSpPr/>
          <p:nvPr/>
        </p:nvCxnSpPr>
        <p:spPr>
          <a:xfrm>
            <a:off x="4909185" y="3491229"/>
            <a:ext cx="118110"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240AA870-7DF6-DA43-AB59-E07F86B8ED18}"/>
              </a:ext>
            </a:extLst>
          </p:cNvPr>
          <p:cNvSpPr/>
          <p:nvPr/>
        </p:nvSpPr>
        <p:spPr>
          <a:xfrm>
            <a:off x="4989195" y="4057013"/>
            <a:ext cx="990600" cy="365760"/>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OUTPUT_FILES</a:t>
            </a:r>
            <a:endParaRPr lang="en-US" sz="1200" dirty="0"/>
          </a:p>
        </p:txBody>
      </p:sp>
      <p:cxnSp>
        <p:nvCxnSpPr>
          <p:cNvPr id="24" name="Straight Connector 23">
            <a:extLst>
              <a:ext uri="{FF2B5EF4-FFF2-40B4-BE49-F238E27FC236}">
                <a16:creationId xmlns:a16="http://schemas.microsoft.com/office/drawing/2014/main" id="{F1142D45-7BF5-7940-B632-07ADF75BBE23}"/>
              </a:ext>
            </a:extLst>
          </p:cNvPr>
          <p:cNvCxnSpPr>
            <a:cxnSpLocks/>
          </p:cNvCxnSpPr>
          <p:nvPr/>
        </p:nvCxnSpPr>
        <p:spPr>
          <a:xfrm>
            <a:off x="4890135" y="4239893"/>
            <a:ext cx="118110"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27" name="Picture 26">
            <a:extLst>
              <a:ext uri="{FF2B5EF4-FFF2-40B4-BE49-F238E27FC236}">
                <a16:creationId xmlns:a16="http://schemas.microsoft.com/office/drawing/2014/main" id="{EEBB5487-C98B-B84D-A55F-A7CDC44486B3}"/>
              </a:ext>
            </a:extLst>
          </p:cNvPr>
          <p:cNvPicPr>
            <a:picLocks noChangeAspect="1"/>
          </p:cNvPicPr>
          <p:nvPr/>
        </p:nvPicPr>
        <p:blipFill>
          <a:blip r:embed="rId2"/>
          <a:stretch>
            <a:fillRect/>
          </a:stretch>
        </p:blipFill>
        <p:spPr>
          <a:xfrm>
            <a:off x="6475642" y="1474470"/>
            <a:ext cx="1662065" cy="1590833"/>
          </a:xfrm>
          <a:prstGeom prst="rect">
            <a:avLst/>
          </a:prstGeom>
        </p:spPr>
      </p:pic>
      <p:pic>
        <p:nvPicPr>
          <p:cNvPr id="33" name="Picture 32">
            <a:extLst>
              <a:ext uri="{FF2B5EF4-FFF2-40B4-BE49-F238E27FC236}">
                <a16:creationId xmlns:a16="http://schemas.microsoft.com/office/drawing/2014/main" id="{0C056711-8D42-3B42-B9AB-75647AC31892}"/>
              </a:ext>
            </a:extLst>
          </p:cNvPr>
          <p:cNvPicPr>
            <a:picLocks noChangeAspect="1"/>
          </p:cNvPicPr>
          <p:nvPr/>
        </p:nvPicPr>
        <p:blipFill>
          <a:blip r:embed="rId3"/>
          <a:stretch>
            <a:fillRect/>
          </a:stretch>
        </p:blipFill>
        <p:spPr>
          <a:xfrm>
            <a:off x="6384082" y="3236753"/>
            <a:ext cx="1306769" cy="1965465"/>
          </a:xfrm>
          <a:prstGeom prst="rect">
            <a:avLst/>
          </a:prstGeom>
        </p:spPr>
      </p:pic>
      <p:cxnSp>
        <p:nvCxnSpPr>
          <p:cNvPr id="35" name="Straight Connector 34">
            <a:extLst>
              <a:ext uri="{FF2B5EF4-FFF2-40B4-BE49-F238E27FC236}">
                <a16:creationId xmlns:a16="http://schemas.microsoft.com/office/drawing/2014/main" id="{25D061CE-5832-1649-9CE7-6B4AB30EDCCF}"/>
              </a:ext>
            </a:extLst>
          </p:cNvPr>
          <p:cNvCxnSpPr>
            <a:cxnSpLocks/>
          </p:cNvCxnSpPr>
          <p:nvPr/>
        </p:nvCxnSpPr>
        <p:spPr>
          <a:xfrm>
            <a:off x="6050280" y="2580957"/>
            <a:ext cx="436249"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A75504C8-1206-5146-9C58-7F17B4A1DEE7}"/>
              </a:ext>
            </a:extLst>
          </p:cNvPr>
          <p:cNvCxnSpPr>
            <a:cxnSpLocks/>
          </p:cNvCxnSpPr>
          <p:nvPr/>
        </p:nvCxnSpPr>
        <p:spPr>
          <a:xfrm>
            <a:off x="6000750" y="4275770"/>
            <a:ext cx="436249"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861577B4-18DA-894B-87E8-153B6ACB9F34}"/>
              </a:ext>
            </a:extLst>
          </p:cNvPr>
          <p:cNvSpPr txBox="1"/>
          <p:nvPr/>
        </p:nvSpPr>
        <p:spPr>
          <a:xfrm>
            <a:off x="269253" y="97904"/>
            <a:ext cx="10830156" cy="369332"/>
          </a:xfrm>
          <a:prstGeom prst="rect">
            <a:avLst/>
          </a:prstGeom>
          <a:noFill/>
        </p:spPr>
        <p:txBody>
          <a:bodyPr wrap="square" rtlCol="0">
            <a:spAutoFit/>
          </a:bodyPr>
          <a:lstStyle/>
          <a:p>
            <a:r>
              <a:rPr lang="en-US" dirty="0">
                <a:solidFill>
                  <a:srgbClr val="637E93"/>
                </a:solidFill>
                <a:latin typeface="Ayuthaya" charset="-34"/>
                <a:ea typeface="Ayuthaya" charset="-34"/>
                <a:cs typeface="Ayuthaya" charset="-34"/>
              </a:rPr>
              <a:t>Waveform simulation: Specfem3D + MPI  cluster</a:t>
            </a:r>
          </a:p>
        </p:txBody>
      </p:sp>
      <p:pic>
        <p:nvPicPr>
          <p:cNvPr id="41" name="Picture 40">
            <a:extLst>
              <a:ext uri="{FF2B5EF4-FFF2-40B4-BE49-F238E27FC236}">
                <a16:creationId xmlns:a16="http://schemas.microsoft.com/office/drawing/2014/main" id="{491E8CAB-08DE-2C41-BE79-E2FB6C19D022}"/>
              </a:ext>
            </a:extLst>
          </p:cNvPr>
          <p:cNvPicPr>
            <a:picLocks noChangeAspect="1"/>
          </p:cNvPicPr>
          <p:nvPr/>
        </p:nvPicPr>
        <p:blipFill>
          <a:blip r:embed="rId4"/>
          <a:stretch>
            <a:fillRect/>
          </a:stretch>
        </p:blipFill>
        <p:spPr>
          <a:xfrm>
            <a:off x="7690851" y="3238728"/>
            <a:ext cx="2152250" cy="1636570"/>
          </a:xfrm>
          <a:prstGeom prst="rect">
            <a:avLst/>
          </a:prstGeom>
        </p:spPr>
      </p:pic>
      <p:sp>
        <p:nvSpPr>
          <p:cNvPr id="43" name="TextBox 42">
            <a:extLst>
              <a:ext uri="{FF2B5EF4-FFF2-40B4-BE49-F238E27FC236}">
                <a16:creationId xmlns:a16="http://schemas.microsoft.com/office/drawing/2014/main" id="{6731CE3E-69C6-B140-AC93-9E8743D34677}"/>
              </a:ext>
            </a:extLst>
          </p:cNvPr>
          <p:cNvSpPr txBox="1"/>
          <p:nvPr/>
        </p:nvSpPr>
        <p:spPr>
          <a:xfrm>
            <a:off x="6196488" y="5320113"/>
            <a:ext cx="4244627" cy="1384995"/>
          </a:xfrm>
          <a:prstGeom prst="rect">
            <a:avLst/>
          </a:prstGeom>
          <a:noFill/>
        </p:spPr>
        <p:txBody>
          <a:bodyPr wrap="square" rtlCol="0">
            <a:spAutoFit/>
          </a:bodyPr>
          <a:lstStyle/>
          <a:p>
            <a:pPr marL="285750" indent="-285750">
              <a:buFont typeface="Arial" panose="020B0604020202020204" pitchFamily="34" charset="0"/>
              <a:buChar char="•"/>
            </a:pPr>
            <a:r>
              <a:rPr lang="en-GB" sz="1400" dirty="0"/>
              <a:t>Clone the WP6_EPOS </a:t>
            </a:r>
            <a:r>
              <a:rPr lang="en-GB" sz="1400" dirty="0" err="1"/>
              <a:t>gitlab</a:t>
            </a:r>
            <a:r>
              <a:rPr lang="en-GB" sz="1400" dirty="0"/>
              <a:t> repo</a:t>
            </a:r>
          </a:p>
          <a:p>
            <a:pPr marL="285750" indent="-285750">
              <a:buFont typeface="Arial" panose="020B0604020202020204" pitchFamily="34" charset="0"/>
              <a:buChar char="•"/>
            </a:pPr>
            <a:r>
              <a:rPr lang="en-GB" sz="1400" dirty="0"/>
              <a:t>Docker info: Alpine 3.8, </a:t>
            </a:r>
            <a:r>
              <a:rPr lang="en-GB" sz="1400" dirty="0" err="1"/>
              <a:t>OpenMPI</a:t>
            </a:r>
            <a:r>
              <a:rPr lang="en-GB" sz="1400" dirty="0"/>
              <a:t>, Specfem3D</a:t>
            </a:r>
          </a:p>
          <a:p>
            <a:pPr marL="285750" indent="-285750">
              <a:buFont typeface="Arial" panose="020B0604020202020204" pitchFamily="34" charset="0"/>
              <a:buChar char="•"/>
            </a:pPr>
            <a:r>
              <a:rPr lang="en-GB" sz="1400" dirty="0"/>
              <a:t>Build the image</a:t>
            </a:r>
          </a:p>
          <a:p>
            <a:pPr marL="285750" indent="-285750">
              <a:buFont typeface="Arial" panose="020B0604020202020204" pitchFamily="34" charset="0"/>
              <a:buChar char="•"/>
            </a:pPr>
            <a:r>
              <a:rPr lang="en-GB" sz="1400" dirty="0"/>
              <a:t>Copy the Specfem3D_INPUT in the container</a:t>
            </a:r>
          </a:p>
          <a:p>
            <a:pPr marL="285750" indent="-285750">
              <a:buFont typeface="Arial" panose="020B0604020202020204" pitchFamily="34" charset="0"/>
              <a:buChar char="•"/>
            </a:pPr>
            <a:r>
              <a:rPr lang="en-GB" sz="1400" dirty="0"/>
              <a:t>Run the docker container</a:t>
            </a:r>
          </a:p>
          <a:p>
            <a:endParaRPr lang="en-GB" sz="1400" dirty="0"/>
          </a:p>
        </p:txBody>
      </p:sp>
      <p:sp>
        <p:nvSpPr>
          <p:cNvPr id="44" name="TextBox 43">
            <a:extLst>
              <a:ext uri="{FF2B5EF4-FFF2-40B4-BE49-F238E27FC236}">
                <a16:creationId xmlns:a16="http://schemas.microsoft.com/office/drawing/2014/main" id="{265C38D9-D4A2-AA45-AD6E-FEAE093E7B41}"/>
              </a:ext>
            </a:extLst>
          </p:cNvPr>
          <p:cNvSpPr txBox="1"/>
          <p:nvPr/>
        </p:nvSpPr>
        <p:spPr>
          <a:xfrm>
            <a:off x="6475642" y="815686"/>
            <a:ext cx="2490425" cy="646331"/>
          </a:xfrm>
          <a:prstGeom prst="rect">
            <a:avLst/>
          </a:prstGeom>
          <a:noFill/>
        </p:spPr>
        <p:txBody>
          <a:bodyPr wrap="none" rtlCol="0">
            <a:spAutoFit/>
          </a:bodyPr>
          <a:lstStyle/>
          <a:p>
            <a:r>
              <a:rPr lang="en-US" dirty="0"/>
              <a:t>&gt;&gt; cd specfem3D_INPUT</a:t>
            </a:r>
          </a:p>
          <a:p>
            <a:r>
              <a:rPr lang="en-US" dirty="0"/>
              <a:t>&gt;&gt; ./</a:t>
            </a:r>
            <a:r>
              <a:rPr lang="en-US" dirty="0" err="1"/>
              <a:t>run_test</a:t>
            </a:r>
            <a:endParaRPr lang="en-US" dirty="0"/>
          </a:p>
        </p:txBody>
      </p:sp>
      <p:pic>
        <p:nvPicPr>
          <p:cNvPr id="1026" name="Picture 2" descr="Image result for docker logo">
            <a:extLst>
              <a:ext uri="{FF2B5EF4-FFF2-40B4-BE49-F238E27FC236}">
                <a16:creationId xmlns:a16="http://schemas.microsoft.com/office/drawing/2014/main" id="{BB5910E8-B37D-9F45-8096-6A88D074145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18800" y="1243013"/>
            <a:ext cx="1162259" cy="993815"/>
          </a:xfrm>
          <a:prstGeom prst="rect">
            <a:avLst/>
          </a:prstGeom>
          <a:noFill/>
          <a:extLst>
            <a:ext uri="{909E8E84-426E-40DD-AFC4-6F175D3DCCD1}">
              <a14:hiddenFill xmlns:a14="http://schemas.microsoft.com/office/drawing/2010/main">
                <a:solidFill>
                  <a:srgbClr val="FFFFFF"/>
                </a:solidFill>
              </a14:hiddenFill>
            </a:ext>
          </a:extLst>
        </p:spPr>
      </p:pic>
      <p:pic>
        <p:nvPicPr>
          <p:cNvPr id="30" name="Content Placeholder 5">
            <a:extLst>
              <a:ext uri="{FF2B5EF4-FFF2-40B4-BE49-F238E27FC236}">
                <a16:creationId xmlns:a16="http://schemas.microsoft.com/office/drawing/2014/main" id="{B07F1448-0C6E-B04C-82AF-9673C7767349}"/>
              </a:ext>
            </a:extLst>
          </p:cNvPr>
          <p:cNvPicPr>
            <a:picLocks noGrp="1" noChangeAspect="1"/>
          </p:cNvPicPr>
          <p:nvPr>
            <p:ph idx="1"/>
          </p:nvPr>
        </p:nvPicPr>
        <p:blipFill rotWithShape="1">
          <a:blip r:embed="rId6"/>
          <a:srcRect l="19924" t="19986" r="66975" b="51052"/>
          <a:stretch/>
        </p:blipFill>
        <p:spPr>
          <a:xfrm>
            <a:off x="146485" y="4616748"/>
            <a:ext cx="1378564" cy="1406729"/>
          </a:xfrm>
        </p:spPr>
      </p:pic>
      <p:sp>
        <p:nvSpPr>
          <p:cNvPr id="3" name="TextBox 2">
            <a:extLst>
              <a:ext uri="{FF2B5EF4-FFF2-40B4-BE49-F238E27FC236}">
                <a16:creationId xmlns:a16="http://schemas.microsoft.com/office/drawing/2014/main" id="{AEC13B24-D339-3E41-A9E9-D911F02FFECE}"/>
              </a:ext>
            </a:extLst>
          </p:cNvPr>
          <p:cNvSpPr txBox="1"/>
          <p:nvPr/>
        </p:nvSpPr>
        <p:spPr>
          <a:xfrm>
            <a:off x="103506" y="4432082"/>
            <a:ext cx="1421543" cy="369332"/>
          </a:xfrm>
          <a:prstGeom prst="rect">
            <a:avLst/>
          </a:prstGeom>
          <a:noFill/>
        </p:spPr>
        <p:txBody>
          <a:bodyPr wrap="none" rtlCol="0">
            <a:spAutoFit/>
          </a:bodyPr>
          <a:lstStyle/>
          <a:p>
            <a:r>
              <a:rPr lang="en-US" dirty="0"/>
              <a:t>Test Case: RA</a:t>
            </a:r>
          </a:p>
        </p:txBody>
      </p:sp>
      <p:sp>
        <p:nvSpPr>
          <p:cNvPr id="31" name="Rectangle 30">
            <a:extLst>
              <a:ext uri="{FF2B5EF4-FFF2-40B4-BE49-F238E27FC236}">
                <a16:creationId xmlns:a16="http://schemas.microsoft.com/office/drawing/2014/main" id="{66FE7A08-16FA-A348-9F7E-BF33C6ADA824}"/>
              </a:ext>
            </a:extLst>
          </p:cNvPr>
          <p:cNvSpPr/>
          <p:nvPr/>
        </p:nvSpPr>
        <p:spPr>
          <a:xfrm flipV="1">
            <a:off x="302115" y="426771"/>
            <a:ext cx="6548851" cy="4571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Picture 2" descr="Image result for epcc">
            <a:extLst>
              <a:ext uri="{FF2B5EF4-FFF2-40B4-BE49-F238E27FC236}">
                <a16:creationId xmlns:a16="http://schemas.microsoft.com/office/drawing/2014/main" id="{3294FBC6-777C-D647-ABAF-8381FD4B0D0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557353" y="6023477"/>
            <a:ext cx="1523106" cy="5336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0774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2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4"/>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5"/>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9"/>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44"/>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3"/>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8" grpId="0" animBg="1"/>
      <p:bldP spid="9" grpId="0" animBg="1"/>
      <p:bldP spid="11" grpId="0"/>
      <p:bldP spid="12" grpId="0" animBg="1"/>
      <p:bldP spid="13" grpId="0" animBg="1"/>
      <p:bldP spid="14" grpId="0" animBg="1"/>
      <p:bldP spid="15" grpId="0" animBg="1"/>
      <p:bldP spid="23" grpId="0" animBg="1"/>
      <p:bldP spid="43" grpId="0"/>
      <p:bldP spid="44"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9235060-F809-1542-93AE-C2F7B690005A}"/>
              </a:ext>
            </a:extLst>
          </p:cNvPr>
          <p:cNvPicPr>
            <a:picLocks noChangeAspect="1"/>
          </p:cNvPicPr>
          <p:nvPr/>
        </p:nvPicPr>
        <p:blipFill>
          <a:blip r:embed="rId2"/>
          <a:stretch>
            <a:fillRect/>
          </a:stretch>
        </p:blipFill>
        <p:spPr>
          <a:xfrm>
            <a:off x="3709670" y="709654"/>
            <a:ext cx="2618740" cy="6148346"/>
          </a:xfrm>
          <a:prstGeom prst="rect">
            <a:avLst/>
          </a:prstGeom>
        </p:spPr>
      </p:pic>
      <p:sp>
        <p:nvSpPr>
          <p:cNvPr id="7" name="TextBox 6">
            <a:extLst>
              <a:ext uri="{FF2B5EF4-FFF2-40B4-BE49-F238E27FC236}">
                <a16:creationId xmlns:a16="http://schemas.microsoft.com/office/drawing/2014/main" id="{F1769014-B909-184C-A11F-74390E10445A}"/>
              </a:ext>
            </a:extLst>
          </p:cNvPr>
          <p:cNvSpPr txBox="1"/>
          <p:nvPr/>
        </p:nvSpPr>
        <p:spPr>
          <a:xfrm>
            <a:off x="370793" y="155656"/>
            <a:ext cx="5698996" cy="369332"/>
          </a:xfrm>
          <a:prstGeom prst="rect">
            <a:avLst/>
          </a:prstGeom>
          <a:noFill/>
        </p:spPr>
        <p:txBody>
          <a:bodyPr wrap="none" rtlCol="0">
            <a:spAutoFit/>
          </a:bodyPr>
          <a:lstStyle/>
          <a:p>
            <a:r>
              <a:rPr lang="en-US" dirty="0">
                <a:solidFill>
                  <a:srgbClr val="637E93"/>
                </a:solidFill>
                <a:latin typeface="Ayuthaya" charset="-34"/>
                <a:ea typeface="Ayuthaya" charset="-34"/>
                <a:cs typeface="Ayuthaya" charset="-34"/>
              </a:rPr>
              <a:t>Get Pre-Preprocessed Synthetic and Data</a:t>
            </a:r>
          </a:p>
        </p:txBody>
      </p:sp>
      <p:pic>
        <p:nvPicPr>
          <p:cNvPr id="8" name="Content Placeholder 5">
            <a:extLst>
              <a:ext uri="{FF2B5EF4-FFF2-40B4-BE49-F238E27FC236}">
                <a16:creationId xmlns:a16="http://schemas.microsoft.com/office/drawing/2014/main" id="{9291E813-89EF-C24B-90C2-7080C6521F70}"/>
              </a:ext>
            </a:extLst>
          </p:cNvPr>
          <p:cNvPicPr>
            <a:picLocks noChangeAspect="1"/>
          </p:cNvPicPr>
          <p:nvPr/>
        </p:nvPicPr>
        <p:blipFill rotWithShape="1">
          <a:blip r:embed="rId3"/>
          <a:srcRect l="36187" t="28235" r="48443" b="36604"/>
          <a:stretch/>
        </p:blipFill>
        <p:spPr>
          <a:xfrm>
            <a:off x="103506" y="4801414"/>
            <a:ext cx="1428750" cy="1508760"/>
          </a:xfrm>
          <a:prstGeom prst="rect">
            <a:avLst/>
          </a:prstGeom>
        </p:spPr>
      </p:pic>
      <p:sp>
        <p:nvSpPr>
          <p:cNvPr id="12" name="TextBox 11">
            <a:extLst>
              <a:ext uri="{FF2B5EF4-FFF2-40B4-BE49-F238E27FC236}">
                <a16:creationId xmlns:a16="http://schemas.microsoft.com/office/drawing/2014/main" id="{668B4AB0-9416-4A4B-82BE-EC941FB9BF3D}"/>
              </a:ext>
            </a:extLst>
          </p:cNvPr>
          <p:cNvSpPr txBox="1"/>
          <p:nvPr/>
        </p:nvSpPr>
        <p:spPr>
          <a:xfrm>
            <a:off x="103506" y="4432082"/>
            <a:ext cx="1421543" cy="369332"/>
          </a:xfrm>
          <a:prstGeom prst="rect">
            <a:avLst/>
          </a:prstGeom>
          <a:noFill/>
        </p:spPr>
        <p:txBody>
          <a:bodyPr wrap="none" rtlCol="0">
            <a:spAutoFit/>
          </a:bodyPr>
          <a:lstStyle/>
          <a:p>
            <a:r>
              <a:rPr lang="en-US" dirty="0"/>
              <a:t>Test Case: RA</a:t>
            </a:r>
          </a:p>
        </p:txBody>
      </p:sp>
      <p:pic>
        <p:nvPicPr>
          <p:cNvPr id="9" name="Picture 8">
            <a:extLst>
              <a:ext uri="{FF2B5EF4-FFF2-40B4-BE49-F238E27FC236}">
                <a16:creationId xmlns:a16="http://schemas.microsoft.com/office/drawing/2014/main" id="{34AEC809-D23C-314E-9FD3-6E888231179A}"/>
              </a:ext>
            </a:extLst>
          </p:cNvPr>
          <p:cNvPicPr>
            <a:picLocks noChangeAspect="1"/>
          </p:cNvPicPr>
          <p:nvPr/>
        </p:nvPicPr>
        <p:blipFill>
          <a:blip r:embed="rId4"/>
          <a:stretch>
            <a:fillRect/>
          </a:stretch>
        </p:blipFill>
        <p:spPr>
          <a:xfrm>
            <a:off x="10093295" y="0"/>
            <a:ext cx="2098705" cy="1185333"/>
          </a:xfrm>
          <a:prstGeom prst="rect">
            <a:avLst/>
          </a:prstGeom>
        </p:spPr>
      </p:pic>
      <p:sp>
        <p:nvSpPr>
          <p:cNvPr id="11" name="Rectangle 10">
            <a:extLst>
              <a:ext uri="{FF2B5EF4-FFF2-40B4-BE49-F238E27FC236}">
                <a16:creationId xmlns:a16="http://schemas.microsoft.com/office/drawing/2014/main" id="{EAE5B9EA-C7D7-E345-B2E3-7349780EC454}"/>
              </a:ext>
            </a:extLst>
          </p:cNvPr>
          <p:cNvSpPr/>
          <p:nvPr/>
        </p:nvSpPr>
        <p:spPr>
          <a:xfrm flipV="1">
            <a:off x="475880" y="524987"/>
            <a:ext cx="7767788" cy="58973"/>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2" descr="Image result for epcc">
            <a:extLst>
              <a:ext uri="{FF2B5EF4-FFF2-40B4-BE49-F238E27FC236}">
                <a16:creationId xmlns:a16="http://schemas.microsoft.com/office/drawing/2014/main" id="{357AAA53-18B6-9349-AA06-C8B6C5372D6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557353" y="6023477"/>
            <a:ext cx="1523106" cy="5336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8799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54A6BFB-EB1B-4E45-9872-1F18CB8EDB6D}"/>
              </a:ext>
            </a:extLst>
          </p:cNvPr>
          <p:cNvPicPr>
            <a:picLocks noChangeAspect="1"/>
          </p:cNvPicPr>
          <p:nvPr/>
        </p:nvPicPr>
        <p:blipFill>
          <a:blip r:embed="rId2"/>
          <a:stretch>
            <a:fillRect/>
          </a:stretch>
        </p:blipFill>
        <p:spPr>
          <a:xfrm>
            <a:off x="282576" y="1201385"/>
            <a:ext cx="7226300" cy="2641600"/>
          </a:xfrm>
          <a:prstGeom prst="rect">
            <a:avLst/>
          </a:prstGeom>
        </p:spPr>
      </p:pic>
      <p:pic>
        <p:nvPicPr>
          <p:cNvPr id="6" name="Picture 5">
            <a:extLst>
              <a:ext uri="{FF2B5EF4-FFF2-40B4-BE49-F238E27FC236}">
                <a16:creationId xmlns:a16="http://schemas.microsoft.com/office/drawing/2014/main" id="{83797EBE-D02B-F348-9796-749ACE700431}"/>
              </a:ext>
            </a:extLst>
          </p:cNvPr>
          <p:cNvPicPr>
            <a:picLocks noChangeAspect="1"/>
          </p:cNvPicPr>
          <p:nvPr/>
        </p:nvPicPr>
        <p:blipFill>
          <a:blip r:embed="rId3"/>
          <a:stretch>
            <a:fillRect/>
          </a:stretch>
        </p:blipFill>
        <p:spPr>
          <a:xfrm>
            <a:off x="3724751" y="1919461"/>
            <a:ext cx="7989742" cy="3255080"/>
          </a:xfrm>
          <a:prstGeom prst="rect">
            <a:avLst/>
          </a:prstGeom>
        </p:spPr>
      </p:pic>
      <p:sp>
        <p:nvSpPr>
          <p:cNvPr id="8" name="Rectangle 7">
            <a:extLst>
              <a:ext uri="{FF2B5EF4-FFF2-40B4-BE49-F238E27FC236}">
                <a16:creationId xmlns:a16="http://schemas.microsoft.com/office/drawing/2014/main" id="{96B3B0E2-DFEF-0C4F-B99D-3E2CF2180106}"/>
              </a:ext>
            </a:extLst>
          </p:cNvPr>
          <p:cNvSpPr/>
          <p:nvPr/>
        </p:nvSpPr>
        <p:spPr>
          <a:xfrm>
            <a:off x="477507" y="3989238"/>
            <a:ext cx="877252" cy="757238"/>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a:t>
            </a:r>
          </a:p>
        </p:txBody>
      </p:sp>
      <p:sp>
        <p:nvSpPr>
          <p:cNvPr id="9" name="Rectangle 8">
            <a:extLst>
              <a:ext uri="{FF2B5EF4-FFF2-40B4-BE49-F238E27FC236}">
                <a16:creationId xmlns:a16="http://schemas.microsoft.com/office/drawing/2014/main" id="{0E9698C1-1215-C647-9FF4-21B037685DAA}"/>
              </a:ext>
            </a:extLst>
          </p:cNvPr>
          <p:cNvSpPr/>
          <p:nvPr/>
        </p:nvSpPr>
        <p:spPr>
          <a:xfrm>
            <a:off x="486297" y="5002891"/>
            <a:ext cx="877252" cy="757238"/>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synth</a:t>
            </a:r>
          </a:p>
        </p:txBody>
      </p:sp>
      <p:pic>
        <p:nvPicPr>
          <p:cNvPr id="11" name="Picture 10">
            <a:extLst>
              <a:ext uri="{FF2B5EF4-FFF2-40B4-BE49-F238E27FC236}">
                <a16:creationId xmlns:a16="http://schemas.microsoft.com/office/drawing/2014/main" id="{5F6B5B61-CC56-B949-A317-F872B3202B50}"/>
              </a:ext>
            </a:extLst>
          </p:cNvPr>
          <p:cNvPicPr>
            <a:picLocks noChangeAspect="1"/>
          </p:cNvPicPr>
          <p:nvPr/>
        </p:nvPicPr>
        <p:blipFill>
          <a:blip r:embed="rId4"/>
          <a:stretch>
            <a:fillRect/>
          </a:stretch>
        </p:blipFill>
        <p:spPr>
          <a:xfrm>
            <a:off x="1388858" y="3877764"/>
            <a:ext cx="1303020" cy="928888"/>
          </a:xfrm>
          <a:prstGeom prst="rect">
            <a:avLst/>
          </a:prstGeom>
        </p:spPr>
      </p:pic>
      <p:sp>
        <p:nvSpPr>
          <p:cNvPr id="18" name="Rectangle 17">
            <a:extLst>
              <a:ext uri="{FF2B5EF4-FFF2-40B4-BE49-F238E27FC236}">
                <a16:creationId xmlns:a16="http://schemas.microsoft.com/office/drawing/2014/main" id="{5E92B38C-6C80-5F43-99D3-306387D6C216}"/>
              </a:ext>
            </a:extLst>
          </p:cNvPr>
          <p:cNvSpPr/>
          <p:nvPr/>
        </p:nvSpPr>
        <p:spPr>
          <a:xfrm>
            <a:off x="3724751" y="5277996"/>
            <a:ext cx="1303020" cy="757238"/>
          </a:xfrm>
          <a:prstGeom prst="rect">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output</a:t>
            </a:r>
          </a:p>
        </p:txBody>
      </p:sp>
      <p:pic>
        <p:nvPicPr>
          <p:cNvPr id="19" name="Picture 18">
            <a:extLst>
              <a:ext uri="{FF2B5EF4-FFF2-40B4-BE49-F238E27FC236}">
                <a16:creationId xmlns:a16="http://schemas.microsoft.com/office/drawing/2014/main" id="{4250B89D-8B62-0544-8F79-EE8F25A29384}"/>
              </a:ext>
            </a:extLst>
          </p:cNvPr>
          <p:cNvPicPr>
            <a:picLocks noChangeAspect="1"/>
          </p:cNvPicPr>
          <p:nvPr/>
        </p:nvPicPr>
        <p:blipFill rotWithShape="1">
          <a:blip r:embed="rId5"/>
          <a:srcRect l="1" t="28204" r="288"/>
          <a:stretch/>
        </p:blipFill>
        <p:spPr>
          <a:xfrm>
            <a:off x="1388858" y="4814028"/>
            <a:ext cx="1303020" cy="1411126"/>
          </a:xfrm>
          <a:prstGeom prst="rect">
            <a:avLst/>
          </a:prstGeom>
        </p:spPr>
      </p:pic>
      <p:sp>
        <p:nvSpPr>
          <p:cNvPr id="21" name="TextBox 20">
            <a:extLst>
              <a:ext uri="{FF2B5EF4-FFF2-40B4-BE49-F238E27FC236}">
                <a16:creationId xmlns:a16="http://schemas.microsoft.com/office/drawing/2014/main" id="{B4987F07-DF9D-164E-BEDC-2CA7E4C06A29}"/>
              </a:ext>
            </a:extLst>
          </p:cNvPr>
          <p:cNvSpPr txBox="1"/>
          <p:nvPr/>
        </p:nvSpPr>
        <p:spPr>
          <a:xfrm>
            <a:off x="403906" y="6306508"/>
            <a:ext cx="3320845" cy="461665"/>
          </a:xfrm>
          <a:prstGeom prst="rect">
            <a:avLst/>
          </a:prstGeom>
          <a:noFill/>
        </p:spPr>
        <p:txBody>
          <a:bodyPr wrap="none" rtlCol="0">
            <a:spAutoFit/>
          </a:bodyPr>
          <a:lstStyle/>
          <a:p>
            <a:r>
              <a:rPr lang="en-US" sz="1200" dirty="0"/>
              <a:t>Note: Those are the synth seismograms generated</a:t>
            </a:r>
          </a:p>
          <a:p>
            <a:r>
              <a:rPr lang="en-US" sz="1200" dirty="0"/>
              <a:t> in the previous step (slide)</a:t>
            </a:r>
          </a:p>
        </p:txBody>
      </p:sp>
      <p:pic>
        <p:nvPicPr>
          <p:cNvPr id="23" name="Picture 22">
            <a:extLst>
              <a:ext uri="{FF2B5EF4-FFF2-40B4-BE49-F238E27FC236}">
                <a16:creationId xmlns:a16="http://schemas.microsoft.com/office/drawing/2014/main" id="{BF640FA1-B809-C94D-9551-4D46DE02ECA9}"/>
              </a:ext>
            </a:extLst>
          </p:cNvPr>
          <p:cNvPicPr>
            <a:picLocks noChangeAspect="1"/>
          </p:cNvPicPr>
          <p:nvPr/>
        </p:nvPicPr>
        <p:blipFill>
          <a:blip r:embed="rId6"/>
          <a:stretch>
            <a:fillRect/>
          </a:stretch>
        </p:blipFill>
        <p:spPr>
          <a:xfrm>
            <a:off x="5264052" y="5066013"/>
            <a:ext cx="1968500" cy="1282700"/>
          </a:xfrm>
          <a:prstGeom prst="rect">
            <a:avLst/>
          </a:prstGeom>
        </p:spPr>
      </p:pic>
      <p:sp>
        <p:nvSpPr>
          <p:cNvPr id="24" name="TextBox 23">
            <a:extLst>
              <a:ext uri="{FF2B5EF4-FFF2-40B4-BE49-F238E27FC236}">
                <a16:creationId xmlns:a16="http://schemas.microsoft.com/office/drawing/2014/main" id="{288F3085-B161-9D4C-BA96-A4FC9D409281}"/>
              </a:ext>
            </a:extLst>
          </p:cNvPr>
          <p:cNvSpPr txBox="1"/>
          <p:nvPr/>
        </p:nvSpPr>
        <p:spPr>
          <a:xfrm>
            <a:off x="6945676" y="5416559"/>
            <a:ext cx="3282373" cy="461665"/>
          </a:xfrm>
          <a:prstGeom prst="rect">
            <a:avLst/>
          </a:prstGeom>
          <a:noFill/>
        </p:spPr>
        <p:txBody>
          <a:bodyPr wrap="none" rtlCol="0">
            <a:spAutoFit/>
          </a:bodyPr>
          <a:lstStyle/>
          <a:p>
            <a:r>
              <a:rPr lang="en-US" sz="1200" dirty="0"/>
              <a:t>Pre-preprocessed synthetic and observed data</a:t>
            </a:r>
          </a:p>
          <a:p>
            <a:r>
              <a:rPr lang="en-US" sz="1200" dirty="0"/>
              <a:t>( Underline files are used in the next step (slide) ) </a:t>
            </a:r>
          </a:p>
        </p:txBody>
      </p:sp>
      <p:cxnSp>
        <p:nvCxnSpPr>
          <p:cNvPr id="26" name="Straight Connector 25">
            <a:extLst>
              <a:ext uri="{FF2B5EF4-FFF2-40B4-BE49-F238E27FC236}">
                <a16:creationId xmlns:a16="http://schemas.microsoft.com/office/drawing/2014/main" id="{09353ABB-4600-E04C-A977-357AF3EA5E4D}"/>
              </a:ext>
            </a:extLst>
          </p:cNvPr>
          <p:cNvCxnSpPr/>
          <p:nvPr/>
        </p:nvCxnSpPr>
        <p:spPr>
          <a:xfrm>
            <a:off x="5264052" y="6035234"/>
            <a:ext cx="1493936"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2545129E-35D5-5543-898F-877829F10597}"/>
              </a:ext>
            </a:extLst>
          </p:cNvPr>
          <p:cNvCxnSpPr>
            <a:cxnSpLocks/>
          </p:cNvCxnSpPr>
          <p:nvPr/>
        </p:nvCxnSpPr>
        <p:spPr>
          <a:xfrm>
            <a:off x="5729288" y="3030094"/>
            <a:ext cx="3786187"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E2720F9F-1C86-8643-84D6-809F436566DC}"/>
              </a:ext>
            </a:extLst>
          </p:cNvPr>
          <p:cNvCxnSpPr>
            <a:cxnSpLocks/>
          </p:cNvCxnSpPr>
          <p:nvPr/>
        </p:nvCxnSpPr>
        <p:spPr>
          <a:xfrm>
            <a:off x="5729288" y="3168206"/>
            <a:ext cx="3786187"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48332A93-12F2-924F-A279-091DFE537C6D}"/>
              </a:ext>
            </a:extLst>
          </p:cNvPr>
          <p:cNvCxnSpPr>
            <a:cxnSpLocks/>
          </p:cNvCxnSpPr>
          <p:nvPr/>
        </p:nvCxnSpPr>
        <p:spPr>
          <a:xfrm>
            <a:off x="5957888" y="3715897"/>
            <a:ext cx="3805062"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28E256B-0182-6247-81BA-2DDC670D1519}"/>
              </a:ext>
            </a:extLst>
          </p:cNvPr>
          <p:cNvCxnSpPr/>
          <p:nvPr/>
        </p:nvCxnSpPr>
        <p:spPr>
          <a:xfrm>
            <a:off x="5320456" y="5530408"/>
            <a:ext cx="1493936"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E843E305-6C70-D346-9916-A4AF285B1B99}"/>
              </a:ext>
            </a:extLst>
          </p:cNvPr>
          <p:cNvSpPr txBox="1"/>
          <p:nvPr/>
        </p:nvSpPr>
        <p:spPr>
          <a:xfrm>
            <a:off x="370793" y="155656"/>
            <a:ext cx="5698996" cy="369332"/>
          </a:xfrm>
          <a:prstGeom prst="rect">
            <a:avLst/>
          </a:prstGeom>
          <a:noFill/>
        </p:spPr>
        <p:txBody>
          <a:bodyPr wrap="none" rtlCol="0">
            <a:spAutoFit/>
          </a:bodyPr>
          <a:lstStyle/>
          <a:p>
            <a:r>
              <a:rPr lang="en-US" dirty="0">
                <a:solidFill>
                  <a:srgbClr val="637E93"/>
                </a:solidFill>
                <a:latin typeface="Ayuthaya" charset="-34"/>
                <a:ea typeface="Ayuthaya" charset="-34"/>
                <a:cs typeface="Ayuthaya" charset="-34"/>
              </a:rPr>
              <a:t>Get Pre-Preprocessed Synthetic and Data</a:t>
            </a:r>
          </a:p>
        </p:txBody>
      </p:sp>
      <p:pic>
        <p:nvPicPr>
          <p:cNvPr id="25" name="Picture 24">
            <a:extLst>
              <a:ext uri="{FF2B5EF4-FFF2-40B4-BE49-F238E27FC236}">
                <a16:creationId xmlns:a16="http://schemas.microsoft.com/office/drawing/2014/main" id="{EA094D3C-C082-5C49-90BA-BEEA1BB54F2E}"/>
              </a:ext>
            </a:extLst>
          </p:cNvPr>
          <p:cNvPicPr>
            <a:picLocks noChangeAspect="1"/>
          </p:cNvPicPr>
          <p:nvPr/>
        </p:nvPicPr>
        <p:blipFill>
          <a:blip r:embed="rId7"/>
          <a:stretch>
            <a:fillRect/>
          </a:stretch>
        </p:blipFill>
        <p:spPr>
          <a:xfrm>
            <a:off x="10093295" y="0"/>
            <a:ext cx="2098705" cy="1185333"/>
          </a:xfrm>
          <a:prstGeom prst="rect">
            <a:avLst/>
          </a:prstGeom>
        </p:spPr>
      </p:pic>
      <p:sp>
        <p:nvSpPr>
          <p:cNvPr id="28" name="Rectangle 27">
            <a:extLst>
              <a:ext uri="{FF2B5EF4-FFF2-40B4-BE49-F238E27FC236}">
                <a16:creationId xmlns:a16="http://schemas.microsoft.com/office/drawing/2014/main" id="{1D28EE01-7BC7-3F41-8099-6204C2045D1A}"/>
              </a:ext>
            </a:extLst>
          </p:cNvPr>
          <p:cNvSpPr/>
          <p:nvPr/>
        </p:nvSpPr>
        <p:spPr>
          <a:xfrm flipV="1">
            <a:off x="475880" y="524987"/>
            <a:ext cx="7767788" cy="58973"/>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 descr="Image result for epcc">
            <a:extLst>
              <a:ext uri="{FF2B5EF4-FFF2-40B4-BE49-F238E27FC236}">
                <a16:creationId xmlns:a16="http://schemas.microsoft.com/office/drawing/2014/main" id="{83B537EA-CA2B-F844-B172-8D8A8CF2890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557353" y="6023477"/>
            <a:ext cx="1523106" cy="5336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5001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4"/>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1"/>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8" grpId="0" animBg="1"/>
      <p:bldP spid="21" grpId="0"/>
      <p:bldP spid="24"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2A4F889-F8C7-A148-82E5-37791601B5EF}"/>
              </a:ext>
            </a:extLst>
          </p:cNvPr>
          <p:cNvSpPr txBox="1"/>
          <p:nvPr/>
        </p:nvSpPr>
        <p:spPr>
          <a:xfrm>
            <a:off x="302821" y="166664"/>
            <a:ext cx="5698996" cy="369332"/>
          </a:xfrm>
          <a:prstGeom prst="rect">
            <a:avLst/>
          </a:prstGeom>
          <a:noFill/>
        </p:spPr>
        <p:txBody>
          <a:bodyPr wrap="none" rtlCol="0">
            <a:spAutoFit/>
          </a:bodyPr>
          <a:lstStyle/>
          <a:p>
            <a:r>
              <a:rPr lang="en-US" dirty="0">
                <a:solidFill>
                  <a:srgbClr val="637E93"/>
                </a:solidFill>
                <a:latin typeface="Ayuthaya" charset="-34"/>
                <a:ea typeface="Ayuthaya" charset="-34"/>
                <a:cs typeface="Ayuthaya" charset="-34"/>
              </a:rPr>
              <a:t>Get and Compare Ground Motion Parameters</a:t>
            </a:r>
            <a:endParaRPr lang="en-US" dirty="0"/>
          </a:p>
        </p:txBody>
      </p:sp>
      <p:pic>
        <p:nvPicPr>
          <p:cNvPr id="4" name="Picture 3">
            <a:extLst>
              <a:ext uri="{FF2B5EF4-FFF2-40B4-BE49-F238E27FC236}">
                <a16:creationId xmlns:a16="http://schemas.microsoft.com/office/drawing/2014/main" id="{3171A19B-589D-DB44-A34A-10367D597912}"/>
              </a:ext>
            </a:extLst>
          </p:cNvPr>
          <p:cNvPicPr>
            <a:picLocks noChangeAspect="1"/>
          </p:cNvPicPr>
          <p:nvPr/>
        </p:nvPicPr>
        <p:blipFill>
          <a:blip r:embed="rId2"/>
          <a:stretch>
            <a:fillRect/>
          </a:stretch>
        </p:blipFill>
        <p:spPr>
          <a:xfrm>
            <a:off x="4800600" y="1555750"/>
            <a:ext cx="2590800" cy="3746500"/>
          </a:xfrm>
          <a:prstGeom prst="rect">
            <a:avLst/>
          </a:prstGeom>
        </p:spPr>
      </p:pic>
      <p:pic>
        <p:nvPicPr>
          <p:cNvPr id="17" name="Content Placeholder 5">
            <a:extLst>
              <a:ext uri="{FF2B5EF4-FFF2-40B4-BE49-F238E27FC236}">
                <a16:creationId xmlns:a16="http://schemas.microsoft.com/office/drawing/2014/main" id="{BED6423E-1B0F-C74A-BB5B-BEAD7EFF2CC0}"/>
              </a:ext>
            </a:extLst>
          </p:cNvPr>
          <p:cNvPicPr>
            <a:picLocks noChangeAspect="1"/>
          </p:cNvPicPr>
          <p:nvPr/>
        </p:nvPicPr>
        <p:blipFill rotWithShape="1">
          <a:blip r:embed="rId3"/>
          <a:srcRect l="53402" t="12519" r="12294" b="39267"/>
          <a:stretch/>
        </p:blipFill>
        <p:spPr>
          <a:xfrm>
            <a:off x="114299" y="4789170"/>
            <a:ext cx="2674621" cy="1735148"/>
          </a:xfrm>
          <a:prstGeom prst="rect">
            <a:avLst/>
          </a:prstGeom>
        </p:spPr>
      </p:pic>
      <p:sp>
        <p:nvSpPr>
          <p:cNvPr id="19" name="TextBox 18">
            <a:extLst>
              <a:ext uri="{FF2B5EF4-FFF2-40B4-BE49-F238E27FC236}">
                <a16:creationId xmlns:a16="http://schemas.microsoft.com/office/drawing/2014/main" id="{78910586-4FC0-914D-8750-5389197BF881}"/>
              </a:ext>
            </a:extLst>
          </p:cNvPr>
          <p:cNvSpPr txBox="1"/>
          <p:nvPr/>
        </p:nvSpPr>
        <p:spPr>
          <a:xfrm>
            <a:off x="103506" y="4432082"/>
            <a:ext cx="1421543" cy="369332"/>
          </a:xfrm>
          <a:prstGeom prst="rect">
            <a:avLst/>
          </a:prstGeom>
          <a:noFill/>
        </p:spPr>
        <p:txBody>
          <a:bodyPr wrap="none" rtlCol="0">
            <a:spAutoFit/>
          </a:bodyPr>
          <a:lstStyle/>
          <a:p>
            <a:r>
              <a:rPr lang="en-US" dirty="0"/>
              <a:t>Test Case: RA</a:t>
            </a:r>
          </a:p>
        </p:txBody>
      </p:sp>
      <p:pic>
        <p:nvPicPr>
          <p:cNvPr id="10" name="Picture 9">
            <a:extLst>
              <a:ext uri="{FF2B5EF4-FFF2-40B4-BE49-F238E27FC236}">
                <a16:creationId xmlns:a16="http://schemas.microsoft.com/office/drawing/2014/main" id="{5FF89A16-E8FF-C04C-A450-66468F07D313}"/>
              </a:ext>
            </a:extLst>
          </p:cNvPr>
          <p:cNvPicPr>
            <a:picLocks noChangeAspect="1"/>
          </p:cNvPicPr>
          <p:nvPr/>
        </p:nvPicPr>
        <p:blipFill>
          <a:blip r:embed="rId4"/>
          <a:stretch>
            <a:fillRect/>
          </a:stretch>
        </p:blipFill>
        <p:spPr>
          <a:xfrm>
            <a:off x="10093295" y="0"/>
            <a:ext cx="2098705" cy="1185333"/>
          </a:xfrm>
          <a:prstGeom prst="rect">
            <a:avLst/>
          </a:prstGeom>
        </p:spPr>
      </p:pic>
      <p:sp>
        <p:nvSpPr>
          <p:cNvPr id="11" name="Rectangle 10">
            <a:extLst>
              <a:ext uri="{FF2B5EF4-FFF2-40B4-BE49-F238E27FC236}">
                <a16:creationId xmlns:a16="http://schemas.microsoft.com/office/drawing/2014/main" id="{BB03A77A-3498-7643-9088-C8D68D681802}"/>
              </a:ext>
            </a:extLst>
          </p:cNvPr>
          <p:cNvSpPr/>
          <p:nvPr/>
        </p:nvSpPr>
        <p:spPr>
          <a:xfrm flipV="1">
            <a:off x="419609" y="523352"/>
            <a:ext cx="7767788" cy="58973"/>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2" descr="Image result for epcc">
            <a:extLst>
              <a:ext uri="{FF2B5EF4-FFF2-40B4-BE49-F238E27FC236}">
                <a16:creationId xmlns:a16="http://schemas.microsoft.com/office/drawing/2014/main" id="{84B7AEF4-2E88-1E4D-BB71-31C3F3EB0A4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557353" y="6023477"/>
            <a:ext cx="1523106" cy="5336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236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1">
            <a:extLst>
              <a:ext uri="{FF2B5EF4-FFF2-40B4-BE49-F238E27FC236}">
                <a16:creationId xmlns:a16="http://schemas.microsoft.com/office/drawing/2014/main" id="{6672904F-9997-4C8F-B233-8D05652F6B02}"/>
              </a:ext>
            </a:extLst>
          </p:cNvPr>
          <p:cNvGraphicFramePr>
            <a:graphicFrameLocks noGrp="1"/>
          </p:cNvGraphicFramePr>
          <p:nvPr>
            <p:ph idx="1"/>
            <p:extLst>
              <p:ext uri="{D42A27DB-BD31-4B8C-83A1-F6EECF244321}">
                <p14:modId xmlns:p14="http://schemas.microsoft.com/office/powerpoint/2010/main" val="927630220"/>
              </p:ext>
            </p:extLst>
          </p:nvPr>
        </p:nvGraphicFramePr>
        <p:xfrm>
          <a:off x="1537448" y="1690688"/>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Picture 2" descr="Image result for epcc">
            <a:extLst>
              <a:ext uri="{FF2B5EF4-FFF2-40B4-BE49-F238E27FC236}">
                <a16:creationId xmlns:a16="http://schemas.microsoft.com/office/drawing/2014/main" id="{0713CF4C-A9AA-5244-BFCE-13DF9C23E76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350866" y="6005241"/>
            <a:ext cx="1523106" cy="533671"/>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F7ECA877-7E83-9541-9040-41B07E50C077}"/>
              </a:ext>
            </a:extLst>
          </p:cNvPr>
          <p:cNvSpPr txBox="1"/>
          <p:nvPr/>
        </p:nvSpPr>
        <p:spPr>
          <a:xfrm>
            <a:off x="737990" y="1026848"/>
            <a:ext cx="8484486" cy="369332"/>
          </a:xfrm>
          <a:prstGeom prst="rect">
            <a:avLst/>
          </a:prstGeom>
          <a:noFill/>
        </p:spPr>
        <p:txBody>
          <a:bodyPr wrap="none" rtlCol="0">
            <a:spAutoFit/>
          </a:bodyPr>
          <a:lstStyle/>
          <a:p>
            <a:r>
              <a:rPr lang="en-US" dirty="0">
                <a:solidFill>
                  <a:srgbClr val="637E93"/>
                </a:solidFill>
                <a:latin typeface="Ayuthaya" charset="-34"/>
                <a:ea typeface="Ayuthaya" charset="-34"/>
                <a:cs typeface="Ayuthaya" charset="-34"/>
              </a:rPr>
              <a:t>Big Data Sciences Era, Data Intensive Computing applications</a:t>
            </a:r>
          </a:p>
        </p:txBody>
      </p:sp>
      <p:sp>
        <p:nvSpPr>
          <p:cNvPr id="10" name="Rectangle 9">
            <a:extLst>
              <a:ext uri="{FF2B5EF4-FFF2-40B4-BE49-F238E27FC236}">
                <a16:creationId xmlns:a16="http://schemas.microsoft.com/office/drawing/2014/main" id="{C962B217-ABD9-E840-AF43-6807C7FA1918}"/>
              </a:ext>
            </a:extLst>
          </p:cNvPr>
          <p:cNvSpPr/>
          <p:nvPr/>
        </p:nvSpPr>
        <p:spPr>
          <a:xfrm>
            <a:off x="737989" y="1420705"/>
            <a:ext cx="9620251" cy="4571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33D05C92-B64A-7945-A0E6-FE3EB9D78B57}"/>
              </a:ext>
            </a:extLst>
          </p:cNvPr>
          <p:cNvSpPr txBox="1"/>
          <p:nvPr/>
        </p:nvSpPr>
        <p:spPr>
          <a:xfrm>
            <a:off x="125162" y="231978"/>
            <a:ext cx="5970837" cy="477054"/>
          </a:xfrm>
          <a:prstGeom prst="rect">
            <a:avLst/>
          </a:prstGeom>
          <a:noFill/>
        </p:spPr>
        <p:txBody>
          <a:bodyPr wrap="square" rtlCol="0">
            <a:spAutoFit/>
          </a:bodyPr>
          <a:lstStyle/>
          <a:p>
            <a:r>
              <a:rPr lang="en-US" sz="2500" dirty="0">
                <a:solidFill>
                  <a:schemeClr val="bg2">
                    <a:lumMod val="50000"/>
                  </a:schemeClr>
                </a:solidFill>
                <a:latin typeface="Ayuthaya" charset="-34"/>
                <a:ea typeface="Ayuthaya" charset="-34"/>
                <a:cs typeface="Ayuthaya" charset="-34"/>
              </a:rPr>
              <a:t>Introduction</a:t>
            </a:r>
          </a:p>
        </p:txBody>
      </p:sp>
    </p:spTree>
    <p:extLst>
      <p:ext uri="{BB962C8B-B14F-4D97-AF65-F5344CB8AC3E}">
        <p14:creationId xmlns:p14="http://schemas.microsoft.com/office/powerpoint/2010/main" val="230696472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48BCB75-146A-2747-A00D-D1DBCC0A4742}"/>
              </a:ext>
            </a:extLst>
          </p:cNvPr>
          <p:cNvPicPr>
            <a:picLocks noChangeAspect="1"/>
          </p:cNvPicPr>
          <p:nvPr/>
        </p:nvPicPr>
        <p:blipFill>
          <a:blip r:embed="rId2"/>
          <a:stretch>
            <a:fillRect/>
          </a:stretch>
        </p:blipFill>
        <p:spPr>
          <a:xfrm>
            <a:off x="0" y="1673457"/>
            <a:ext cx="12192000" cy="1626956"/>
          </a:xfrm>
          <a:prstGeom prst="rect">
            <a:avLst/>
          </a:prstGeom>
        </p:spPr>
      </p:pic>
      <p:sp>
        <p:nvSpPr>
          <p:cNvPr id="7" name="Rectangle 6">
            <a:extLst>
              <a:ext uri="{FF2B5EF4-FFF2-40B4-BE49-F238E27FC236}">
                <a16:creationId xmlns:a16="http://schemas.microsoft.com/office/drawing/2014/main" id="{C0727BC3-5306-8D48-82C7-FBF5242A6C30}"/>
              </a:ext>
            </a:extLst>
          </p:cNvPr>
          <p:cNvSpPr/>
          <p:nvPr/>
        </p:nvSpPr>
        <p:spPr>
          <a:xfrm>
            <a:off x="1153001" y="2671762"/>
            <a:ext cx="1303020" cy="757238"/>
          </a:xfrm>
          <a:prstGeom prst="rect">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output</a:t>
            </a:r>
          </a:p>
        </p:txBody>
      </p:sp>
      <p:pic>
        <p:nvPicPr>
          <p:cNvPr id="9" name="Picture 8">
            <a:extLst>
              <a:ext uri="{FF2B5EF4-FFF2-40B4-BE49-F238E27FC236}">
                <a16:creationId xmlns:a16="http://schemas.microsoft.com/office/drawing/2014/main" id="{C8D6ADD6-C29C-DA4B-A99E-6E862ACE3C61}"/>
              </a:ext>
            </a:extLst>
          </p:cNvPr>
          <p:cNvPicPr>
            <a:picLocks noChangeAspect="1"/>
          </p:cNvPicPr>
          <p:nvPr/>
        </p:nvPicPr>
        <p:blipFill>
          <a:blip r:embed="rId3"/>
          <a:stretch>
            <a:fillRect/>
          </a:stretch>
        </p:blipFill>
        <p:spPr>
          <a:xfrm>
            <a:off x="2523410" y="2783681"/>
            <a:ext cx="3200400" cy="266700"/>
          </a:xfrm>
          <a:prstGeom prst="rect">
            <a:avLst/>
          </a:prstGeom>
        </p:spPr>
      </p:pic>
      <p:pic>
        <p:nvPicPr>
          <p:cNvPr id="10" name="Picture 9">
            <a:extLst>
              <a:ext uri="{FF2B5EF4-FFF2-40B4-BE49-F238E27FC236}">
                <a16:creationId xmlns:a16="http://schemas.microsoft.com/office/drawing/2014/main" id="{DAE3DE62-013C-A34A-BFAE-852F8E3C21D6}"/>
              </a:ext>
            </a:extLst>
          </p:cNvPr>
          <p:cNvPicPr>
            <a:picLocks noChangeAspect="1"/>
          </p:cNvPicPr>
          <p:nvPr/>
        </p:nvPicPr>
        <p:blipFill>
          <a:blip r:embed="rId2"/>
          <a:stretch>
            <a:fillRect/>
          </a:stretch>
        </p:blipFill>
        <p:spPr>
          <a:xfrm>
            <a:off x="152400" y="1825857"/>
            <a:ext cx="12013551" cy="1603143"/>
          </a:xfrm>
          <a:prstGeom prst="rect">
            <a:avLst/>
          </a:prstGeom>
        </p:spPr>
      </p:pic>
      <p:sp>
        <p:nvSpPr>
          <p:cNvPr id="12" name="Rectangle 11">
            <a:extLst>
              <a:ext uri="{FF2B5EF4-FFF2-40B4-BE49-F238E27FC236}">
                <a16:creationId xmlns:a16="http://schemas.microsoft.com/office/drawing/2014/main" id="{832D6F80-4D57-CE4D-A274-3E718C0CE469}"/>
              </a:ext>
            </a:extLst>
          </p:cNvPr>
          <p:cNvSpPr/>
          <p:nvPr/>
        </p:nvSpPr>
        <p:spPr>
          <a:xfrm>
            <a:off x="1305401" y="2824162"/>
            <a:ext cx="1303020" cy="757238"/>
          </a:xfrm>
          <a:prstGeom prst="rect">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output</a:t>
            </a:r>
          </a:p>
        </p:txBody>
      </p:sp>
      <p:pic>
        <p:nvPicPr>
          <p:cNvPr id="15" name="Picture 14">
            <a:extLst>
              <a:ext uri="{FF2B5EF4-FFF2-40B4-BE49-F238E27FC236}">
                <a16:creationId xmlns:a16="http://schemas.microsoft.com/office/drawing/2014/main" id="{5968B342-AE0E-DC42-9E9B-3E7A1A06C67C}"/>
              </a:ext>
            </a:extLst>
          </p:cNvPr>
          <p:cNvPicPr>
            <a:picLocks noChangeAspect="1"/>
          </p:cNvPicPr>
          <p:nvPr/>
        </p:nvPicPr>
        <p:blipFill>
          <a:blip r:embed="rId3"/>
          <a:stretch>
            <a:fillRect/>
          </a:stretch>
        </p:blipFill>
        <p:spPr>
          <a:xfrm>
            <a:off x="2675810" y="2936081"/>
            <a:ext cx="3200400" cy="266700"/>
          </a:xfrm>
          <a:prstGeom prst="rect">
            <a:avLst/>
          </a:prstGeom>
        </p:spPr>
      </p:pic>
      <p:pic>
        <p:nvPicPr>
          <p:cNvPr id="13" name="Content Placeholder 5">
            <a:extLst>
              <a:ext uri="{FF2B5EF4-FFF2-40B4-BE49-F238E27FC236}">
                <a16:creationId xmlns:a16="http://schemas.microsoft.com/office/drawing/2014/main" id="{00701505-6270-AE4E-A500-DBA0E78DE7AB}"/>
              </a:ext>
            </a:extLst>
          </p:cNvPr>
          <p:cNvPicPr>
            <a:picLocks noChangeAspect="1"/>
          </p:cNvPicPr>
          <p:nvPr/>
        </p:nvPicPr>
        <p:blipFill rotWithShape="1">
          <a:blip r:embed="rId4"/>
          <a:srcRect l="53402" t="12519" r="12294" b="39267"/>
          <a:stretch/>
        </p:blipFill>
        <p:spPr>
          <a:xfrm>
            <a:off x="114299" y="4789170"/>
            <a:ext cx="2674621" cy="1735148"/>
          </a:xfrm>
          <a:prstGeom prst="rect">
            <a:avLst/>
          </a:prstGeom>
        </p:spPr>
      </p:pic>
      <p:sp>
        <p:nvSpPr>
          <p:cNvPr id="17" name="TextBox 16">
            <a:extLst>
              <a:ext uri="{FF2B5EF4-FFF2-40B4-BE49-F238E27FC236}">
                <a16:creationId xmlns:a16="http://schemas.microsoft.com/office/drawing/2014/main" id="{FCB4FD0D-2881-1A4B-86EC-065D98E3712E}"/>
              </a:ext>
            </a:extLst>
          </p:cNvPr>
          <p:cNvSpPr txBox="1"/>
          <p:nvPr/>
        </p:nvSpPr>
        <p:spPr>
          <a:xfrm>
            <a:off x="103506" y="4432082"/>
            <a:ext cx="1421543" cy="369332"/>
          </a:xfrm>
          <a:prstGeom prst="rect">
            <a:avLst/>
          </a:prstGeom>
          <a:noFill/>
        </p:spPr>
        <p:txBody>
          <a:bodyPr wrap="none" rtlCol="0">
            <a:spAutoFit/>
          </a:bodyPr>
          <a:lstStyle/>
          <a:p>
            <a:r>
              <a:rPr lang="en-US" dirty="0"/>
              <a:t>Test Case: RA</a:t>
            </a:r>
          </a:p>
        </p:txBody>
      </p:sp>
      <p:sp>
        <p:nvSpPr>
          <p:cNvPr id="18" name="TextBox 17">
            <a:extLst>
              <a:ext uri="{FF2B5EF4-FFF2-40B4-BE49-F238E27FC236}">
                <a16:creationId xmlns:a16="http://schemas.microsoft.com/office/drawing/2014/main" id="{8CEB2BA4-37CD-F34F-9239-449853A7636E}"/>
              </a:ext>
            </a:extLst>
          </p:cNvPr>
          <p:cNvSpPr txBox="1"/>
          <p:nvPr/>
        </p:nvSpPr>
        <p:spPr>
          <a:xfrm>
            <a:off x="302821" y="166664"/>
            <a:ext cx="5698996" cy="369332"/>
          </a:xfrm>
          <a:prstGeom prst="rect">
            <a:avLst/>
          </a:prstGeom>
          <a:noFill/>
        </p:spPr>
        <p:txBody>
          <a:bodyPr wrap="none" rtlCol="0">
            <a:spAutoFit/>
          </a:bodyPr>
          <a:lstStyle/>
          <a:p>
            <a:r>
              <a:rPr lang="en-US" dirty="0">
                <a:solidFill>
                  <a:srgbClr val="637E93"/>
                </a:solidFill>
                <a:latin typeface="Ayuthaya" charset="-34"/>
                <a:ea typeface="Ayuthaya" charset="-34"/>
                <a:cs typeface="Ayuthaya" charset="-34"/>
              </a:rPr>
              <a:t>Get and Compare Ground Motion Parameters</a:t>
            </a:r>
            <a:endParaRPr lang="en-US" dirty="0"/>
          </a:p>
        </p:txBody>
      </p:sp>
      <p:pic>
        <p:nvPicPr>
          <p:cNvPr id="19" name="Picture 18">
            <a:extLst>
              <a:ext uri="{FF2B5EF4-FFF2-40B4-BE49-F238E27FC236}">
                <a16:creationId xmlns:a16="http://schemas.microsoft.com/office/drawing/2014/main" id="{AD8B3EC0-1A7D-E248-A7C2-080AC071B561}"/>
              </a:ext>
            </a:extLst>
          </p:cNvPr>
          <p:cNvPicPr>
            <a:picLocks noChangeAspect="1"/>
          </p:cNvPicPr>
          <p:nvPr/>
        </p:nvPicPr>
        <p:blipFill>
          <a:blip r:embed="rId5"/>
          <a:stretch>
            <a:fillRect/>
          </a:stretch>
        </p:blipFill>
        <p:spPr>
          <a:xfrm>
            <a:off x="10093295" y="0"/>
            <a:ext cx="2098705" cy="1185333"/>
          </a:xfrm>
          <a:prstGeom prst="rect">
            <a:avLst/>
          </a:prstGeom>
        </p:spPr>
      </p:pic>
      <p:sp>
        <p:nvSpPr>
          <p:cNvPr id="20" name="Rectangle 19">
            <a:extLst>
              <a:ext uri="{FF2B5EF4-FFF2-40B4-BE49-F238E27FC236}">
                <a16:creationId xmlns:a16="http://schemas.microsoft.com/office/drawing/2014/main" id="{7A1545C9-BEAD-804C-8607-D019F417BF1A}"/>
              </a:ext>
            </a:extLst>
          </p:cNvPr>
          <p:cNvSpPr/>
          <p:nvPr/>
        </p:nvSpPr>
        <p:spPr>
          <a:xfrm flipV="1">
            <a:off x="475880" y="524987"/>
            <a:ext cx="7767788" cy="58973"/>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 descr="Image result for epcc">
            <a:extLst>
              <a:ext uri="{FF2B5EF4-FFF2-40B4-BE49-F238E27FC236}">
                <a16:creationId xmlns:a16="http://schemas.microsoft.com/office/drawing/2014/main" id="{0F60688A-5C7E-3A4C-B39E-9BDD0635566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557353" y="6023477"/>
            <a:ext cx="1523106" cy="5336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3279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8D6ADD6-C29C-DA4B-A99E-6E862ACE3C61}"/>
              </a:ext>
            </a:extLst>
          </p:cNvPr>
          <p:cNvPicPr>
            <a:picLocks noChangeAspect="1"/>
          </p:cNvPicPr>
          <p:nvPr/>
        </p:nvPicPr>
        <p:blipFill>
          <a:blip r:embed="rId2"/>
          <a:stretch>
            <a:fillRect/>
          </a:stretch>
        </p:blipFill>
        <p:spPr>
          <a:xfrm>
            <a:off x="2523410" y="2783681"/>
            <a:ext cx="3200400" cy="266700"/>
          </a:xfrm>
          <a:prstGeom prst="rect">
            <a:avLst/>
          </a:prstGeom>
        </p:spPr>
      </p:pic>
      <p:pic>
        <p:nvPicPr>
          <p:cNvPr id="11" name="Picture 10">
            <a:extLst>
              <a:ext uri="{FF2B5EF4-FFF2-40B4-BE49-F238E27FC236}">
                <a16:creationId xmlns:a16="http://schemas.microsoft.com/office/drawing/2014/main" id="{134BE777-C6FD-A44E-9D3E-A83B2E0BF87E}"/>
              </a:ext>
            </a:extLst>
          </p:cNvPr>
          <p:cNvPicPr>
            <a:picLocks noChangeAspect="1"/>
          </p:cNvPicPr>
          <p:nvPr/>
        </p:nvPicPr>
        <p:blipFill>
          <a:blip r:embed="rId3"/>
          <a:stretch>
            <a:fillRect/>
          </a:stretch>
        </p:blipFill>
        <p:spPr>
          <a:xfrm>
            <a:off x="2523410" y="1063027"/>
            <a:ext cx="3263815" cy="5560282"/>
          </a:xfrm>
          <a:prstGeom prst="rect">
            <a:avLst/>
          </a:prstGeom>
        </p:spPr>
      </p:pic>
      <p:pic>
        <p:nvPicPr>
          <p:cNvPr id="13" name="Picture 12">
            <a:extLst>
              <a:ext uri="{FF2B5EF4-FFF2-40B4-BE49-F238E27FC236}">
                <a16:creationId xmlns:a16="http://schemas.microsoft.com/office/drawing/2014/main" id="{BA5ABF4A-FAB7-694C-AF97-FBF95E1E3F94}"/>
              </a:ext>
            </a:extLst>
          </p:cNvPr>
          <p:cNvPicPr>
            <a:picLocks noChangeAspect="1"/>
          </p:cNvPicPr>
          <p:nvPr/>
        </p:nvPicPr>
        <p:blipFill>
          <a:blip r:embed="rId4"/>
          <a:stretch>
            <a:fillRect/>
          </a:stretch>
        </p:blipFill>
        <p:spPr>
          <a:xfrm>
            <a:off x="6096000" y="1063027"/>
            <a:ext cx="3826418" cy="5739627"/>
          </a:xfrm>
          <a:prstGeom prst="rect">
            <a:avLst/>
          </a:prstGeom>
        </p:spPr>
      </p:pic>
      <p:pic>
        <p:nvPicPr>
          <p:cNvPr id="8" name="Content Placeholder 5">
            <a:extLst>
              <a:ext uri="{FF2B5EF4-FFF2-40B4-BE49-F238E27FC236}">
                <a16:creationId xmlns:a16="http://schemas.microsoft.com/office/drawing/2014/main" id="{1686DA47-8C38-4341-BFF6-EB48CC5F14FE}"/>
              </a:ext>
            </a:extLst>
          </p:cNvPr>
          <p:cNvPicPr>
            <a:picLocks noChangeAspect="1"/>
          </p:cNvPicPr>
          <p:nvPr/>
        </p:nvPicPr>
        <p:blipFill rotWithShape="1">
          <a:blip r:embed="rId5"/>
          <a:srcRect l="53402" t="12519" r="12294" b="39267"/>
          <a:stretch/>
        </p:blipFill>
        <p:spPr>
          <a:xfrm>
            <a:off x="114299" y="4789170"/>
            <a:ext cx="2674621" cy="1735148"/>
          </a:xfrm>
          <a:prstGeom prst="rect">
            <a:avLst/>
          </a:prstGeom>
        </p:spPr>
      </p:pic>
      <p:sp>
        <p:nvSpPr>
          <p:cNvPr id="12" name="TextBox 11">
            <a:extLst>
              <a:ext uri="{FF2B5EF4-FFF2-40B4-BE49-F238E27FC236}">
                <a16:creationId xmlns:a16="http://schemas.microsoft.com/office/drawing/2014/main" id="{4ECA02C5-ABAA-794D-A8EC-4E33EB5B9221}"/>
              </a:ext>
            </a:extLst>
          </p:cNvPr>
          <p:cNvSpPr txBox="1"/>
          <p:nvPr/>
        </p:nvSpPr>
        <p:spPr>
          <a:xfrm>
            <a:off x="103506" y="4432082"/>
            <a:ext cx="1421543" cy="369332"/>
          </a:xfrm>
          <a:prstGeom prst="rect">
            <a:avLst/>
          </a:prstGeom>
          <a:noFill/>
        </p:spPr>
        <p:txBody>
          <a:bodyPr wrap="none" rtlCol="0">
            <a:spAutoFit/>
          </a:bodyPr>
          <a:lstStyle/>
          <a:p>
            <a:r>
              <a:rPr lang="en-US" dirty="0"/>
              <a:t>Test Case: RA</a:t>
            </a:r>
          </a:p>
        </p:txBody>
      </p:sp>
      <p:sp>
        <p:nvSpPr>
          <p:cNvPr id="15" name="Rectangle 14">
            <a:extLst>
              <a:ext uri="{FF2B5EF4-FFF2-40B4-BE49-F238E27FC236}">
                <a16:creationId xmlns:a16="http://schemas.microsoft.com/office/drawing/2014/main" id="{05FE453A-70C6-F74F-8B6F-2A531157C4B9}"/>
              </a:ext>
            </a:extLst>
          </p:cNvPr>
          <p:cNvSpPr/>
          <p:nvPr/>
        </p:nvSpPr>
        <p:spPr>
          <a:xfrm>
            <a:off x="1305401" y="2824162"/>
            <a:ext cx="1303020" cy="757238"/>
          </a:xfrm>
          <a:prstGeom prst="rect">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output</a:t>
            </a:r>
          </a:p>
        </p:txBody>
      </p:sp>
      <p:sp>
        <p:nvSpPr>
          <p:cNvPr id="10" name="TextBox 9">
            <a:extLst>
              <a:ext uri="{FF2B5EF4-FFF2-40B4-BE49-F238E27FC236}">
                <a16:creationId xmlns:a16="http://schemas.microsoft.com/office/drawing/2014/main" id="{84D35861-DD86-E847-B996-B54A57948772}"/>
              </a:ext>
            </a:extLst>
          </p:cNvPr>
          <p:cNvSpPr txBox="1"/>
          <p:nvPr/>
        </p:nvSpPr>
        <p:spPr>
          <a:xfrm>
            <a:off x="302821" y="166664"/>
            <a:ext cx="5698996" cy="646331"/>
          </a:xfrm>
          <a:prstGeom prst="rect">
            <a:avLst/>
          </a:prstGeom>
          <a:noFill/>
        </p:spPr>
        <p:txBody>
          <a:bodyPr wrap="none" rtlCol="0">
            <a:spAutoFit/>
          </a:bodyPr>
          <a:lstStyle/>
          <a:p>
            <a:r>
              <a:rPr lang="en-US" dirty="0">
                <a:solidFill>
                  <a:srgbClr val="637E93"/>
                </a:solidFill>
                <a:latin typeface="Ayuthaya" charset="-34"/>
                <a:ea typeface="Ayuthaya" charset="-34"/>
                <a:cs typeface="Ayuthaya" charset="-34"/>
              </a:rPr>
              <a:t>Get and Compare Ground Motion Parameters</a:t>
            </a:r>
            <a:endParaRPr lang="en-GB" dirty="0">
              <a:solidFill>
                <a:srgbClr val="637E93"/>
              </a:solidFill>
              <a:latin typeface="Ayuthaya" charset="-34"/>
              <a:ea typeface="Ayuthaya" charset="-34"/>
              <a:cs typeface="Ayuthaya" charset="-34"/>
            </a:endParaRPr>
          </a:p>
          <a:p>
            <a:endParaRPr lang="en-US" dirty="0"/>
          </a:p>
        </p:txBody>
      </p:sp>
      <p:pic>
        <p:nvPicPr>
          <p:cNvPr id="16" name="Picture 15">
            <a:extLst>
              <a:ext uri="{FF2B5EF4-FFF2-40B4-BE49-F238E27FC236}">
                <a16:creationId xmlns:a16="http://schemas.microsoft.com/office/drawing/2014/main" id="{607CF2BA-C848-1E45-ADF5-C3540C3BD707}"/>
              </a:ext>
            </a:extLst>
          </p:cNvPr>
          <p:cNvPicPr>
            <a:picLocks noChangeAspect="1"/>
          </p:cNvPicPr>
          <p:nvPr/>
        </p:nvPicPr>
        <p:blipFill>
          <a:blip r:embed="rId6"/>
          <a:stretch>
            <a:fillRect/>
          </a:stretch>
        </p:blipFill>
        <p:spPr>
          <a:xfrm>
            <a:off x="10093295" y="0"/>
            <a:ext cx="2098705" cy="1185333"/>
          </a:xfrm>
          <a:prstGeom prst="rect">
            <a:avLst/>
          </a:prstGeom>
        </p:spPr>
      </p:pic>
      <p:sp>
        <p:nvSpPr>
          <p:cNvPr id="17" name="Rectangle 16">
            <a:extLst>
              <a:ext uri="{FF2B5EF4-FFF2-40B4-BE49-F238E27FC236}">
                <a16:creationId xmlns:a16="http://schemas.microsoft.com/office/drawing/2014/main" id="{FA529FFB-C917-914D-AA4F-EECDDD5B2C56}"/>
              </a:ext>
            </a:extLst>
          </p:cNvPr>
          <p:cNvSpPr/>
          <p:nvPr/>
        </p:nvSpPr>
        <p:spPr>
          <a:xfrm flipV="1">
            <a:off x="475880" y="524987"/>
            <a:ext cx="7767788" cy="58973"/>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2" descr="Image result for epcc">
            <a:extLst>
              <a:ext uri="{FF2B5EF4-FFF2-40B4-BE49-F238E27FC236}">
                <a16:creationId xmlns:a16="http://schemas.microsoft.com/office/drawing/2014/main" id="{1A9DCCB9-41C5-024B-99DD-532F70E0666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557353" y="6023477"/>
            <a:ext cx="1523106" cy="5336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445259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3FE31A8-7D93-134B-B4EC-FE9703B1F33B}"/>
              </a:ext>
            </a:extLst>
          </p:cNvPr>
          <p:cNvSpPr txBox="1"/>
          <p:nvPr/>
        </p:nvSpPr>
        <p:spPr>
          <a:xfrm>
            <a:off x="539322" y="232556"/>
            <a:ext cx="1149674" cy="369332"/>
          </a:xfrm>
          <a:prstGeom prst="rect">
            <a:avLst/>
          </a:prstGeom>
          <a:noFill/>
        </p:spPr>
        <p:txBody>
          <a:bodyPr wrap="none" rtlCol="0">
            <a:spAutoFit/>
          </a:bodyPr>
          <a:lstStyle/>
          <a:p>
            <a:r>
              <a:rPr lang="en-US" dirty="0">
                <a:solidFill>
                  <a:srgbClr val="637E93"/>
                </a:solidFill>
                <a:latin typeface="Ayuthaya" charset="-34"/>
                <a:ea typeface="Ayuthaya" charset="-34"/>
                <a:cs typeface="Ayuthaya" charset="-34"/>
              </a:rPr>
              <a:t>RA Maps</a:t>
            </a:r>
          </a:p>
        </p:txBody>
      </p:sp>
      <p:pic>
        <p:nvPicPr>
          <p:cNvPr id="4" name="Picture 3">
            <a:extLst>
              <a:ext uri="{FF2B5EF4-FFF2-40B4-BE49-F238E27FC236}">
                <a16:creationId xmlns:a16="http://schemas.microsoft.com/office/drawing/2014/main" id="{4738324D-CBD8-1C49-B553-1E548A2AB393}"/>
              </a:ext>
            </a:extLst>
          </p:cNvPr>
          <p:cNvPicPr>
            <a:picLocks noChangeAspect="1"/>
          </p:cNvPicPr>
          <p:nvPr/>
        </p:nvPicPr>
        <p:blipFill rotWithShape="1">
          <a:blip r:embed="rId2"/>
          <a:srcRect t="5852"/>
          <a:stretch/>
        </p:blipFill>
        <p:spPr>
          <a:xfrm>
            <a:off x="2473981" y="1014413"/>
            <a:ext cx="6969259" cy="5614987"/>
          </a:xfrm>
          <a:prstGeom prst="rect">
            <a:avLst/>
          </a:prstGeom>
        </p:spPr>
      </p:pic>
      <p:sp>
        <p:nvSpPr>
          <p:cNvPr id="8" name="Rectangle 7">
            <a:extLst>
              <a:ext uri="{FF2B5EF4-FFF2-40B4-BE49-F238E27FC236}">
                <a16:creationId xmlns:a16="http://schemas.microsoft.com/office/drawing/2014/main" id="{1ACBAC9E-F288-F240-B539-308252FCBBA6}"/>
              </a:ext>
            </a:extLst>
          </p:cNvPr>
          <p:cNvSpPr/>
          <p:nvPr/>
        </p:nvSpPr>
        <p:spPr>
          <a:xfrm flipV="1">
            <a:off x="475880" y="524986"/>
            <a:ext cx="4841708" cy="76901"/>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2" descr="Image result for epcc">
            <a:extLst>
              <a:ext uri="{FF2B5EF4-FFF2-40B4-BE49-F238E27FC236}">
                <a16:creationId xmlns:a16="http://schemas.microsoft.com/office/drawing/2014/main" id="{4B98B346-C280-BA41-AA3F-44E0894E82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57353" y="6023477"/>
            <a:ext cx="1523106" cy="5336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840778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F69F0E-A2B4-694B-A465-2D12BE3C9F47}"/>
              </a:ext>
            </a:extLst>
          </p:cNvPr>
          <p:cNvSpPr>
            <a:spLocks noGrp="1"/>
          </p:cNvSpPr>
          <p:nvPr>
            <p:ph type="title"/>
          </p:nvPr>
        </p:nvSpPr>
        <p:spPr>
          <a:xfrm>
            <a:off x="556846" y="83735"/>
            <a:ext cx="10515600" cy="1017320"/>
          </a:xfrm>
        </p:spPr>
        <p:txBody>
          <a:bodyPr>
            <a:normAutofit/>
          </a:bodyPr>
          <a:lstStyle/>
          <a:p>
            <a:r>
              <a:rPr lang="en-GB" sz="1800" dirty="0">
                <a:solidFill>
                  <a:srgbClr val="637E93"/>
                </a:solidFill>
                <a:latin typeface="Ayuthaya" charset="-34"/>
                <a:ea typeface="Ayuthaya" charset="-34"/>
                <a:cs typeface="Ayuthaya" charset="-34"/>
              </a:rPr>
              <a:t>Rapid Ground Motion Assessment (RA)</a:t>
            </a:r>
          </a:p>
        </p:txBody>
      </p:sp>
      <p:pic>
        <p:nvPicPr>
          <p:cNvPr id="6" name="Content Placeholder 5">
            <a:extLst>
              <a:ext uri="{FF2B5EF4-FFF2-40B4-BE49-F238E27FC236}">
                <a16:creationId xmlns:a16="http://schemas.microsoft.com/office/drawing/2014/main" id="{F57249B4-602B-DB4D-9789-11D899CA3E1C}"/>
              </a:ext>
            </a:extLst>
          </p:cNvPr>
          <p:cNvPicPr>
            <a:picLocks noGrp="1" noChangeAspect="1"/>
          </p:cNvPicPr>
          <p:nvPr>
            <p:ph idx="1"/>
          </p:nvPr>
        </p:nvPicPr>
        <p:blipFill rotWithShape="1">
          <a:blip r:embed="rId2"/>
          <a:srcRect t="964" b="5771"/>
          <a:stretch/>
        </p:blipFill>
        <p:spPr>
          <a:xfrm>
            <a:off x="704189" y="1184790"/>
            <a:ext cx="4398824" cy="1893808"/>
          </a:xfrm>
        </p:spPr>
      </p:pic>
      <p:sp>
        <p:nvSpPr>
          <p:cNvPr id="4" name="Rectangle 3">
            <a:extLst>
              <a:ext uri="{FF2B5EF4-FFF2-40B4-BE49-F238E27FC236}">
                <a16:creationId xmlns:a16="http://schemas.microsoft.com/office/drawing/2014/main" id="{7A51B9E3-EF58-6841-8D36-DA54B8561B35}"/>
              </a:ext>
            </a:extLst>
          </p:cNvPr>
          <p:cNvSpPr/>
          <p:nvPr/>
        </p:nvSpPr>
        <p:spPr>
          <a:xfrm>
            <a:off x="5977217" y="3244334"/>
            <a:ext cx="237566" cy="369332"/>
          </a:xfrm>
          <a:prstGeom prst="rect">
            <a:avLst/>
          </a:prstGeom>
        </p:spPr>
        <p:txBody>
          <a:bodyPr wrap="none">
            <a:spAutoFit/>
          </a:bodyPr>
          <a:lstStyle/>
          <a:p>
            <a:r>
              <a:rPr lang="en-GB" dirty="0"/>
              <a:t> </a:t>
            </a:r>
            <a:endParaRPr lang="en-US" dirty="0"/>
          </a:p>
        </p:txBody>
      </p:sp>
      <p:sp>
        <p:nvSpPr>
          <p:cNvPr id="7" name="Rectangle 6">
            <a:extLst>
              <a:ext uri="{FF2B5EF4-FFF2-40B4-BE49-F238E27FC236}">
                <a16:creationId xmlns:a16="http://schemas.microsoft.com/office/drawing/2014/main" id="{392DEAC5-B056-CD41-A404-5984E7B18462}"/>
              </a:ext>
            </a:extLst>
          </p:cNvPr>
          <p:cNvSpPr/>
          <p:nvPr/>
        </p:nvSpPr>
        <p:spPr>
          <a:xfrm flipV="1">
            <a:off x="704189" y="850228"/>
            <a:ext cx="8389078" cy="4571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8258653-27A7-B74E-8581-3279DD5D2030}"/>
              </a:ext>
            </a:extLst>
          </p:cNvPr>
          <p:cNvSpPr/>
          <p:nvPr/>
        </p:nvSpPr>
        <p:spPr>
          <a:xfrm>
            <a:off x="562502" y="3232480"/>
            <a:ext cx="6096000" cy="2031325"/>
          </a:xfrm>
          <a:prstGeom prst="rect">
            <a:avLst/>
          </a:prstGeom>
        </p:spPr>
        <p:txBody>
          <a:bodyPr>
            <a:spAutoFit/>
          </a:bodyPr>
          <a:lstStyle/>
          <a:p>
            <a:r>
              <a:rPr lang="en-GB" dirty="0"/>
              <a:t>dispel4py +                               </a:t>
            </a:r>
            <a:r>
              <a:rPr lang="en-GB" dirty="0">
                <a:sym typeface="Wingdings" pitchFamily="2" charset="2"/>
              </a:rPr>
              <a:t> semantics and description</a:t>
            </a:r>
            <a:endParaRPr lang="en-GB" dirty="0"/>
          </a:p>
          <a:p>
            <a:endParaRPr lang="en-GB" dirty="0"/>
          </a:p>
          <a:p>
            <a:endParaRPr lang="en-GB" dirty="0"/>
          </a:p>
          <a:p>
            <a:r>
              <a:rPr lang="en-GB" dirty="0"/>
              <a:t>CWL is a specification for describing the</a:t>
            </a:r>
          </a:p>
          <a:p>
            <a:r>
              <a:rPr lang="en-GB" dirty="0"/>
              <a:t> data and execution model of workflows/command tools</a:t>
            </a:r>
          </a:p>
          <a:p>
            <a:endParaRPr lang="en-GB" dirty="0"/>
          </a:p>
          <a:p>
            <a:r>
              <a:rPr lang="en-GB" dirty="0"/>
              <a:t>Provides  a consistent way to connect programs</a:t>
            </a:r>
          </a:p>
        </p:txBody>
      </p:sp>
      <p:pic>
        <p:nvPicPr>
          <p:cNvPr id="1026" name="Picture 2" descr="Image result for CWL workflow">
            <a:extLst>
              <a:ext uri="{FF2B5EF4-FFF2-40B4-BE49-F238E27FC236}">
                <a16:creationId xmlns:a16="http://schemas.microsoft.com/office/drawing/2014/main" id="{7B66E816-C3E4-FB41-9FB0-FBA4903474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89383" y="3027372"/>
            <a:ext cx="1821119" cy="104687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093FDD56-3D20-604F-B9B8-E7F6707258DB}"/>
              </a:ext>
            </a:extLst>
          </p:cNvPr>
          <p:cNvPicPr>
            <a:picLocks noChangeAspect="1"/>
          </p:cNvPicPr>
          <p:nvPr/>
        </p:nvPicPr>
        <p:blipFill>
          <a:blip r:embed="rId4"/>
          <a:stretch>
            <a:fillRect/>
          </a:stretch>
        </p:blipFill>
        <p:spPr>
          <a:xfrm>
            <a:off x="10093295" y="0"/>
            <a:ext cx="2098705" cy="1185333"/>
          </a:xfrm>
          <a:prstGeom prst="rect">
            <a:avLst/>
          </a:prstGeom>
        </p:spPr>
      </p:pic>
      <p:pic>
        <p:nvPicPr>
          <p:cNvPr id="12" name="Picture 2" descr="Image result for epcc">
            <a:extLst>
              <a:ext uri="{FF2B5EF4-FFF2-40B4-BE49-F238E27FC236}">
                <a16:creationId xmlns:a16="http://schemas.microsoft.com/office/drawing/2014/main" id="{80FE1704-8241-8A43-A9BA-541DB09A663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557353" y="6023477"/>
            <a:ext cx="1523106" cy="5336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562301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F69F0E-A2B4-694B-A465-2D12BE3C9F47}"/>
              </a:ext>
            </a:extLst>
          </p:cNvPr>
          <p:cNvSpPr>
            <a:spLocks noGrp="1"/>
          </p:cNvSpPr>
          <p:nvPr>
            <p:ph type="title"/>
          </p:nvPr>
        </p:nvSpPr>
        <p:spPr>
          <a:xfrm>
            <a:off x="556846" y="83735"/>
            <a:ext cx="10515600" cy="1017320"/>
          </a:xfrm>
        </p:spPr>
        <p:txBody>
          <a:bodyPr>
            <a:normAutofit/>
          </a:bodyPr>
          <a:lstStyle/>
          <a:p>
            <a:r>
              <a:rPr lang="en-GB" sz="1800" dirty="0">
                <a:solidFill>
                  <a:srgbClr val="637E93"/>
                </a:solidFill>
                <a:latin typeface="Ayuthaya" charset="-34"/>
                <a:ea typeface="Ayuthaya" charset="-34"/>
                <a:cs typeface="Ayuthaya" charset="-34"/>
              </a:rPr>
              <a:t>Rapid Ground Motion Assessment (RA)</a:t>
            </a:r>
          </a:p>
        </p:txBody>
      </p:sp>
      <p:pic>
        <p:nvPicPr>
          <p:cNvPr id="6" name="Content Placeholder 5">
            <a:extLst>
              <a:ext uri="{FF2B5EF4-FFF2-40B4-BE49-F238E27FC236}">
                <a16:creationId xmlns:a16="http://schemas.microsoft.com/office/drawing/2014/main" id="{F57249B4-602B-DB4D-9789-11D899CA3E1C}"/>
              </a:ext>
            </a:extLst>
          </p:cNvPr>
          <p:cNvPicPr>
            <a:picLocks noGrp="1" noChangeAspect="1"/>
          </p:cNvPicPr>
          <p:nvPr>
            <p:ph idx="1"/>
          </p:nvPr>
        </p:nvPicPr>
        <p:blipFill rotWithShape="1">
          <a:blip r:embed="rId2"/>
          <a:srcRect t="964" b="5771"/>
          <a:stretch/>
        </p:blipFill>
        <p:spPr>
          <a:xfrm>
            <a:off x="704189" y="1184790"/>
            <a:ext cx="4398824" cy="1893808"/>
          </a:xfrm>
        </p:spPr>
      </p:pic>
      <p:sp>
        <p:nvSpPr>
          <p:cNvPr id="4" name="Rectangle 3">
            <a:extLst>
              <a:ext uri="{FF2B5EF4-FFF2-40B4-BE49-F238E27FC236}">
                <a16:creationId xmlns:a16="http://schemas.microsoft.com/office/drawing/2014/main" id="{7A51B9E3-EF58-6841-8D36-DA54B8561B35}"/>
              </a:ext>
            </a:extLst>
          </p:cNvPr>
          <p:cNvSpPr/>
          <p:nvPr/>
        </p:nvSpPr>
        <p:spPr>
          <a:xfrm>
            <a:off x="5977217" y="3244334"/>
            <a:ext cx="237566" cy="369332"/>
          </a:xfrm>
          <a:prstGeom prst="rect">
            <a:avLst/>
          </a:prstGeom>
        </p:spPr>
        <p:txBody>
          <a:bodyPr wrap="none">
            <a:spAutoFit/>
          </a:bodyPr>
          <a:lstStyle/>
          <a:p>
            <a:r>
              <a:rPr lang="en-GB" dirty="0"/>
              <a:t> </a:t>
            </a:r>
            <a:endParaRPr lang="en-US" dirty="0"/>
          </a:p>
        </p:txBody>
      </p:sp>
      <p:sp>
        <p:nvSpPr>
          <p:cNvPr id="7" name="Rectangle 6">
            <a:extLst>
              <a:ext uri="{FF2B5EF4-FFF2-40B4-BE49-F238E27FC236}">
                <a16:creationId xmlns:a16="http://schemas.microsoft.com/office/drawing/2014/main" id="{392DEAC5-B056-CD41-A404-5984E7B18462}"/>
              </a:ext>
            </a:extLst>
          </p:cNvPr>
          <p:cNvSpPr/>
          <p:nvPr/>
        </p:nvSpPr>
        <p:spPr>
          <a:xfrm flipV="1">
            <a:off x="704189" y="850228"/>
            <a:ext cx="8389078" cy="4571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Image result for CWL workflow">
            <a:extLst>
              <a:ext uri="{FF2B5EF4-FFF2-40B4-BE49-F238E27FC236}">
                <a16:creationId xmlns:a16="http://schemas.microsoft.com/office/drawing/2014/main" id="{7B66E816-C3E4-FB41-9FB0-FBA4903474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89383" y="3027372"/>
            <a:ext cx="1821119" cy="104687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093FDD56-3D20-604F-B9B8-E7F6707258DB}"/>
              </a:ext>
            </a:extLst>
          </p:cNvPr>
          <p:cNvPicPr>
            <a:picLocks noChangeAspect="1"/>
          </p:cNvPicPr>
          <p:nvPr/>
        </p:nvPicPr>
        <p:blipFill>
          <a:blip r:embed="rId4"/>
          <a:stretch>
            <a:fillRect/>
          </a:stretch>
        </p:blipFill>
        <p:spPr>
          <a:xfrm>
            <a:off x="10093295" y="0"/>
            <a:ext cx="2098705" cy="1185333"/>
          </a:xfrm>
          <a:prstGeom prst="rect">
            <a:avLst/>
          </a:prstGeom>
        </p:spPr>
      </p:pic>
      <p:pic>
        <p:nvPicPr>
          <p:cNvPr id="10" name="Picture 9">
            <a:extLst>
              <a:ext uri="{FF2B5EF4-FFF2-40B4-BE49-F238E27FC236}">
                <a16:creationId xmlns:a16="http://schemas.microsoft.com/office/drawing/2014/main" id="{467548C4-320C-FF47-AB10-AFA1E950CF27}"/>
              </a:ext>
            </a:extLst>
          </p:cNvPr>
          <p:cNvPicPr>
            <a:picLocks noChangeAspect="1"/>
          </p:cNvPicPr>
          <p:nvPr/>
        </p:nvPicPr>
        <p:blipFill>
          <a:blip r:embed="rId5"/>
          <a:stretch>
            <a:fillRect/>
          </a:stretch>
        </p:blipFill>
        <p:spPr>
          <a:xfrm>
            <a:off x="6146680" y="896449"/>
            <a:ext cx="4398824" cy="4801647"/>
          </a:xfrm>
          <a:prstGeom prst="rect">
            <a:avLst/>
          </a:prstGeom>
        </p:spPr>
      </p:pic>
      <p:pic>
        <p:nvPicPr>
          <p:cNvPr id="14" name="Picture 13">
            <a:extLst>
              <a:ext uri="{FF2B5EF4-FFF2-40B4-BE49-F238E27FC236}">
                <a16:creationId xmlns:a16="http://schemas.microsoft.com/office/drawing/2014/main" id="{11A8B418-60A1-F34B-8274-E1F15671D268}"/>
              </a:ext>
            </a:extLst>
          </p:cNvPr>
          <p:cNvPicPr>
            <a:picLocks noChangeAspect="1"/>
          </p:cNvPicPr>
          <p:nvPr/>
        </p:nvPicPr>
        <p:blipFill rotWithShape="1">
          <a:blip r:embed="rId6"/>
          <a:srcRect l="54" t="-2991" r="40523" b="4126"/>
          <a:stretch/>
        </p:blipFill>
        <p:spPr>
          <a:xfrm>
            <a:off x="461143" y="5200053"/>
            <a:ext cx="5584178" cy="1433543"/>
          </a:xfrm>
          <a:prstGeom prst="rect">
            <a:avLst/>
          </a:prstGeom>
        </p:spPr>
      </p:pic>
      <p:pic>
        <p:nvPicPr>
          <p:cNvPr id="16" name="Picture 15">
            <a:extLst>
              <a:ext uri="{FF2B5EF4-FFF2-40B4-BE49-F238E27FC236}">
                <a16:creationId xmlns:a16="http://schemas.microsoft.com/office/drawing/2014/main" id="{5A718791-1004-9240-B4FE-3777D9D9E3FA}"/>
              </a:ext>
            </a:extLst>
          </p:cNvPr>
          <p:cNvPicPr>
            <a:picLocks noChangeAspect="1"/>
          </p:cNvPicPr>
          <p:nvPr/>
        </p:nvPicPr>
        <p:blipFill>
          <a:blip r:embed="rId7"/>
          <a:stretch>
            <a:fillRect/>
          </a:stretch>
        </p:blipFill>
        <p:spPr>
          <a:xfrm>
            <a:off x="6217920" y="6004621"/>
            <a:ext cx="5974080" cy="279867"/>
          </a:xfrm>
          <a:prstGeom prst="rect">
            <a:avLst/>
          </a:prstGeom>
        </p:spPr>
      </p:pic>
      <p:sp>
        <p:nvSpPr>
          <p:cNvPr id="20" name="Rectangle 19">
            <a:extLst>
              <a:ext uri="{FF2B5EF4-FFF2-40B4-BE49-F238E27FC236}">
                <a16:creationId xmlns:a16="http://schemas.microsoft.com/office/drawing/2014/main" id="{55989880-9FE5-4940-98AC-9A24981606D0}"/>
              </a:ext>
            </a:extLst>
          </p:cNvPr>
          <p:cNvSpPr/>
          <p:nvPr/>
        </p:nvSpPr>
        <p:spPr>
          <a:xfrm>
            <a:off x="562502" y="3232480"/>
            <a:ext cx="6096000" cy="2031325"/>
          </a:xfrm>
          <a:prstGeom prst="rect">
            <a:avLst/>
          </a:prstGeom>
        </p:spPr>
        <p:txBody>
          <a:bodyPr>
            <a:spAutoFit/>
          </a:bodyPr>
          <a:lstStyle/>
          <a:p>
            <a:r>
              <a:rPr lang="en-GB" dirty="0"/>
              <a:t>dispel4py +                               </a:t>
            </a:r>
            <a:r>
              <a:rPr lang="en-GB" dirty="0">
                <a:sym typeface="Wingdings" pitchFamily="2" charset="2"/>
              </a:rPr>
              <a:t> semantics and description</a:t>
            </a:r>
            <a:endParaRPr lang="en-GB" dirty="0"/>
          </a:p>
          <a:p>
            <a:endParaRPr lang="en-GB" dirty="0"/>
          </a:p>
          <a:p>
            <a:endParaRPr lang="en-GB" dirty="0"/>
          </a:p>
          <a:p>
            <a:r>
              <a:rPr lang="en-GB" dirty="0"/>
              <a:t>CWL is a specification for describing the</a:t>
            </a:r>
          </a:p>
          <a:p>
            <a:r>
              <a:rPr lang="en-GB" dirty="0"/>
              <a:t> data and execution model of workflows/command tools</a:t>
            </a:r>
          </a:p>
          <a:p>
            <a:endParaRPr lang="en-GB" dirty="0"/>
          </a:p>
          <a:p>
            <a:r>
              <a:rPr lang="en-GB" dirty="0"/>
              <a:t>Provides  a consistent way to connect programs</a:t>
            </a:r>
          </a:p>
        </p:txBody>
      </p:sp>
    </p:spTree>
    <p:extLst>
      <p:ext uri="{BB962C8B-B14F-4D97-AF65-F5344CB8AC3E}">
        <p14:creationId xmlns:p14="http://schemas.microsoft.com/office/powerpoint/2010/main" val="3385321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F69F0E-A2B4-694B-A465-2D12BE3C9F47}"/>
              </a:ext>
            </a:extLst>
          </p:cNvPr>
          <p:cNvSpPr>
            <a:spLocks noGrp="1"/>
          </p:cNvSpPr>
          <p:nvPr>
            <p:ph type="title"/>
          </p:nvPr>
        </p:nvSpPr>
        <p:spPr>
          <a:xfrm>
            <a:off x="556846" y="83735"/>
            <a:ext cx="10515600" cy="1017320"/>
          </a:xfrm>
        </p:spPr>
        <p:txBody>
          <a:bodyPr>
            <a:normAutofit/>
          </a:bodyPr>
          <a:lstStyle/>
          <a:p>
            <a:r>
              <a:rPr lang="en-GB" sz="1800" dirty="0">
                <a:solidFill>
                  <a:srgbClr val="637E93"/>
                </a:solidFill>
                <a:latin typeface="Ayuthaya" charset="-34"/>
                <a:ea typeface="Ayuthaya" charset="-34"/>
                <a:cs typeface="Ayuthaya" charset="-34"/>
              </a:rPr>
              <a:t>Rapid Ground Motion Assessment (RA)</a:t>
            </a:r>
          </a:p>
        </p:txBody>
      </p:sp>
      <p:pic>
        <p:nvPicPr>
          <p:cNvPr id="6" name="Content Placeholder 5">
            <a:extLst>
              <a:ext uri="{FF2B5EF4-FFF2-40B4-BE49-F238E27FC236}">
                <a16:creationId xmlns:a16="http://schemas.microsoft.com/office/drawing/2014/main" id="{F57249B4-602B-DB4D-9789-11D899CA3E1C}"/>
              </a:ext>
            </a:extLst>
          </p:cNvPr>
          <p:cNvPicPr>
            <a:picLocks noGrp="1" noChangeAspect="1"/>
          </p:cNvPicPr>
          <p:nvPr>
            <p:ph idx="1"/>
          </p:nvPr>
        </p:nvPicPr>
        <p:blipFill rotWithShape="1">
          <a:blip r:embed="rId2"/>
          <a:srcRect t="964" b="5771"/>
          <a:stretch/>
        </p:blipFill>
        <p:spPr>
          <a:xfrm>
            <a:off x="704189" y="1184790"/>
            <a:ext cx="4398824" cy="1893808"/>
          </a:xfrm>
        </p:spPr>
      </p:pic>
      <p:sp>
        <p:nvSpPr>
          <p:cNvPr id="4" name="Rectangle 3">
            <a:extLst>
              <a:ext uri="{FF2B5EF4-FFF2-40B4-BE49-F238E27FC236}">
                <a16:creationId xmlns:a16="http://schemas.microsoft.com/office/drawing/2014/main" id="{7A51B9E3-EF58-6841-8D36-DA54B8561B35}"/>
              </a:ext>
            </a:extLst>
          </p:cNvPr>
          <p:cNvSpPr/>
          <p:nvPr/>
        </p:nvSpPr>
        <p:spPr>
          <a:xfrm>
            <a:off x="5977217" y="3244334"/>
            <a:ext cx="237566" cy="369332"/>
          </a:xfrm>
          <a:prstGeom prst="rect">
            <a:avLst/>
          </a:prstGeom>
        </p:spPr>
        <p:txBody>
          <a:bodyPr wrap="none">
            <a:spAutoFit/>
          </a:bodyPr>
          <a:lstStyle/>
          <a:p>
            <a:r>
              <a:rPr lang="en-GB" dirty="0"/>
              <a:t> </a:t>
            </a:r>
            <a:endParaRPr lang="en-US" dirty="0"/>
          </a:p>
        </p:txBody>
      </p:sp>
      <p:sp>
        <p:nvSpPr>
          <p:cNvPr id="7" name="Rectangle 6">
            <a:extLst>
              <a:ext uri="{FF2B5EF4-FFF2-40B4-BE49-F238E27FC236}">
                <a16:creationId xmlns:a16="http://schemas.microsoft.com/office/drawing/2014/main" id="{392DEAC5-B056-CD41-A404-5984E7B18462}"/>
              </a:ext>
            </a:extLst>
          </p:cNvPr>
          <p:cNvSpPr/>
          <p:nvPr/>
        </p:nvSpPr>
        <p:spPr>
          <a:xfrm flipV="1">
            <a:off x="704189" y="850228"/>
            <a:ext cx="8389078" cy="4571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093FDD56-3D20-604F-B9B8-E7F6707258DB}"/>
              </a:ext>
            </a:extLst>
          </p:cNvPr>
          <p:cNvPicPr>
            <a:picLocks noChangeAspect="1"/>
          </p:cNvPicPr>
          <p:nvPr/>
        </p:nvPicPr>
        <p:blipFill>
          <a:blip r:embed="rId3"/>
          <a:stretch>
            <a:fillRect/>
          </a:stretch>
        </p:blipFill>
        <p:spPr>
          <a:xfrm>
            <a:off x="10093295" y="0"/>
            <a:ext cx="2098705" cy="1185333"/>
          </a:xfrm>
          <a:prstGeom prst="rect">
            <a:avLst/>
          </a:prstGeom>
        </p:spPr>
      </p:pic>
      <p:sp>
        <p:nvSpPr>
          <p:cNvPr id="12" name="TextBox 11">
            <a:extLst>
              <a:ext uri="{FF2B5EF4-FFF2-40B4-BE49-F238E27FC236}">
                <a16:creationId xmlns:a16="http://schemas.microsoft.com/office/drawing/2014/main" id="{D402AEA4-197C-374E-B997-58578DF93892}"/>
              </a:ext>
            </a:extLst>
          </p:cNvPr>
          <p:cNvSpPr txBox="1"/>
          <p:nvPr/>
        </p:nvSpPr>
        <p:spPr>
          <a:xfrm>
            <a:off x="6658502" y="2274838"/>
            <a:ext cx="5283562" cy="2308324"/>
          </a:xfrm>
          <a:prstGeom prst="rect">
            <a:avLst/>
          </a:prstGeom>
          <a:noFill/>
        </p:spPr>
        <p:txBody>
          <a:bodyPr wrap="none" rtlCol="0">
            <a:spAutoFit/>
          </a:bodyPr>
          <a:lstStyle/>
          <a:p>
            <a:r>
              <a:rPr lang="en-US" dirty="0"/>
              <a:t>Once tested all the workflows locally (seq. map),</a:t>
            </a:r>
          </a:p>
          <a:p>
            <a:r>
              <a:rPr lang="en-US" dirty="0"/>
              <a:t>They can be scaled up automatically </a:t>
            </a:r>
            <a:r>
              <a:rPr lang="en-US" dirty="0">
                <a:sym typeface="Wingdings" pitchFamily="2" charset="2"/>
              </a:rPr>
              <a:t> Next step.</a:t>
            </a:r>
          </a:p>
          <a:p>
            <a:endParaRPr lang="en-US" dirty="0">
              <a:sym typeface="Wingdings" pitchFamily="2" charset="2"/>
            </a:endParaRPr>
          </a:p>
          <a:p>
            <a:r>
              <a:rPr lang="en-US" dirty="0">
                <a:sym typeface="Wingdings" pitchFamily="2" charset="2"/>
              </a:rPr>
              <a:t>Provenance data is also collected in runtime (optional)</a:t>
            </a:r>
          </a:p>
          <a:p>
            <a:endParaRPr lang="en-US" dirty="0">
              <a:sym typeface="Wingdings" pitchFamily="2" charset="2"/>
            </a:endParaRPr>
          </a:p>
          <a:p>
            <a:r>
              <a:rPr lang="en-US" dirty="0">
                <a:sym typeface="Wingdings" pitchFamily="2" charset="2"/>
              </a:rPr>
              <a:t>Metadata, Input and Output files --&gt; registry/catalog </a:t>
            </a:r>
          </a:p>
          <a:p>
            <a:endParaRPr lang="en-US" dirty="0">
              <a:sym typeface="Wingdings" pitchFamily="2" charset="2"/>
            </a:endParaRPr>
          </a:p>
          <a:p>
            <a:r>
              <a:rPr lang="en-US" dirty="0">
                <a:sym typeface="Wingdings" pitchFamily="2" charset="2"/>
              </a:rPr>
              <a:t>    </a:t>
            </a:r>
            <a:endParaRPr lang="en-US" dirty="0"/>
          </a:p>
        </p:txBody>
      </p:sp>
      <p:sp>
        <p:nvSpPr>
          <p:cNvPr id="13" name="TextBox 12">
            <a:extLst>
              <a:ext uri="{FF2B5EF4-FFF2-40B4-BE49-F238E27FC236}">
                <a16:creationId xmlns:a16="http://schemas.microsoft.com/office/drawing/2014/main" id="{6D8ACE8B-4E1B-3C47-BBE6-307365E26ACA}"/>
              </a:ext>
            </a:extLst>
          </p:cNvPr>
          <p:cNvSpPr txBox="1"/>
          <p:nvPr/>
        </p:nvSpPr>
        <p:spPr>
          <a:xfrm>
            <a:off x="685678" y="3779403"/>
            <a:ext cx="5128968" cy="1200329"/>
          </a:xfrm>
          <a:prstGeom prst="rect">
            <a:avLst/>
          </a:prstGeom>
          <a:noFill/>
        </p:spPr>
        <p:txBody>
          <a:bodyPr wrap="none" rtlCol="0">
            <a:spAutoFit/>
          </a:bodyPr>
          <a:lstStyle/>
          <a:p>
            <a:r>
              <a:rPr lang="en-US" dirty="0">
                <a:sym typeface="Wingdings" pitchFamily="2" charset="2"/>
              </a:rPr>
              <a:t>Future development:</a:t>
            </a:r>
          </a:p>
          <a:p>
            <a:r>
              <a:rPr lang="en-US" dirty="0">
                <a:sym typeface="Wingdings" pitchFamily="2" charset="2"/>
              </a:rPr>
              <a:t>   Optimization of workflows  dynamic deployment</a:t>
            </a:r>
          </a:p>
          <a:p>
            <a:r>
              <a:rPr lang="en-US" dirty="0">
                <a:sym typeface="Wingdings" pitchFamily="2" charset="2"/>
              </a:rPr>
              <a:t>		                 mapping selection</a:t>
            </a:r>
          </a:p>
          <a:p>
            <a:endParaRPr lang="en-US" dirty="0"/>
          </a:p>
        </p:txBody>
      </p:sp>
      <p:pic>
        <p:nvPicPr>
          <p:cNvPr id="15" name="Picture 2" descr="Image result for epcc">
            <a:extLst>
              <a:ext uri="{FF2B5EF4-FFF2-40B4-BE49-F238E27FC236}">
                <a16:creationId xmlns:a16="http://schemas.microsoft.com/office/drawing/2014/main" id="{D4126EB4-E5AD-D64B-B3DF-194B1892E06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57353" y="6023477"/>
            <a:ext cx="1523106" cy="533671"/>
          </a:xfrm>
          <a:prstGeom prst="rect">
            <a:avLst/>
          </a:prstGeom>
          <a:noFill/>
          <a:extLst>
            <a:ext uri="{909E8E84-426E-40DD-AFC4-6F175D3DCCD1}">
              <a14:hiddenFill xmlns:a14="http://schemas.microsoft.com/office/drawing/2010/main">
                <a:solidFill>
                  <a:srgbClr val="FFFFFF"/>
                </a:solidFill>
              </a14:hiddenFill>
            </a:ext>
          </a:extLst>
        </p:spPr>
      </p:pic>
      <p:sp>
        <p:nvSpPr>
          <p:cNvPr id="17" name="Title 1">
            <a:extLst>
              <a:ext uri="{FF2B5EF4-FFF2-40B4-BE49-F238E27FC236}">
                <a16:creationId xmlns:a16="http://schemas.microsoft.com/office/drawing/2014/main" id="{73FC27FA-3EC0-1649-97CD-6865878D2197}"/>
              </a:ext>
            </a:extLst>
          </p:cNvPr>
          <p:cNvSpPr txBox="1">
            <a:spLocks/>
          </p:cNvSpPr>
          <p:nvPr/>
        </p:nvSpPr>
        <p:spPr>
          <a:xfrm>
            <a:off x="556846" y="92746"/>
            <a:ext cx="10515600" cy="10173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1800">
                <a:solidFill>
                  <a:srgbClr val="637E93"/>
                </a:solidFill>
                <a:latin typeface="Ayuthaya" charset="-34"/>
                <a:ea typeface="Ayuthaya" charset="-34"/>
                <a:cs typeface="Ayuthaya" charset="-34"/>
              </a:rPr>
              <a:t>Rapid Ground Motion Assessment (RA)</a:t>
            </a:r>
            <a:endParaRPr lang="en-GB" sz="1800" dirty="0">
              <a:solidFill>
                <a:srgbClr val="637E93"/>
              </a:solidFill>
              <a:latin typeface="Ayuthaya" charset="-34"/>
              <a:ea typeface="Ayuthaya" charset="-34"/>
              <a:cs typeface="Ayuthaya" charset="-34"/>
            </a:endParaRPr>
          </a:p>
        </p:txBody>
      </p:sp>
    </p:spTree>
    <p:extLst>
      <p:ext uri="{BB962C8B-B14F-4D97-AF65-F5344CB8AC3E}">
        <p14:creationId xmlns:p14="http://schemas.microsoft.com/office/powerpoint/2010/main" val="426191176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6283" y="0"/>
            <a:ext cx="12192000" cy="6858000"/>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35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592696" y="1420391"/>
            <a:ext cx="10761104" cy="1200329"/>
          </a:xfrm>
          <a:prstGeom prst="rect">
            <a:avLst/>
          </a:prstGeom>
          <a:noFill/>
        </p:spPr>
        <p:txBody>
          <a:bodyPr wrap="square" rtlCol="0">
            <a:spAutoFit/>
          </a:bodyPr>
          <a:lstStyle/>
          <a:p>
            <a:pPr algn="ctr"/>
            <a:r>
              <a:rPr lang="en-GB" sz="3600" b="1" i="1" dirty="0">
                <a:solidFill>
                  <a:schemeClr val="bg1"/>
                </a:solidFill>
              </a:rPr>
              <a:t>Delivering easy-to-use frameworks to empower data-driven research</a:t>
            </a:r>
          </a:p>
        </p:txBody>
      </p:sp>
      <p:sp>
        <p:nvSpPr>
          <p:cNvPr id="8" name="Rectangle 7"/>
          <p:cNvSpPr/>
          <p:nvPr/>
        </p:nvSpPr>
        <p:spPr>
          <a:xfrm>
            <a:off x="1925060" y="2647796"/>
            <a:ext cx="8057140" cy="12370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6452622" y="4459839"/>
            <a:ext cx="4733412" cy="677108"/>
          </a:xfrm>
          <a:prstGeom prst="rect">
            <a:avLst/>
          </a:prstGeom>
          <a:noFill/>
        </p:spPr>
        <p:txBody>
          <a:bodyPr wrap="none" rtlCol="0">
            <a:spAutoFit/>
          </a:bodyPr>
          <a:lstStyle/>
          <a:p>
            <a:r>
              <a:rPr lang="en-US" dirty="0">
                <a:solidFill>
                  <a:schemeClr val="bg1"/>
                </a:solidFill>
              </a:rPr>
              <a:t>Dr. Rosa </a:t>
            </a:r>
            <a:r>
              <a:rPr lang="en-US" dirty="0" err="1">
                <a:solidFill>
                  <a:schemeClr val="bg1"/>
                </a:solidFill>
              </a:rPr>
              <a:t>Filgueira</a:t>
            </a:r>
            <a:r>
              <a:rPr lang="en-US" dirty="0">
                <a:solidFill>
                  <a:schemeClr val="bg1"/>
                </a:solidFill>
              </a:rPr>
              <a:t>, University of Edinburgh, EPCC </a:t>
            </a:r>
          </a:p>
          <a:p>
            <a:endParaRPr lang="en-US" sz="2000" b="1" dirty="0">
              <a:solidFill>
                <a:schemeClr val="accent1">
                  <a:lumMod val="20000"/>
                  <a:lumOff val="80000"/>
                </a:schemeClr>
              </a:solidFill>
            </a:endParaRPr>
          </a:p>
        </p:txBody>
      </p:sp>
      <p:pic>
        <p:nvPicPr>
          <p:cNvPr id="12" name="Picture 11"/>
          <p:cNvPicPr>
            <a:picLocks noChangeAspect="1"/>
          </p:cNvPicPr>
          <p:nvPr/>
        </p:nvPicPr>
        <p:blipFill>
          <a:blip r:embed="rId3"/>
          <a:stretch>
            <a:fillRect/>
          </a:stretch>
        </p:blipFill>
        <p:spPr>
          <a:xfrm>
            <a:off x="254039" y="6041139"/>
            <a:ext cx="677313" cy="680336"/>
          </a:xfrm>
          <a:prstGeom prst="rect">
            <a:avLst/>
          </a:prstGeom>
        </p:spPr>
      </p:pic>
      <p:pic>
        <p:nvPicPr>
          <p:cNvPr id="10" name="Picture 2" descr="Image result for epcc">
            <a:extLst>
              <a:ext uri="{FF2B5EF4-FFF2-40B4-BE49-F238E27FC236}">
                <a16:creationId xmlns:a16="http://schemas.microsoft.com/office/drawing/2014/main" id="{8B42A820-6DF5-BC4D-AAA0-10BF374E236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57353" y="6023477"/>
            <a:ext cx="1523106" cy="5336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466103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A2FB44-7436-5B4F-8E63-865239D92D93}"/>
              </a:ext>
            </a:extLst>
          </p:cNvPr>
          <p:cNvSpPr>
            <a:spLocks noGrp="1"/>
          </p:cNvSpPr>
          <p:nvPr>
            <p:ph type="title"/>
          </p:nvPr>
        </p:nvSpPr>
        <p:spPr/>
        <p:txBody>
          <a:bodyPr/>
          <a:lstStyle/>
          <a:p>
            <a:r>
              <a:rPr lang="en-US" dirty="0"/>
              <a:t>Extra Slides</a:t>
            </a:r>
          </a:p>
        </p:txBody>
      </p:sp>
      <p:sp>
        <p:nvSpPr>
          <p:cNvPr id="4" name="Slide Number Placeholder 3">
            <a:extLst>
              <a:ext uri="{FF2B5EF4-FFF2-40B4-BE49-F238E27FC236}">
                <a16:creationId xmlns:a16="http://schemas.microsoft.com/office/drawing/2014/main" id="{FC673C66-E79C-EF40-8447-04C8918D2241}"/>
              </a:ext>
            </a:extLst>
          </p:cNvPr>
          <p:cNvSpPr>
            <a:spLocks noGrp="1"/>
          </p:cNvSpPr>
          <p:nvPr>
            <p:ph type="sldNum" sz="quarter" idx="12"/>
          </p:nvPr>
        </p:nvSpPr>
        <p:spPr/>
        <p:txBody>
          <a:bodyPr/>
          <a:lstStyle/>
          <a:p>
            <a:fld id="{1999C883-41B7-2244-9D37-B3B53D78275E}" type="slidenum">
              <a:rPr lang="en-US" smtClean="0"/>
              <a:t>36</a:t>
            </a:fld>
            <a:endParaRPr lang="en-US"/>
          </a:p>
        </p:txBody>
      </p:sp>
    </p:spTree>
    <p:extLst>
      <p:ext uri="{BB962C8B-B14F-4D97-AF65-F5344CB8AC3E}">
        <p14:creationId xmlns:p14="http://schemas.microsoft.com/office/powerpoint/2010/main" val="250780060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mining2.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02643" y="1540551"/>
            <a:ext cx="4260783" cy="2855014"/>
          </a:xfrm>
          <a:prstGeom prst="rect">
            <a:avLst/>
          </a:prstGeom>
        </p:spPr>
      </p:pic>
      <p:sp>
        <p:nvSpPr>
          <p:cNvPr id="8" name="Rectangle 7"/>
          <p:cNvSpPr/>
          <p:nvPr/>
        </p:nvSpPr>
        <p:spPr>
          <a:xfrm>
            <a:off x="7319552" y="4273333"/>
            <a:ext cx="3224804" cy="903900"/>
          </a:xfrm>
          <a:prstGeom prst="rect">
            <a:avLst/>
          </a:prstGeom>
        </p:spPr>
        <p:txBody>
          <a:bodyPr wrap="square" lIns="91439" tIns="45719" rIns="91439" bIns="45719">
            <a:spAutoFit/>
          </a:bodyPr>
          <a:lstStyle/>
          <a:p>
            <a:pPr algn="l"/>
            <a:r>
              <a:rPr lang="en-US" sz="1758" dirty="0"/>
              <a:t>Users only  have to implement:</a:t>
            </a:r>
          </a:p>
          <a:p>
            <a:pPr marL="241093" lvl="1" indent="-241093">
              <a:buFont typeface="Arial"/>
              <a:buChar char="•"/>
            </a:pPr>
            <a:r>
              <a:rPr lang="en-US" sz="1758" dirty="0"/>
              <a:t>PEs</a:t>
            </a:r>
          </a:p>
          <a:p>
            <a:pPr marL="241093" lvl="1" indent="-241093">
              <a:buFont typeface="Arial"/>
              <a:buChar char="•"/>
            </a:pPr>
            <a:r>
              <a:rPr lang="en-US" sz="1758" dirty="0"/>
              <a:t>Connections</a:t>
            </a:r>
          </a:p>
        </p:txBody>
      </p:sp>
      <p:sp>
        <p:nvSpPr>
          <p:cNvPr id="15" name="Rectangle 14"/>
          <p:cNvSpPr/>
          <p:nvPr/>
        </p:nvSpPr>
        <p:spPr>
          <a:xfrm>
            <a:off x="1668404" y="2004290"/>
            <a:ext cx="5631252" cy="3425490"/>
          </a:xfrm>
          <a:prstGeom prst="rect">
            <a:avLst/>
          </a:prstGeom>
          <a:noFill/>
          <a:ln w="25400" cap="flat">
            <a:solidFill>
              <a:schemeClr val="accent2"/>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algn="l"/>
            <a:endParaRPr lang="en-US" sz="2109" b="1" baseline="30000" dirty="0">
              <a:latin typeface="Courier"/>
              <a:cs typeface="Courier"/>
            </a:endParaRPr>
          </a:p>
          <a:p>
            <a:pPr algn="l"/>
            <a:r>
              <a:rPr lang="en-US" sz="2109" b="1" baseline="30000" dirty="0">
                <a:latin typeface="Courier"/>
                <a:cs typeface="Courier"/>
              </a:rPr>
              <a:t>from dispel4py.workflow_graph import </a:t>
            </a:r>
            <a:r>
              <a:rPr lang="en-US" sz="2109" b="1" baseline="30000" dirty="0" err="1">
                <a:latin typeface="Courier"/>
                <a:cs typeface="Courier"/>
              </a:rPr>
              <a:t>WorkflowGraph</a:t>
            </a:r>
            <a:endParaRPr lang="en-US" sz="2109" b="1" baseline="30000" dirty="0">
              <a:latin typeface="Courier"/>
              <a:cs typeface="Courier"/>
            </a:endParaRPr>
          </a:p>
          <a:p>
            <a:pPr algn="l"/>
            <a:endParaRPr lang="en-US" sz="2109" baseline="30000" dirty="0">
              <a:latin typeface="Courier"/>
              <a:cs typeface="Courier"/>
            </a:endParaRPr>
          </a:p>
          <a:p>
            <a:pPr algn="l"/>
            <a:endParaRPr lang="en-US" sz="2109" baseline="30000" dirty="0">
              <a:latin typeface="Courier"/>
              <a:cs typeface="Courier"/>
            </a:endParaRPr>
          </a:p>
          <a:p>
            <a:pPr algn="l"/>
            <a:r>
              <a:rPr lang="en-US" sz="2109" baseline="30000" dirty="0">
                <a:latin typeface="Courier"/>
                <a:cs typeface="Courier"/>
              </a:rPr>
              <a:t>pe1 = </a:t>
            </a:r>
            <a:r>
              <a:rPr lang="en-US" sz="2109" baseline="30000" dirty="0" err="1">
                <a:latin typeface="Courier"/>
                <a:cs typeface="Courier"/>
              </a:rPr>
              <a:t>filterTweet</a:t>
            </a:r>
            <a:r>
              <a:rPr lang="en-US" sz="2109" baseline="30000" dirty="0">
                <a:latin typeface="Courier"/>
                <a:cs typeface="Courier"/>
              </a:rPr>
              <a:t> ()</a:t>
            </a:r>
          </a:p>
          <a:p>
            <a:pPr algn="l"/>
            <a:r>
              <a:rPr lang="en-US" sz="2109" baseline="30000" dirty="0">
                <a:latin typeface="Courier"/>
                <a:cs typeface="Courier"/>
              </a:rPr>
              <a:t>pe2 = </a:t>
            </a:r>
            <a:r>
              <a:rPr lang="en-US" sz="2109" baseline="30000" dirty="0" err="1">
                <a:latin typeface="Courier"/>
                <a:cs typeface="Courier"/>
              </a:rPr>
              <a:t>counterHashTag</a:t>
            </a:r>
            <a:r>
              <a:rPr lang="en-US" sz="2109" baseline="30000" dirty="0">
                <a:latin typeface="Courier"/>
                <a:cs typeface="Courier"/>
              </a:rPr>
              <a:t> ()</a:t>
            </a:r>
          </a:p>
          <a:p>
            <a:pPr algn="l"/>
            <a:r>
              <a:rPr lang="en-US" sz="2109" baseline="30000" dirty="0">
                <a:latin typeface="Courier"/>
                <a:cs typeface="Courier"/>
              </a:rPr>
              <a:t>pe3 = </a:t>
            </a:r>
            <a:r>
              <a:rPr lang="en-US" sz="2109" baseline="30000" dirty="0" err="1">
                <a:latin typeface="Courier"/>
                <a:cs typeface="Courier"/>
              </a:rPr>
              <a:t>counterLanguage</a:t>
            </a:r>
            <a:r>
              <a:rPr lang="en-US" sz="2109" baseline="30000" dirty="0">
                <a:latin typeface="Courier"/>
                <a:cs typeface="Courier"/>
              </a:rPr>
              <a:t> ()</a:t>
            </a:r>
          </a:p>
          <a:p>
            <a:pPr algn="l"/>
            <a:r>
              <a:rPr lang="en-US" sz="2109" baseline="30000" dirty="0">
                <a:latin typeface="Courier"/>
                <a:cs typeface="Courier"/>
              </a:rPr>
              <a:t>pe4 = statistics ()</a:t>
            </a:r>
          </a:p>
          <a:p>
            <a:pPr algn="l"/>
            <a:endParaRPr lang="en-US" sz="2109" baseline="30000" dirty="0">
              <a:latin typeface="Courier"/>
              <a:cs typeface="Courier"/>
            </a:endParaRPr>
          </a:p>
          <a:p>
            <a:pPr algn="l"/>
            <a:r>
              <a:rPr lang="en-US" sz="2109" baseline="30000" dirty="0">
                <a:latin typeface="Courier"/>
                <a:cs typeface="Courier"/>
              </a:rPr>
              <a:t>graph = </a:t>
            </a:r>
            <a:r>
              <a:rPr lang="en-US" sz="2109" baseline="30000" dirty="0" err="1">
                <a:latin typeface="Courier"/>
                <a:cs typeface="Courier"/>
              </a:rPr>
              <a:t>WorkflowGraph</a:t>
            </a:r>
            <a:r>
              <a:rPr lang="en-US" sz="2109" baseline="30000" dirty="0">
                <a:latin typeface="Courier"/>
                <a:cs typeface="Courier"/>
              </a:rPr>
              <a:t> ( )</a:t>
            </a:r>
          </a:p>
          <a:p>
            <a:pPr algn="l"/>
            <a:endParaRPr lang="en-US" sz="2109" baseline="30000" dirty="0">
              <a:latin typeface="Courier"/>
              <a:cs typeface="Courier"/>
            </a:endParaRPr>
          </a:p>
          <a:p>
            <a:pPr algn="l"/>
            <a:r>
              <a:rPr lang="en-US" sz="2109" baseline="30000" dirty="0" err="1">
                <a:latin typeface="Courier"/>
                <a:cs typeface="Courier"/>
              </a:rPr>
              <a:t>graph.connect</a:t>
            </a:r>
            <a:r>
              <a:rPr lang="en-US" sz="2109" baseline="30000" dirty="0">
                <a:latin typeface="Courier"/>
                <a:cs typeface="Courier"/>
              </a:rPr>
              <a:t>(pe1,’hash_tag’,pe2,’input’) </a:t>
            </a:r>
            <a:r>
              <a:rPr lang="en-US" sz="2109" baseline="30000" dirty="0" err="1">
                <a:latin typeface="Courier"/>
                <a:cs typeface="Courier"/>
              </a:rPr>
              <a:t>graph.connect</a:t>
            </a:r>
            <a:r>
              <a:rPr lang="en-US" sz="2109" baseline="30000" dirty="0">
                <a:latin typeface="Courier"/>
                <a:cs typeface="Courier"/>
              </a:rPr>
              <a:t>(pe1,’language’,pe3,’input’) </a:t>
            </a:r>
            <a:r>
              <a:rPr lang="en-US" sz="2109" baseline="30000" dirty="0" err="1">
                <a:latin typeface="Courier"/>
                <a:cs typeface="Courier"/>
              </a:rPr>
              <a:t>graph.connect</a:t>
            </a:r>
            <a:r>
              <a:rPr lang="en-US" sz="2109" baseline="30000" dirty="0">
                <a:latin typeface="Courier"/>
                <a:cs typeface="Courier"/>
              </a:rPr>
              <a:t>(pe2,’hash_tag_count’,pe4,’input1’) </a:t>
            </a:r>
            <a:r>
              <a:rPr lang="en-US" sz="2109" baseline="30000" dirty="0" err="1">
                <a:latin typeface="Courier"/>
                <a:cs typeface="Courier"/>
              </a:rPr>
              <a:t>graph.connect</a:t>
            </a:r>
            <a:r>
              <a:rPr lang="en-US" sz="2109" baseline="30000" dirty="0">
                <a:latin typeface="Courier"/>
                <a:cs typeface="Courier"/>
              </a:rPr>
              <a:t>(pe3,’language_count’,pe4,’input2’)</a:t>
            </a:r>
            <a:endParaRPr lang="en-US" sz="2109" dirty="0">
              <a:solidFill>
                <a:srgbClr val="FFFFFF"/>
              </a:solidFill>
              <a:latin typeface="Courier"/>
              <a:cs typeface="Courier"/>
              <a:sym typeface="Helvetica Light"/>
            </a:endParaRPr>
          </a:p>
        </p:txBody>
      </p:sp>
      <p:sp>
        <p:nvSpPr>
          <p:cNvPr id="17" name="TextBox 16"/>
          <p:cNvSpPr txBox="1"/>
          <p:nvPr/>
        </p:nvSpPr>
        <p:spPr>
          <a:xfrm>
            <a:off x="4821326" y="2917390"/>
            <a:ext cx="1581317" cy="396712"/>
          </a:xfrm>
          <a:prstGeom prst="rect">
            <a:avLst/>
          </a:prstGeom>
          <a:solidFill>
            <a:schemeClr val="accent3">
              <a:lumMod val="40000"/>
              <a:lumOff val="60000"/>
              <a:alpha val="57000"/>
            </a:schemeClr>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algn="ctr" defTabSz="410751" latinLnBrk="1" hangingPunct="0"/>
            <a:r>
              <a:rPr lang="en-US" sz="2109" dirty="0">
                <a:solidFill>
                  <a:srgbClr val="000000"/>
                </a:solidFill>
              </a:rPr>
              <a:t>PEs objects</a:t>
            </a:r>
            <a:endParaRPr lang="en-US" sz="2109" dirty="0">
              <a:solidFill>
                <a:srgbClr val="000000"/>
              </a:solidFill>
              <a:sym typeface="Helvetica Light"/>
            </a:endParaRPr>
          </a:p>
        </p:txBody>
      </p:sp>
      <p:sp>
        <p:nvSpPr>
          <p:cNvPr id="18" name="TextBox 17"/>
          <p:cNvSpPr txBox="1"/>
          <p:nvPr/>
        </p:nvSpPr>
        <p:spPr>
          <a:xfrm>
            <a:off x="4882709" y="3408347"/>
            <a:ext cx="1581317" cy="396712"/>
          </a:xfrm>
          <a:prstGeom prst="rect">
            <a:avLst/>
          </a:prstGeom>
          <a:solidFill>
            <a:schemeClr val="accent3">
              <a:lumMod val="40000"/>
              <a:lumOff val="60000"/>
              <a:alpha val="57000"/>
            </a:schemeClr>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algn="ctr" defTabSz="410751" latinLnBrk="1" hangingPunct="0"/>
            <a:r>
              <a:rPr lang="en-US" sz="2109" dirty="0">
                <a:solidFill>
                  <a:srgbClr val="000000"/>
                </a:solidFill>
              </a:rPr>
              <a:t>Graph</a:t>
            </a:r>
            <a:endParaRPr lang="en-US" sz="2109" dirty="0">
              <a:solidFill>
                <a:srgbClr val="000000"/>
              </a:solidFill>
              <a:sym typeface="Helvetica Light"/>
            </a:endParaRPr>
          </a:p>
        </p:txBody>
      </p:sp>
      <p:sp>
        <p:nvSpPr>
          <p:cNvPr id="19" name="TextBox 18"/>
          <p:cNvSpPr txBox="1"/>
          <p:nvPr/>
        </p:nvSpPr>
        <p:spPr>
          <a:xfrm>
            <a:off x="4935654" y="3900770"/>
            <a:ext cx="1581317" cy="396712"/>
          </a:xfrm>
          <a:prstGeom prst="rect">
            <a:avLst/>
          </a:prstGeom>
          <a:solidFill>
            <a:schemeClr val="accent3">
              <a:lumMod val="40000"/>
              <a:lumOff val="60000"/>
              <a:alpha val="57000"/>
            </a:schemeClr>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algn="ctr" defTabSz="410751" latinLnBrk="1" hangingPunct="0"/>
            <a:r>
              <a:rPr lang="en-US" sz="2109" dirty="0">
                <a:solidFill>
                  <a:srgbClr val="000000"/>
                </a:solidFill>
              </a:rPr>
              <a:t>Connections</a:t>
            </a:r>
            <a:endParaRPr lang="en-US" sz="2109" dirty="0">
              <a:solidFill>
                <a:srgbClr val="000000"/>
              </a:solidFill>
              <a:sym typeface="Helvetica Light"/>
            </a:endParaRPr>
          </a:p>
        </p:txBody>
      </p:sp>
      <p:sp>
        <p:nvSpPr>
          <p:cNvPr id="2" name="TextBox 1"/>
          <p:cNvSpPr txBox="1"/>
          <p:nvPr/>
        </p:nvSpPr>
        <p:spPr>
          <a:xfrm>
            <a:off x="7514367" y="2826756"/>
            <a:ext cx="351059" cy="28847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35719" tIns="35719" rIns="35719" bIns="35719" numCol="1" spcCol="38100" rtlCol="0" anchor="ctr">
            <a:spAutoFit/>
          </a:bodyPr>
          <a:lstStyle/>
          <a:p>
            <a:pPr algn="ctr" defTabSz="410751" latinLnBrk="1" hangingPunct="0"/>
            <a:r>
              <a:rPr lang="en-US" sz="1406" b="1" dirty="0">
                <a:solidFill>
                  <a:srgbClr val="000000"/>
                </a:solidFill>
                <a:sym typeface="Helvetica Light"/>
              </a:rPr>
              <a:t>pe1</a:t>
            </a:r>
          </a:p>
        </p:txBody>
      </p:sp>
      <p:sp>
        <p:nvSpPr>
          <p:cNvPr id="10" name="TextBox 9"/>
          <p:cNvSpPr txBox="1"/>
          <p:nvPr/>
        </p:nvSpPr>
        <p:spPr>
          <a:xfrm>
            <a:off x="8758180" y="2057960"/>
            <a:ext cx="351059" cy="28847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35719" tIns="35719" rIns="35719" bIns="35719" numCol="1" spcCol="38100" rtlCol="0" anchor="ctr">
            <a:spAutoFit/>
          </a:bodyPr>
          <a:lstStyle/>
          <a:p>
            <a:pPr algn="ctr" defTabSz="410751" latinLnBrk="1" hangingPunct="0"/>
            <a:r>
              <a:rPr lang="en-US" sz="1406" b="1" dirty="0">
                <a:solidFill>
                  <a:srgbClr val="000000"/>
                </a:solidFill>
                <a:sym typeface="Helvetica Light"/>
              </a:rPr>
              <a:t>pe2</a:t>
            </a:r>
          </a:p>
        </p:txBody>
      </p:sp>
      <p:sp>
        <p:nvSpPr>
          <p:cNvPr id="11" name="TextBox 10"/>
          <p:cNvSpPr txBox="1"/>
          <p:nvPr/>
        </p:nvSpPr>
        <p:spPr>
          <a:xfrm>
            <a:off x="8763851" y="3870073"/>
            <a:ext cx="351059" cy="28847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35719" tIns="35719" rIns="35719" bIns="35719" numCol="1" spcCol="38100" rtlCol="0" anchor="ctr">
            <a:spAutoFit/>
          </a:bodyPr>
          <a:lstStyle/>
          <a:p>
            <a:pPr algn="ctr" defTabSz="410751" latinLnBrk="1" hangingPunct="0"/>
            <a:r>
              <a:rPr lang="en-US" sz="1406" b="1" dirty="0">
                <a:solidFill>
                  <a:srgbClr val="000000"/>
                </a:solidFill>
                <a:sym typeface="Helvetica Light"/>
              </a:rPr>
              <a:t>pe3</a:t>
            </a:r>
          </a:p>
        </p:txBody>
      </p:sp>
      <p:sp>
        <p:nvSpPr>
          <p:cNvPr id="12" name="TextBox 11"/>
          <p:cNvSpPr txBox="1"/>
          <p:nvPr/>
        </p:nvSpPr>
        <p:spPr>
          <a:xfrm>
            <a:off x="9993875" y="2835115"/>
            <a:ext cx="351059" cy="28847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35719" tIns="35719" rIns="35719" bIns="35719" numCol="1" spcCol="38100" rtlCol="0" anchor="ctr">
            <a:spAutoFit/>
          </a:bodyPr>
          <a:lstStyle/>
          <a:p>
            <a:pPr algn="ctr" defTabSz="410751" latinLnBrk="1" hangingPunct="0"/>
            <a:r>
              <a:rPr lang="en-US" sz="1406" b="1" dirty="0">
                <a:solidFill>
                  <a:srgbClr val="000000"/>
                </a:solidFill>
                <a:sym typeface="Helvetica Light"/>
              </a:rPr>
              <a:t>pe4</a:t>
            </a:r>
          </a:p>
        </p:txBody>
      </p:sp>
      <p:cxnSp>
        <p:nvCxnSpPr>
          <p:cNvPr id="4" name="Straight Arrow Connector 3"/>
          <p:cNvCxnSpPr/>
          <p:nvPr/>
        </p:nvCxnSpPr>
        <p:spPr>
          <a:xfrm flipV="1">
            <a:off x="7881325" y="2118819"/>
            <a:ext cx="860958" cy="580740"/>
          </a:xfrm>
          <a:prstGeom prst="straightConnector1">
            <a:avLst/>
          </a:prstGeom>
          <a:noFill/>
          <a:ln w="50800" cap="flat">
            <a:solidFill>
              <a:srgbClr val="000000"/>
            </a:solidFill>
            <a:prstDash val="solid"/>
            <a:miter lim="400000"/>
            <a:tailEnd type="arrow"/>
          </a:ln>
          <a:effectLst/>
        </p:spPr>
        <p:style>
          <a:lnRef idx="0">
            <a:scrgbClr r="0" g="0" b="0"/>
          </a:lnRef>
          <a:fillRef idx="0">
            <a:scrgbClr r="0" g="0" b="0"/>
          </a:fillRef>
          <a:effectRef idx="0">
            <a:scrgbClr r="0" g="0" b="0"/>
          </a:effectRef>
          <a:fontRef idx="none"/>
        </p:style>
      </p:cxnSp>
      <p:cxnSp>
        <p:nvCxnSpPr>
          <p:cNvPr id="9" name="Straight Arrow Connector 8"/>
          <p:cNvCxnSpPr>
            <a:stCxn id="2" idx="3"/>
          </p:cNvCxnSpPr>
          <p:nvPr/>
        </p:nvCxnSpPr>
        <p:spPr>
          <a:xfrm>
            <a:off x="7865426" y="2970995"/>
            <a:ext cx="782977" cy="682546"/>
          </a:xfrm>
          <a:prstGeom prst="straightConnector1">
            <a:avLst/>
          </a:prstGeom>
          <a:noFill/>
          <a:ln w="50800" cap="flat">
            <a:solidFill>
              <a:srgbClr val="000000"/>
            </a:solidFill>
            <a:prstDash val="solid"/>
            <a:miter lim="400000"/>
            <a:tailEnd type="arrow"/>
          </a:ln>
          <a:effectLst/>
        </p:spPr>
        <p:style>
          <a:lnRef idx="0">
            <a:scrgbClr r="0" g="0" b="0"/>
          </a:lnRef>
          <a:fillRef idx="0">
            <a:scrgbClr r="0" g="0" b="0"/>
          </a:fillRef>
          <a:effectRef idx="0">
            <a:scrgbClr r="0" g="0" b="0"/>
          </a:effectRef>
          <a:fontRef idx="none"/>
        </p:style>
      </p:cxnSp>
      <p:cxnSp>
        <p:nvCxnSpPr>
          <p:cNvPr id="31" name="Straight Arrow Connector 30"/>
          <p:cNvCxnSpPr/>
          <p:nvPr/>
        </p:nvCxnSpPr>
        <p:spPr>
          <a:xfrm flipH="1">
            <a:off x="6172115" y="4497050"/>
            <a:ext cx="548031" cy="0"/>
          </a:xfrm>
          <a:prstGeom prst="straightConnector1">
            <a:avLst/>
          </a:prstGeom>
          <a:noFill/>
          <a:ln w="25400" cap="flat">
            <a:solidFill>
              <a:srgbClr val="000000"/>
            </a:solidFill>
            <a:prstDash val="solid"/>
            <a:miter lim="400000"/>
            <a:tailEnd type="arrow"/>
          </a:ln>
          <a:effectLst/>
        </p:spPr>
        <p:style>
          <a:lnRef idx="0">
            <a:scrgbClr r="0" g="0" b="0"/>
          </a:lnRef>
          <a:fillRef idx="0">
            <a:scrgbClr r="0" g="0" b="0"/>
          </a:fillRef>
          <a:effectRef idx="0">
            <a:scrgbClr r="0" g="0" b="0"/>
          </a:effectRef>
          <a:fontRef idx="none"/>
        </p:style>
      </p:cxnSp>
      <p:cxnSp>
        <p:nvCxnSpPr>
          <p:cNvPr id="32" name="Straight Arrow Connector 31"/>
          <p:cNvCxnSpPr/>
          <p:nvPr/>
        </p:nvCxnSpPr>
        <p:spPr>
          <a:xfrm flipH="1">
            <a:off x="6198083" y="4685395"/>
            <a:ext cx="548031" cy="0"/>
          </a:xfrm>
          <a:prstGeom prst="straightConnector1">
            <a:avLst/>
          </a:prstGeom>
          <a:noFill/>
          <a:ln w="25400" cap="flat">
            <a:solidFill>
              <a:srgbClr val="000000"/>
            </a:solidFill>
            <a:prstDash val="solid"/>
            <a:miter lim="400000"/>
            <a:tailEnd type="arrow"/>
          </a:ln>
          <a:effectLst/>
        </p:spPr>
        <p:style>
          <a:lnRef idx="0">
            <a:scrgbClr r="0" g="0" b="0"/>
          </a:lnRef>
          <a:fillRef idx="0">
            <a:scrgbClr r="0" g="0" b="0"/>
          </a:fillRef>
          <a:effectRef idx="0">
            <a:scrgbClr r="0" g="0" b="0"/>
          </a:effectRef>
          <a:fontRef idx="none"/>
        </p:style>
      </p:cxnSp>
      <p:sp>
        <p:nvSpPr>
          <p:cNvPr id="20" name="Rectangle 19">
            <a:extLst>
              <a:ext uri="{FF2B5EF4-FFF2-40B4-BE49-F238E27FC236}">
                <a16:creationId xmlns:a16="http://schemas.microsoft.com/office/drawing/2014/main" id="{71F707D5-4097-C342-9F8C-068DDE188A25}"/>
              </a:ext>
            </a:extLst>
          </p:cNvPr>
          <p:cNvSpPr/>
          <p:nvPr/>
        </p:nvSpPr>
        <p:spPr>
          <a:xfrm>
            <a:off x="262801" y="760332"/>
            <a:ext cx="9620251" cy="4571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532A0438-95A3-B049-8330-7AF7E8020107}"/>
              </a:ext>
            </a:extLst>
          </p:cNvPr>
          <p:cNvSpPr txBox="1"/>
          <p:nvPr/>
        </p:nvSpPr>
        <p:spPr>
          <a:xfrm>
            <a:off x="125162" y="231978"/>
            <a:ext cx="9739706" cy="477054"/>
          </a:xfrm>
          <a:prstGeom prst="rect">
            <a:avLst/>
          </a:prstGeom>
          <a:noFill/>
        </p:spPr>
        <p:txBody>
          <a:bodyPr wrap="square" rtlCol="0">
            <a:spAutoFit/>
          </a:bodyPr>
          <a:lstStyle/>
          <a:p>
            <a:r>
              <a:rPr lang="en-US" sz="2500" dirty="0">
                <a:solidFill>
                  <a:schemeClr val="bg2">
                    <a:lumMod val="50000"/>
                  </a:schemeClr>
                </a:solidFill>
                <a:latin typeface="Ayuthaya" charset="-34"/>
                <a:ea typeface="Ayuthaya" charset="-34"/>
                <a:cs typeface="Ayuthaya" charset="-34"/>
              </a:rPr>
              <a:t>dispel4py parallel stream-based dataflow system    </a:t>
            </a:r>
          </a:p>
        </p:txBody>
      </p:sp>
      <p:pic>
        <p:nvPicPr>
          <p:cNvPr id="22" name="Picture 21">
            <a:extLst>
              <a:ext uri="{FF2B5EF4-FFF2-40B4-BE49-F238E27FC236}">
                <a16:creationId xmlns:a16="http://schemas.microsoft.com/office/drawing/2014/main" id="{AFDA7E35-EE90-054D-A0D6-C61A577B0450}"/>
              </a:ext>
            </a:extLst>
          </p:cNvPr>
          <p:cNvPicPr>
            <a:picLocks noChangeAspect="1"/>
          </p:cNvPicPr>
          <p:nvPr/>
        </p:nvPicPr>
        <p:blipFill>
          <a:blip r:embed="rId4"/>
          <a:stretch>
            <a:fillRect/>
          </a:stretch>
        </p:blipFill>
        <p:spPr>
          <a:xfrm>
            <a:off x="10067607" y="385323"/>
            <a:ext cx="2098705" cy="1185333"/>
          </a:xfrm>
          <a:prstGeom prst="rect">
            <a:avLst/>
          </a:prstGeom>
        </p:spPr>
      </p:pic>
      <p:sp>
        <p:nvSpPr>
          <p:cNvPr id="23" name="TextBox 22">
            <a:extLst>
              <a:ext uri="{FF2B5EF4-FFF2-40B4-BE49-F238E27FC236}">
                <a16:creationId xmlns:a16="http://schemas.microsoft.com/office/drawing/2014/main" id="{DB0E2A6C-0129-CA43-9311-ACDC99FBBB2B}"/>
              </a:ext>
            </a:extLst>
          </p:cNvPr>
          <p:cNvSpPr txBox="1"/>
          <p:nvPr/>
        </p:nvSpPr>
        <p:spPr>
          <a:xfrm>
            <a:off x="5201423" y="6513091"/>
            <a:ext cx="3538636" cy="338554"/>
          </a:xfrm>
          <a:prstGeom prst="rect">
            <a:avLst/>
          </a:prstGeom>
          <a:noFill/>
        </p:spPr>
        <p:txBody>
          <a:bodyPr wrap="none" rtlCol="0">
            <a:spAutoFit/>
          </a:bodyPr>
          <a:lstStyle/>
          <a:p>
            <a:r>
              <a:rPr lang="en-US" sz="1600" i="1" dirty="0">
                <a:solidFill>
                  <a:srgbClr val="1F4E79"/>
                </a:solidFill>
              </a:rPr>
              <a:t>https://</a:t>
            </a:r>
            <a:r>
              <a:rPr lang="en-US" sz="1600" i="1" dirty="0" err="1">
                <a:solidFill>
                  <a:srgbClr val="1F4E79"/>
                </a:solidFill>
              </a:rPr>
              <a:t>github.com</a:t>
            </a:r>
            <a:r>
              <a:rPr lang="en-US" sz="1600" i="1" dirty="0">
                <a:solidFill>
                  <a:srgbClr val="1F4E79"/>
                </a:solidFill>
              </a:rPr>
              <a:t>/dispel4py/dispel4py</a:t>
            </a:r>
          </a:p>
        </p:txBody>
      </p:sp>
      <p:pic>
        <p:nvPicPr>
          <p:cNvPr id="24" name="Picture 23">
            <a:extLst>
              <a:ext uri="{FF2B5EF4-FFF2-40B4-BE49-F238E27FC236}">
                <a16:creationId xmlns:a16="http://schemas.microsoft.com/office/drawing/2014/main" id="{4EA3E4CE-06BE-934B-903D-DC1868276ED1}"/>
              </a:ext>
            </a:extLst>
          </p:cNvPr>
          <p:cNvPicPr>
            <a:picLocks noChangeAspect="1"/>
          </p:cNvPicPr>
          <p:nvPr/>
        </p:nvPicPr>
        <p:blipFill>
          <a:blip r:embed="rId5"/>
          <a:stretch>
            <a:fillRect/>
          </a:stretch>
        </p:blipFill>
        <p:spPr>
          <a:xfrm>
            <a:off x="11076970" y="4993098"/>
            <a:ext cx="881973" cy="881973"/>
          </a:xfrm>
          <a:prstGeom prst="rect">
            <a:avLst/>
          </a:prstGeom>
        </p:spPr>
      </p:pic>
      <p:pic>
        <p:nvPicPr>
          <p:cNvPr id="25" name="Picture 2" descr="Image result for epcc">
            <a:extLst>
              <a:ext uri="{FF2B5EF4-FFF2-40B4-BE49-F238E27FC236}">
                <a16:creationId xmlns:a16="http://schemas.microsoft.com/office/drawing/2014/main" id="{DF0871AF-98AA-584C-BFB6-33E1D55ABB9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350866" y="6005241"/>
            <a:ext cx="1523106" cy="5336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0960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2" presetClass="entr" presetSubtype="4"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par>
                                <p:cTn id="15" presetID="1" presetClass="entr" presetSubtype="0" fill="hold" nodeType="withEffect">
                                  <p:stCondLst>
                                    <p:cond delay="0"/>
                                  </p:stCondLst>
                                  <p:childTnLst>
                                    <p:set>
                                      <p:cBhvr>
                                        <p:cTn id="16" dur="1" fill="hold">
                                          <p:stCondLst>
                                            <p:cond delay="0"/>
                                          </p:stCondLst>
                                        </p:cTn>
                                        <p:tgtEl>
                                          <p:spTgt spid="15">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5">
                                            <p:txEl>
                                              <p:pRg st="5" end="5"/>
                                            </p:txEl>
                                          </p:spTgt>
                                        </p:tgtEl>
                                        <p:attrNameLst>
                                          <p:attrName>style.visibility</p:attrName>
                                        </p:attrNameLst>
                                      </p:cBhvr>
                                      <p:to>
                                        <p:strVal val="visible"/>
                                      </p:to>
                                    </p:set>
                                  </p:childTnLst>
                                </p:cTn>
                              </p:par>
                              <p:par>
                                <p:cTn id="19" presetID="2" presetClass="entr" presetSubtype="4" fill="hold" grpId="0" nodeType="withEffect">
                                  <p:stCondLst>
                                    <p:cond delay="500"/>
                                  </p:stCondLst>
                                  <p:childTnLst>
                                    <p:set>
                                      <p:cBhvr>
                                        <p:cTn id="20" dur="1" fill="hold">
                                          <p:stCondLst>
                                            <p:cond delay="0"/>
                                          </p:stCondLst>
                                        </p:cTn>
                                        <p:tgtEl>
                                          <p:spTgt spid="11"/>
                                        </p:tgtEl>
                                        <p:attrNameLst>
                                          <p:attrName>style.visibility</p:attrName>
                                        </p:attrNameLst>
                                      </p:cBhvr>
                                      <p:to>
                                        <p:strVal val="visible"/>
                                      </p:to>
                                    </p:set>
                                    <p:anim calcmode="lin" valueType="num">
                                      <p:cBhvr additive="base">
                                        <p:cTn id="21" dur="500" fill="hold"/>
                                        <p:tgtEl>
                                          <p:spTgt spid="11"/>
                                        </p:tgtEl>
                                        <p:attrNameLst>
                                          <p:attrName>ppt_x</p:attrName>
                                        </p:attrNameLst>
                                      </p:cBhvr>
                                      <p:tavLst>
                                        <p:tav tm="0">
                                          <p:val>
                                            <p:strVal val="#ppt_x"/>
                                          </p:val>
                                        </p:tav>
                                        <p:tav tm="100000">
                                          <p:val>
                                            <p:strVal val="#ppt_x"/>
                                          </p:val>
                                        </p:tav>
                                      </p:tavLst>
                                    </p:anim>
                                    <p:anim calcmode="lin" valueType="num">
                                      <p:cBhvr additive="base">
                                        <p:cTn id="22" dur="500" fill="hold"/>
                                        <p:tgtEl>
                                          <p:spTgt spid="11"/>
                                        </p:tgtEl>
                                        <p:attrNameLst>
                                          <p:attrName>ppt_y</p:attrName>
                                        </p:attrNameLst>
                                      </p:cBhvr>
                                      <p:tavLst>
                                        <p:tav tm="0">
                                          <p:val>
                                            <p:strVal val="1+#ppt_h/2"/>
                                          </p:val>
                                        </p:tav>
                                        <p:tav tm="100000">
                                          <p:val>
                                            <p:strVal val="#ppt_y"/>
                                          </p:val>
                                        </p:tav>
                                      </p:tavLst>
                                    </p:anim>
                                  </p:childTnLst>
                                </p:cTn>
                              </p:par>
                              <p:par>
                                <p:cTn id="23" presetID="1" presetClass="entr" presetSubtype="0" fill="hold" nodeType="withEffect">
                                  <p:stCondLst>
                                    <p:cond delay="0"/>
                                  </p:stCondLst>
                                  <p:childTnLst>
                                    <p:set>
                                      <p:cBhvr>
                                        <p:cTn id="24" dur="1" fill="hold">
                                          <p:stCondLst>
                                            <p:cond delay="0"/>
                                          </p:stCondLst>
                                        </p:cTn>
                                        <p:tgtEl>
                                          <p:spTgt spid="15">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5">
                                            <p:txEl>
                                              <p:pRg st="7" end="7"/>
                                            </p:txEl>
                                          </p:spTgt>
                                        </p:tgtEl>
                                        <p:attrNameLst>
                                          <p:attrName>style.visibility</p:attrName>
                                        </p:attrNameLst>
                                      </p:cBhvr>
                                      <p:to>
                                        <p:strVal val="visible"/>
                                      </p:to>
                                    </p:set>
                                  </p:childTnLst>
                                </p:cTn>
                              </p:par>
                              <p:par>
                                <p:cTn id="27" presetID="2" presetClass="entr" presetSubtype="4" fill="hold" grpId="0" nodeType="withEffect">
                                  <p:stCondLst>
                                    <p:cond delay="500"/>
                                  </p:stCondLst>
                                  <p:childTnLst>
                                    <p:set>
                                      <p:cBhvr>
                                        <p:cTn id="28" dur="1" fill="hold">
                                          <p:stCondLst>
                                            <p:cond delay="0"/>
                                          </p:stCondLst>
                                        </p:cTn>
                                        <p:tgtEl>
                                          <p:spTgt spid="2"/>
                                        </p:tgtEl>
                                        <p:attrNameLst>
                                          <p:attrName>style.visibility</p:attrName>
                                        </p:attrNameLst>
                                      </p:cBhvr>
                                      <p:to>
                                        <p:strVal val="visible"/>
                                      </p:to>
                                    </p:set>
                                    <p:anim calcmode="lin" valueType="num">
                                      <p:cBhvr additive="base">
                                        <p:cTn id="29" dur="500" fill="hold"/>
                                        <p:tgtEl>
                                          <p:spTgt spid="2"/>
                                        </p:tgtEl>
                                        <p:attrNameLst>
                                          <p:attrName>ppt_x</p:attrName>
                                        </p:attrNameLst>
                                      </p:cBhvr>
                                      <p:tavLst>
                                        <p:tav tm="0">
                                          <p:val>
                                            <p:strVal val="#ppt_x"/>
                                          </p:val>
                                        </p:tav>
                                        <p:tav tm="100000">
                                          <p:val>
                                            <p:strVal val="#ppt_x"/>
                                          </p:val>
                                        </p:tav>
                                      </p:tavLst>
                                    </p:anim>
                                    <p:anim calcmode="lin" valueType="num">
                                      <p:cBhvr additive="base">
                                        <p:cTn id="30" dur="500" fill="hold"/>
                                        <p:tgtEl>
                                          <p:spTgt spid="2"/>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500"/>
                                  </p:stCondLst>
                                  <p:childTnLst>
                                    <p:set>
                                      <p:cBhvr>
                                        <p:cTn id="32" dur="1" fill="hold">
                                          <p:stCondLst>
                                            <p:cond delay="0"/>
                                          </p:stCondLst>
                                        </p:cTn>
                                        <p:tgtEl>
                                          <p:spTgt spid="12"/>
                                        </p:tgtEl>
                                        <p:attrNameLst>
                                          <p:attrName>style.visibility</p:attrName>
                                        </p:attrNameLst>
                                      </p:cBhvr>
                                      <p:to>
                                        <p:strVal val="visible"/>
                                      </p:to>
                                    </p:set>
                                    <p:anim calcmode="lin" valueType="num">
                                      <p:cBhvr additive="base">
                                        <p:cTn id="33" dur="500" fill="hold"/>
                                        <p:tgtEl>
                                          <p:spTgt spid="12"/>
                                        </p:tgtEl>
                                        <p:attrNameLst>
                                          <p:attrName>ppt_x</p:attrName>
                                        </p:attrNameLst>
                                      </p:cBhvr>
                                      <p:tavLst>
                                        <p:tav tm="0">
                                          <p:val>
                                            <p:strVal val="#ppt_x"/>
                                          </p:val>
                                        </p:tav>
                                        <p:tav tm="100000">
                                          <p:val>
                                            <p:strVal val="#ppt_x"/>
                                          </p:val>
                                        </p:tav>
                                      </p:tavLst>
                                    </p:anim>
                                    <p:anim calcmode="lin" valueType="num">
                                      <p:cBhvr additive="base">
                                        <p:cTn id="3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8"/>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5">
                                            <p:txEl>
                                              <p:pRg st="9" end="9"/>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9"/>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5">
                                            <p:txEl>
                                              <p:pRg st="11" end="11"/>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23" presetClass="entr" presetSubtype="16" fill="hold" nodeType="clickEffect">
                                  <p:stCondLst>
                                    <p:cond delay="0"/>
                                  </p:stCondLst>
                                  <p:childTnLst>
                                    <p:set>
                                      <p:cBhvr>
                                        <p:cTn id="50" dur="1" fill="hold">
                                          <p:stCondLst>
                                            <p:cond delay="0"/>
                                          </p:stCondLst>
                                        </p:cTn>
                                        <p:tgtEl>
                                          <p:spTgt spid="4"/>
                                        </p:tgtEl>
                                        <p:attrNameLst>
                                          <p:attrName>style.visibility</p:attrName>
                                        </p:attrNameLst>
                                      </p:cBhvr>
                                      <p:to>
                                        <p:strVal val="visible"/>
                                      </p:to>
                                    </p:set>
                                    <p:anim calcmode="lin" valueType="num">
                                      <p:cBhvr>
                                        <p:cTn id="51" dur="500" fill="hold"/>
                                        <p:tgtEl>
                                          <p:spTgt spid="4"/>
                                        </p:tgtEl>
                                        <p:attrNameLst>
                                          <p:attrName>ppt_w</p:attrName>
                                        </p:attrNameLst>
                                      </p:cBhvr>
                                      <p:tavLst>
                                        <p:tav tm="0">
                                          <p:val>
                                            <p:fltVal val="0"/>
                                          </p:val>
                                        </p:tav>
                                        <p:tav tm="100000">
                                          <p:val>
                                            <p:strVal val="#ppt_w"/>
                                          </p:val>
                                        </p:tav>
                                      </p:tavLst>
                                    </p:anim>
                                    <p:anim calcmode="lin" valueType="num">
                                      <p:cBhvr>
                                        <p:cTn id="52" dur="500" fill="hold"/>
                                        <p:tgtEl>
                                          <p:spTgt spid="4"/>
                                        </p:tgtEl>
                                        <p:attrNameLst>
                                          <p:attrName>ppt_h</p:attrName>
                                        </p:attrNameLst>
                                      </p:cBhvr>
                                      <p:tavLst>
                                        <p:tav tm="0">
                                          <p:val>
                                            <p:fltVal val="0"/>
                                          </p:val>
                                        </p:tav>
                                        <p:tav tm="100000">
                                          <p:val>
                                            <p:strVal val="#ppt_h"/>
                                          </p:val>
                                        </p:tav>
                                      </p:tavLst>
                                    </p:anim>
                                  </p:childTnLst>
                                </p:cTn>
                              </p:par>
                              <p:par>
                                <p:cTn id="53" presetID="1" presetClass="entr" presetSubtype="0" fill="hold" nodeType="withEffect">
                                  <p:stCondLst>
                                    <p:cond delay="0"/>
                                  </p:stCondLst>
                                  <p:childTnLst>
                                    <p:set>
                                      <p:cBhvr>
                                        <p:cTn id="54" dur="1" fill="hold">
                                          <p:stCondLst>
                                            <p:cond delay="0"/>
                                          </p:stCondLst>
                                        </p:cTn>
                                        <p:tgtEl>
                                          <p:spTgt spid="31"/>
                                        </p:tgtEl>
                                        <p:attrNameLst>
                                          <p:attrName>style.visibility</p:attrName>
                                        </p:attrNameLst>
                                      </p:cBhvr>
                                      <p:to>
                                        <p:strVal val="visible"/>
                                      </p:to>
                                    </p:set>
                                  </p:childTnLst>
                                  <p:subTnLst>
                                    <p:set>
                                      <p:cBhvr override="childStyle">
                                        <p:cTn dur="1" fill="hold" display="0" masterRel="nextClick" afterEffect="1"/>
                                        <p:tgtEl>
                                          <p:spTgt spid="31"/>
                                        </p:tgtEl>
                                        <p:attrNameLst>
                                          <p:attrName>style.visibility</p:attrName>
                                        </p:attrNameLst>
                                      </p:cBhvr>
                                      <p:to>
                                        <p:strVal val="hidden"/>
                                      </p:to>
                                    </p:set>
                                  </p:subTnLst>
                                </p:cTn>
                              </p:par>
                            </p:childTnLst>
                          </p:cTn>
                        </p:par>
                      </p:childTnLst>
                    </p:cTn>
                  </p:par>
                  <p:par>
                    <p:cTn id="55" fill="hold">
                      <p:stCondLst>
                        <p:cond delay="indefinite"/>
                      </p:stCondLst>
                      <p:childTnLst>
                        <p:par>
                          <p:cTn id="56" fill="hold">
                            <p:stCondLst>
                              <p:cond delay="0"/>
                            </p:stCondLst>
                            <p:childTnLst>
                              <p:par>
                                <p:cTn id="57" presetID="23" presetClass="entr" presetSubtype="16" fill="hold" nodeType="clickEffect">
                                  <p:stCondLst>
                                    <p:cond delay="0"/>
                                  </p:stCondLst>
                                  <p:childTnLst>
                                    <p:set>
                                      <p:cBhvr>
                                        <p:cTn id="58" dur="1" fill="hold">
                                          <p:stCondLst>
                                            <p:cond delay="0"/>
                                          </p:stCondLst>
                                        </p:cTn>
                                        <p:tgtEl>
                                          <p:spTgt spid="9"/>
                                        </p:tgtEl>
                                        <p:attrNameLst>
                                          <p:attrName>style.visibility</p:attrName>
                                        </p:attrNameLst>
                                      </p:cBhvr>
                                      <p:to>
                                        <p:strVal val="visible"/>
                                      </p:to>
                                    </p:set>
                                    <p:anim calcmode="lin" valueType="num">
                                      <p:cBhvr>
                                        <p:cTn id="59" dur="500" fill="hold"/>
                                        <p:tgtEl>
                                          <p:spTgt spid="9"/>
                                        </p:tgtEl>
                                        <p:attrNameLst>
                                          <p:attrName>ppt_w</p:attrName>
                                        </p:attrNameLst>
                                      </p:cBhvr>
                                      <p:tavLst>
                                        <p:tav tm="0">
                                          <p:val>
                                            <p:fltVal val="0"/>
                                          </p:val>
                                        </p:tav>
                                        <p:tav tm="100000">
                                          <p:val>
                                            <p:strVal val="#ppt_w"/>
                                          </p:val>
                                        </p:tav>
                                      </p:tavLst>
                                    </p:anim>
                                    <p:anim calcmode="lin" valueType="num">
                                      <p:cBhvr>
                                        <p:cTn id="60" dur="500" fill="hold"/>
                                        <p:tgtEl>
                                          <p:spTgt spid="9"/>
                                        </p:tgtEl>
                                        <p:attrNameLst>
                                          <p:attrName>ppt_h</p:attrName>
                                        </p:attrNameLst>
                                      </p:cBhvr>
                                      <p:tavLst>
                                        <p:tav tm="0">
                                          <p:val>
                                            <p:fltVal val="0"/>
                                          </p:val>
                                        </p:tav>
                                        <p:tav tm="100000">
                                          <p:val>
                                            <p:strVal val="#ppt_h"/>
                                          </p:val>
                                        </p:tav>
                                      </p:tavLst>
                                    </p:anim>
                                  </p:childTnLst>
                                </p:cTn>
                              </p:par>
                              <p:par>
                                <p:cTn id="61" presetID="1" presetClass="entr" presetSubtype="0" fill="hold" nodeType="withEffect">
                                  <p:stCondLst>
                                    <p:cond delay="0"/>
                                  </p:stCondLst>
                                  <p:childTnLst>
                                    <p:set>
                                      <p:cBhvr>
                                        <p:cTn id="62"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7" grpId="0" animBg="1"/>
      <p:bldP spid="18" grpId="0" animBg="1"/>
      <p:bldP spid="19" grpId="0" animBg="1"/>
      <p:bldP spid="2" grpId="0"/>
      <p:bldP spid="10" grpId="0"/>
      <p:bldP spid="11" grpId="0"/>
      <p:bldP spid="12"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mining2.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89030" y="1532021"/>
            <a:ext cx="4260783" cy="2855014"/>
          </a:xfrm>
          <a:prstGeom prst="rect">
            <a:avLst/>
          </a:prstGeom>
        </p:spPr>
      </p:pic>
      <p:sp>
        <p:nvSpPr>
          <p:cNvPr id="5" name="Title 1"/>
          <p:cNvSpPr>
            <a:spLocks noGrp="1"/>
          </p:cNvSpPr>
          <p:nvPr>
            <p:ph type="title"/>
          </p:nvPr>
        </p:nvSpPr>
        <p:spPr>
          <a:xfrm>
            <a:off x="2193727" y="7619"/>
            <a:ext cx="7804547" cy="1518047"/>
          </a:xfrm>
        </p:spPr>
        <p:txBody>
          <a:bodyPr>
            <a:normAutofit/>
          </a:bodyPr>
          <a:lstStyle/>
          <a:p>
            <a:pPr algn="l"/>
            <a:r>
              <a:rPr lang="en-US" sz="3797" dirty="0"/>
              <a:t>dispelp4y basic concepts–</a:t>
            </a:r>
            <a:br>
              <a:rPr lang="en-US" sz="3797" dirty="0"/>
            </a:br>
            <a:r>
              <a:rPr lang="en-US" sz="3797" dirty="0"/>
              <a:t>Example of a PE</a:t>
            </a:r>
            <a:endParaRPr lang="en-US" sz="3797" b="1" dirty="0"/>
          </a:p>
        </p:txBody>
      </p:sp>
      <p:sp>
        <p:nvSpPr>
          <p:cNvPr id="7" name="Rectangle 6"/>
          <p:cNvSpPr/>
          <p:nvPr/>
        </p:nvSpPr>
        <p:spPr>
          <a:xfrm>
            <a:off x="669421" y="1532021"/>
            <a:ext cx="6855814" cy="4615302"/>
          </a:xfrm>
          <a:prstGeom prst="rect">
            <a:avLst/>
          </a:prstGeom>
          <a:noFill/>
          <a:ln w="25400" cap="flat">
            <a:solidFill>
              <a:schemeClr val="accent2"/>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algn="l"/>
            <a:endParaRPr lang="en-US" sz="1406" b="1" dirty="0">
              <a:latin typeface="Courier"/>
            </a:endParaRPr>
          </a:p>
          <a:p>
            <a:pPr algn="l"/>
            <a:r>
              <a:rPr lang="en-US" sz="1406" b="1" dirty="0">
                <a:latin typeface="Courier"/>
              </a:rPr>
              <a:t>Class </a:t>
            </a:r>
            <a:r>
              <a:rPr lang="en-US" sz="1406" b="1" dirty="0" err="1">
                <a:latin typeface="Courier"/>
              </a:rPr>
              <a:t>filterTweet</a:t>
            </a:r>
            <a:r>
              <a:rPr lang="en-US" sz="1406" b="1" dirty="0">
                <a:latin typeface="Courier"/>
              </a:rPr>
              <a:t>(</a:t>
            </a:r>
            <a:r>
              <a:rPr lang="en-US" sz="1406" b="1" dirty="0" err="1">
                <a:latin typeface="Courier"/>
              </a:rPr>
              <a:t>GenericPE</a:t>
            </a:r>
            <a:r>
              <a:rPr lang="en-US" sz="1406" b="1" dirty="0">
                <a:latin typeface="Courier"/>
              </a:rPr>
              <a:t>): </a:t>
            </a:r>
          </a:p>
          <a:p>
            <a:pPr algn="l"/>
            <a:r>
              <a:rPr lang="en-US" sz="1406" b="1" dirty="0" err="1">
                <a:latin typeface="Courier"/>
              </a:rPr>
              <a:t>def</a:t>
            </a:r>
            <a:r>
              <a:rPr lang="en-US" sz="1406" b="1" dirty="0">
                <a:latin typeface="Courier"/>
              </a:rPr>
              <a:t> __</a:t>
            </a:r>
            <a:r>
              <a:rPr lang="en-US" sz="1406" b="1" dirty="0" err="1">
                <a:latin typeface="Courier"/>
              </a:rPr>
              <a:t>init</a:t>
            </a:r>
            <a:r>
              <a:rPr lang="en-US" sz="1406" b="1" dirty="0">
                <a:latin typeface="Courier"/>
              </a:rPr>
              <a:t>__( self ):</a:t>
            </a:r>
            <a:br>
              <a:rPr lang="en-US" sz="1406" b="1" dirty="0">
                <a:latin typeface="Courier"/>
              </a:rPr>
            </a:br>
            <a:r>
              <a:rPr lang="en-US" sz="1406" dirty="0">
                <a:latin typeface="Courier"/>
              </a:rPr>
              <a:t>    </a:t>
            </a:r>
            <a:r>
              <a:rPr lang="en-US" sz="1406" dirty="0" err="1">
                <a:latin typeface="Courier"/>
              </a:rPr>
              <a:t>GenericPE.init</a:t>
            </a:r>
            <a:r>
              <a:rPr lang="en-US" sz="1406" dirty="0">
                <a:latin typeface="Courier"/>
              </a:rPr>
              <a:t> (self)</a:t>
            </a:r>
            <a:br>
              <a:rPr lang="en-US" sz="1406" dirty="0">
                <a:latin typeface="Courier"/>
              </a:rPr>
            </a:br>
            <a:r>
              <a:rPr lang="en-US" sz="1406" dirty="0">
                <a:latin typeface="Courier"/>
              </a:rPr>
              <a:t>   </a:t>
            </a:r>
            <a:r>
              <a:rPr lang="en-US" sz="1406" b="1" dirty="0">
                <a:latin typeface="Courier"/>
              </a:rPr>
              <a:t> </a:t>
            </a:r>
            <a:r>
              <a:rPr lang="en-US" sz="1406" b="1" dirty="0" err="1">
                <a:latin typeface="Courier"/>
              </a:rPr>
              <a:t>self.add_output</a:t>
            </a:r>
            <a:r>
              <a:rPr lang="en-US" sz="1406" b="1" dirty="0">
                <a:latin typeface="Courier"/>
              </a:rPr>
              <a:t>(’</a:t>
            </a:r>
            <a:r>
              <a:rPr lang="en-US" sz="1406" b="1" dirty="0" err="1">
                <a:latin typeface="Courier"/>
              </a:rPr>
              <a:t>hash_tags</a:t>
            </a:r>
            <a:r>
              <a:rPr lang="en-US" sz="1406" b="1" dirty="0">
                <a:latin typeface="Courier"/>
              </a:rPr>
              <a:t> ’) </a:t>
            </a:r>
          </a:p>
          <a:p>
            <a:pPr algn="l"/>
            <a:r>
              <a:rPr lang="en-US" sz="1406" b="1" dirty="0">
                <a:latin typeface="Courier"/>
              </a:rPr>
              <a:t>    </a:t>
            </a:r>
            <a:r>
              <a:rPr lang="en-US" sz="1406" b="1" dirty="0" err="1">
                <a:latin typeface="Courier"/>
              </a:rPr>
              <a:t>self.add_output</a:t>
            </a:r>
            <a:r>
              <a:rPr lang="en-US" sz="1406" b="1" dirty="0">
                <a:latin typeface="Courier"/>
              </a:rPr>
              <a:t>(’language’) </a:t>
            </a:r>
          </a:p>
          <a:p>
            <a:pPr algn="l"/>
            <a:endParaRPr lang="en-US" sz="1406" dirty="0">
              <a:latin typeface="Courier"/>
            </a:endParaRPr>
          </a:p>
          <a:p>
            <a:pPr algn="l"/>
            <a:r>
              <a:rPr lang="en-US" sz="1406" b="1" dirty="0" err="1">
                <a:latin typeface="Courier"/>
              </a:rPr>
              <a:t>def</a:t>
            </a:r>
            <a:r>
              <a:rPr lang="en-US" sz="1406" b="1" dirty="0">
                <a:latin typeface="Courier"/>
              </a:rPr>
              <a:t> process ( self , inputs ): </a:t>
            </a:r>
          </a:p>
          <a:p>
            <a:pPr algn="l"/>
            <a:r>
              <a:rPr lang="en-US" sz="1406" dirty="0">
                <a:latin typeface="Courier"/>
              </a:rPr>
              <a:t>	</a:t>
            </a:r>
            <a:r>
              <a:rPr lang="en-US" sz="1406" b="1" dirty="0" err="1">
                <a:latin typeface="Courier"/>
              </a:rPr>
              <a:t>twitterDataFile</a:t>
            </a:r>
            <a:r>
              <a:rPr lang="en-US" sz="1406" b="1" dirty="0">
                <a:latin typeface="Courier"/>
              </a:rPr>
              <a:t>= inputs[’input ’] </a:t>
            </a:r>
          </a:p>
          <a:p>
            <a:pPr algn="l"/>
            <a:r>
              <a:rPr lang="en-US" sz="1406" dirty="0">
                <a:latin typeface="Courier"/>
              </a:rPr>
              <a:t>	tweet file = open(</a:t>
            </a:r>
            <a:r>
              <a:rPr lang="en-US" sz="1406" dirty="0" err="1">
                <a:latin typeface="Courier"/>
              </a:rPr>
              <a:t>twitterDataFile</a:t>
            </a:r>
            <a:r>
              <a:rPr lang="en-US" sz="1406" dirty="0">
                <a:latin typeface="Courier"/>
              </a:rPr>
              <a:t>)</a:t>
            </a:r>
          </a:p>
          <a:p>
            <a:pPr algn="l"/>
            <a:r>
              <a:rPr lang="en-US" sz="1406" dirty="0">
                <a:latin typeface="Courier"/>
              </a:rPr>
              <a:t>	for line in tweet file :</a:t>
            </a:r>
          </a:p>
          <a:p>
            <a:pPr algn="l"/>
            <a:r>
              <a:rPr lang="en-US" sz="1406" dirty="0">
                <a:latin typeface="Courier"/>
              </a:rPr>
              <a:t>    	tweet = </a:t>
            </a:r>
            <a:r>
              <a:rPr lang="en-US" sz="1406" dirty="0" err="1">
                <a:latin typeface="Courier"/>
              </a:rPr>
              <a:t>json.loads</a:t>
            </a:r>
            <a:r>
              <a:rPr lang="en-US" sz="1406" dirty="0">
                <a:latin typeface="Courier"/>
              </a:rPr>
              <a:t>( line )</a:t>
            </a:r>
            <a:br>
              <a:rPr lang="en-US" sz="1406" dirty="0">
                <a:latin typeface="Courier"/>
              </a:rPr>
            </a:br>
            <a:r>
              <a:rPr lang="en-US" sz="1406" dirty="0">
                <a:latin typeface="Courier"/>
              </a:rPr>
              <a:t>		language = ’ ’</a:t>
            </a:r>
            <a:br>
              <a:rPr lang="en-US" sz="1406" dirty="0">
                <a:latin typeface="Courier"/>
              </a:rPr>
            </a:br>
            <a:r>
              <a:rPr lang="en-US" sz="1406" dirty="0">
                <a:latin typeface="Courier"/>
              </a:rPr>
              <a:t>		</a:t>
            </a:r>
            <a:r>
              <a:rPr lang="en-US" sz="1406" dirty="0" err="1">
                <a:latin typeface="Courier"/>
              </a:rPr>
              <a:t>hashtags</a:t>
            </a:r>
            <a:r>
              <a:rPr lang="en-US" sz="1406" dirty="0">
                <a:latin typeface="Courier"/>
              </a:rPr>
              <a:t> =[]</a:t>
            </a:r>
            <a:br>
              <a:rPr lang="en-US" sz="1406" dirty="0">
                <a:latin typeface="Courier"/>
              </a:rPr>
            </a:br>
            <a:r>
              <a:rPr lang="en-US" sz="1406" dirty="0">
                <a:latin typeface="Courier"/>
              </a:rPr>
              <a:t>		language = tweet[</a:t>
            </a:r>
            <a:r>
              <a:rPr lang="en-US" sz="1406" dirty="0" err="1">
                <a:latin typeface="Courier"/>
              </a:rPr>
              <a:t>u’lang</a:t>
            </a:r>
            <a:r>
              <a:rPr lang="en-US" sz="1406" dirty="0">
                <a:latin typeface="Courier"/>
              </a:rPr>
              <a:t> ’].encode(’</a:t>
            </a:r>
            <a:r>
              <a:rPr lang="en-US" sz="1406" dirty="0" err="1">
                <a:latin typeface="Courier"/>
              </a:rPr>
              <a:t>utf</a:t>
            </a:r>
            <a:r>
              <a:rPr lang="en-US" sz="1406" dirty="0">
                <a:latin typeface="Courier"/>
              </a:rPr>
              <a:t> −8’) 		text = tweet[</a:t>
            </a:r>
            <a:r>
              <a:rPr lang="en-US" sz="1406" dirty="0" err="1">
                <a:latin typeface="Courier"/>
              </a:rPr>
              <a:t>u’text</a:t>
            </a:r>
            <a:r>
              <a:rPr lang="en-US" sz="1406" dirty="0">
                <a:latin typeface="Courier"/>
              </a:rPr>
              <a:t> ’].encode(’utf−8’) 		    </a:t>
            </a:r>
            <a:r>
              <a:rPr lang="en-US" sz="1406" dirty="0" err="1">
                <a:latin typeface="Courier"/>
              </a:rPr>
              <a:t>hashtags</a:t>
            </a:r>
            <a:r>
              <a:rPr lang="en-US" sz="1406" dirty="0">
                <a:latin typeface="Courier"/>
              </a:rPr>
              <a:t>=</a:t>
            </a:r>
            <a:r>
              <a:rPr lang="en-US" sz="1406" dirty="0" err="1">
                <a:latin typeface="Courier"/>
              </a:rPr>
              <a:t>re.findall</a:t>
            </a:r>
            <a:r>
              <a:rPr lang="en-US" sz="1406" dirty="0">
                <a:latin typeface="Courier"/>
              </a:rPr>
              <a:t>(r”#(\w+)”, text)</a:t>
            </a:r>
          </a:p>
          <a:p>
            <a:pPr algn="l"/>
            <a:endParaRPr lang="en-US" sz="1406" dirty="0">
              <a:latin typeface="Courier"/>
            </a:endParaRPr>
          </a:p>
          <a:p>
            <a:pPr algn="l"/>
            <a:r>
              <a:rPr lang="en-US" sz="1406" dirty="0">
                <a:latin typeface="Courier"/>
              </a:rPr>
              <a:t> 		</a:t>
            </a:r>
            <a:r>
              <a:rPr lang="en-US" sz="1406" b="1" dirty="0" err="1">
                <a:latin typeface="Courier"/>
              </a:rPr>
              <a:t>self.write</a:t>
            </a:r>
            <a:r>
              <a:rPr lang="en-US" sz="1406" b="1" dirty="0">
                <a:latin typeface="Courier"/>
              </a:rPr>
              <a:t>(‘hash tag’, </a:t>
            </a:r>
            <a:r>
              <a:rPr lang="en-US" sz="1406" b="1" dirty="0" err="1">
                <a:latin typeface="Courier"/>
              </a:rPr>
              <a:t>hashtags</a:t>
            </a:r>
            <a:r>
              <a:rPr lang="en-US" sz="1406" b="1" dirty="0">
                <a:latin typeface="Courier"/>
              </a:rPr>
              <a:t>)</a:t>
            </a:r>
          </a:p>
          <a:p>
            <a:pPr algn="l"/>
            <a:r>
              <a:rPr lang="en-US" sz="1406" b="1" dirty="0">
                <a:latin typeface="Courier"/>
              </a:rPr>
              <a:t>		</a:t>
            </a:r>
            <a:r>
              <a:rPr lang="en-US" sz="1406" b="1" dirty="0" err="1">
                <a:latin typeface="Courier"/>
              </a:rPr>
              <a:t>self.write</a:t>
            </a:r>
            <a:r>
              <a:rPr lang="en-US" sz="1406" b="1" dirty="0">
                <a:latin typeface="Courier"/>
              </a:rPr>
              <a:t>(’language’, language)</a:t>
            </a:r>
          </a:p>
          <a:p>
            <a:pPr algn="l"/>
            <a:endParaRPr lang="en-US" sz="1406" dirty="0">
              <a:latin typeface="Courier"/>
            </a:endParaRPr>
          </a:p>
        </p:txBody>
      </p:sp>
      <p:sp>
        <p:nvSpPr>
          <p:cNvPr id="8" name="Rectangle 7"/>
          <p:cNvSpPr/>
          <p:nvPr/>
        </p:nvSpPr>
        <p:spPr>
          <a:xfrm>
            <a:off x="8625009" y="4360347"/>
            <a:ext cx="3224804" cy="903900"/>
          </a:xfrm>
          <a:prstGeom prst="rect">
            <a:avLst/>
          </a:prstGeom>
        </p:spPr>
        <p:txBody>
          <a:bodyPr wrap="square" lIns="91439" tIns="45719" rIns="91439" bIns="45719">
            <a:spAutoFit/>
          </a:bodyPr>
          <a:lstStyle/>
          <a:p>
            <a:pPr algn="l"/>
            <a:r>
              <a:rPr lang="en-US" sz="1758" dirty="0"/>
              <a:t>Users only  have to implement:</a:t>
            </a:r>
          </a:p>
          <a:p>
            <a:pPr marL="241093" lvl="1" indent="-241093">
              <a:buFont typeface="Arial"/>
              <a:buChar char="•"/>
            </a:pPr>
            <a:r>
              <a:rPr lang="en-US" sz="1758" dirty="0"/>
              <a:t>PEs</a:t>
            </a:r>
          </a:p>
          <a:p>
            <a:pPr marL="241093" lvl="1" indent="-241093">
              <a:buFont typeface="Arial"/>
              <a:buChar char="•"/>
            </a:pPr>
            <a:r>
              <a:rPr lang="en-US" sz="1758" dirty="0"/>
              <a:t>Connections</a:t>
            </a:r>
          </a:p>
        </p:txBody>
      </p:sp>
      <p:sp>
        <p:nvSpPr>
          <p:cNvPr id="9" name="TextBox 8"/>
          <p:cNvSpPr txBox="1"/>
          <p:nvPr/>
        </p:nvSpPr>
        <p:spPr>
          <a:xfrm>
            <a:off x="5759205" y="1793376"/>
            <a:ext cx="1389910" cy="721288"/>
          </a:xfrm>
          <a:prstGeom prst="rect">
            <a:avLst/>
          </a:prstGeom>
          <a:solidFill>
            <a:schemeClr val="accent3">
              <a:lumMod val="40000"/>
              <a:lumOff val="60000"/>
              <a:alpha val="57000"/>
            </a:schemeClr>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algn="ctr" defTabSz="410751" latinLnBrk="1" hangingPunct="0"/>
            <a:r>
              <a:rPr lang="en-US" sz="2109" dirty="0">
                <a:solidFill>
                  <a:srgbClr val="000000"/>
                </a:solidFill>
                <a:sym typeface="Helvetica Light"/>
              </a:rPr>
              <a:t>Inputs &amp; </a:t>
            </a:r>
          </a:p>
          <a:p>
            <a:pPr algn="ctr" defTabSz="410751" latinLnBrk="1" hangingPunct="0"/>
            <a:r>
              <a:rPr lang="en-US" sz="2109" dirty="0">
                <a:solidFill>
                  <a:srgbClr val="000000"/>
                </a:solidFill>
                <a:sym typeface="Helvetica Light"/>
              </a:rPr>
              <a:t>outputs</a:t>
            </a:r>
          </a:p>
        </p:txBody>
      </p:sp>
      <p:sp>
        <p:nvSpPr>
          <p:cNvPr id="11" name="TextBox 10"/>
          <p:cNvSpPr txBox="1"/>
          <p:nvPr/>
        </p:nvSpPr>
        <p:spPr>
          <a:xfrm>
            <a:off x="6411651" y="3001050"/>
            <a:ext cx="1389910" cy="721288"/>
          </a:xfrm>
          <a:prstGeom prst="rect">
            <a:avLst/>
          </a:prstGeom>
          <a:solidFill>
            <a:schemeClr val="accent3">
              <a:lumMod val="40000"/>
              <a:lumOff val="60000"/>
              <a:alpha val="57000"/>
            </a:schemeClr>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algn="ctr" defTabSz="410751" latinLnBrk="1" hangingPunct="0"/>
            <a:r>
              <a:rPr lang="en-US" sz="2109" dirty="0">
                <a:solidFill>
                  <a:srgbClr val="000000"/>
                </a:solidFill>
              </a:rPr>
              <a:t>Logic </a:t>
            </a:r>
          </a:p>
          <a:p>
            <a:pPr algn="ctr" defTabSz="410751" latinLnBrk="1" hangingPunct="0"/>
            <a:r>
              <a:rPr lang="en-US" sz="2109" dirty="0">
                <a:solidFill>
                  <a:srgbClr val="000000"/>
                </a:solidFill>
              </a:rPr>
              <a:t>of PE</a:t>
            </a:r>
          </a:p>
        </p:txBody>
      </p:sp>
      <p:sp>
        <p:nvSpPr>
          <p:cNvPr id="12" name="Right Arrow 11"/>
          <p:cNvSpPr/>
          <p:nvPr/>
        </p:nvSpPr>
        <p:spPr>
          <a:xfrm rot="9677426">
            <a:off x="5637494" y="2967459"/>
            <a:ext cx="578335" cy="659025"/>
          </a:xfrm>
          <a:prstGeom prst="rightArrow">
            <a:avLst/>
          </a:prstGeom>
          <a:solidFill>
            <a:srgbClr val="008000">
              <a:alpha val="46000"/>
            </a:srgbClr>
          </a:solidFill>
          <a:ln w="12700" cap="flat">
            <a:no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algn="ctr" defTabSz="410751" latinLnBrk="1" hangingPunct="0"/>
            <a:endParaRPr lang="en-US" sz="1687">
              <a:solidFill>
                <a:srgbClr val="FFFFFF"/>
              </a:solidFill>
              <a:sym typeface="Helvetica Light"/>
            </a:endParaRPr>
          </a:p>
        </p:txBody>
      </p:sp>
      <p:sp>
        <p:nvSpPr>
          <p:cNvPr id="13" name="TextBox 12"/>
          <p:cNvSpPr txBox="1"/>
          <p:nvPr/>
        </p:nvSpPr>
        <p:spPr>
          <a:xfrm>
            <a:off x="6621497" y="5430260"/>
            <a:ext cx="1389910" cy="721288"/>
          </a:xfrm>
          <a:prstGeom prst="rect">
            <a:avLst/>
          </a:prstGeom>
          <a:solidFill>
            <a:schemeClr val="accent3">
              <a:lumMod val="40000"/>
              <a:lumOff val="60000"/>
              <a:alpha val="57000"/>
            </a:schemeClr>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algn="ctr" defTabSz="410751" latinLnBrk="1" hangingPunct="0"/>
            <a:r>
              <a:rPr lang="en-US" sz="2109" dirty="0">
                <a:solidFill>
                  <a:srgbClr val="000000"/>
                </a:solidFill>
              </a:rPr>
              <a:t>Stream out</a:t>
            </a:r>
          </a:p>
          <a:p>
            <a:pPr algn="ctr" defTabSz="410751" latinLnBrk="1" hangingPunct="0"/>
            <a:r>
              <a:rPr lang="en-US" sz="2109" dirty="0">
                <a:solidFill>
                  <a:srgbClr val="000000"/>
                </a:solidFill>
              </a:rPr>
              <a:t>data </a:t>
            </a:r>
          </a:p>
        </p:txBody>
      </p:sp>
      <p:sp>
        <p:nvSpPr>
          <p:cNvPr id="14" name="Right Arrow 13"/>
          <p:cNvSpPr/>
          <p:nvPr/>
        </p:nvSpPr>
        <p:spPr>
          <a:xfrm rot="12067090">
            <a:off x="5989950" y="5383078"/>
            <a:ext cx="459655" cy="659025"/>
          </a:xfrm>
          <a:prstGeom prst="rightArrow">
            <a:avLst/>
          </a:prstGeom>
          <a:solidFill>
            <a:srgbClr val="008000">
              <a:alpha val="46000"/>
            </a:srgbClr>
          </a:solidFill>
          <a:ln w="12700" cap="flat">
            <a:no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algn="ctr" defTabSz="410751" latinLnBrk="1" hangingPunct="0"/>
            <a:endParaRPr lang="en-US" sz="1687">
              <a:solidFill>
                <a:srgbClr val="FFFFFF"/>
              </a:solidFill>
              <a:sym typeface="Helvetica Light"/>
            </a:endParaRPr>
          </a:p>
        </p:txBody>
      </p:sp>
      <p:sp>
        <p:nvSpPr>
          <p:cNvPr id="17" name="Right Arrow 16"/>
          <p:cNvSpPr/>
          <p:nvPr/>
        </p:nvSpPr>
        <p:spPr>
          <a:xfrm rot="9677426">
            <a:off x="5121912" y="1924311"/>
            <a:ext cx="578335" cy="659025"/>
          </a:xfrm>
          <a:prstGeom prst="rightArrow">
            <a:avLst/>
          </a:prstGeom>
          <a:solidFill>
            <a:srgbClr val="008000">
              <a:alpha val="46000"/>
            </a:srgbClr>
          </a:solidFill>
          <a:ln w="12700" cap="flat">
            <a:no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algn="ctr" defTabSz="410751" latinLnBrk="1" hangingPunct="0"/>
            <a:endParaRPr lang="en-US" sz="1687">
              <a:solidFill>
                <a:srgbClr val="FFFFFF"/>
              </a:solidFill>
              <a:sym typeface="Helvetica Light"/>
            </a:endParaRPr>
          </a:p>
        </p:txBody>
      </p:sp>
    </p:spTree>
    <p:extLst>
      <p:ext uri="{BB962C8B-B14F-4D97-AF65-F5344CB8AC3E}">
        <p14:creationId xmlns:p14="http://schemas.microsoft.com/office/powerpoint/2010/main" val="74018795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7">
                                            <p:txEl>
                                              <p:pRg st="11" end="11"/>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7">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2" grpId="0" animBg="1"/>
      <p:bldP spid="13" grpId="0" animBg="1"/>
      <p:bldP spid="14" grpId="0" animBg="1"/>
      <p:bldP spid="1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358372" y="1477682"/>
            <a:ext cx="10515600" cy="1325563"/>
          </a:xfrm>
        </p:spPr>
        <p:txBody>
          <a:bodyPr vert="horz" lIns="91440" tIns="45720" rIns="91440" bIns="45720" rtlCol="0" anchor="ctr">
            <a:normAutofit/>
          </a:bodyPr>
          <a:lstStyle/>
          <a:p>
            <a:r>
              <a:rPr lang="en-US" sz="2400" dirty="0"/>
              <a:t>Data analytic frameworks and Computing environments </a:t>
            </a:r>
            <a:br>
              <a:rPr lang="en-US" b="1" kern="1200" dirty="0">
                <a:solidFill>
                  <a:schemeClr val="tx1"/>
                </a:solidFill>
                <a:latin typeface="+mj-lt"/>
                <a:ea typeface="+mj-ea"/>
                <a:cs typeface="+mj-cs"/>
              </a:rPr>
            </a:br>
            <a:endParaRPr lang="en-US" kern="1200" dirty="0">
              <a:solidFill>
                <a:schemeClr val="tx1"/>
              </a:solidFill>
              <a:latin typeface="+mj-lt"/>
              <a:ea typeface="+mj-ea"/>
              <a:cs typeface="+mj-cs"/>
            </a:endParaRPr>
          </a:p>
        </p:txBody>
      </p:sp>
      <p:graphicFrame>
        <p:nvGraphicFramePr>
          <p:cNvPr id="39" name="Content Placeholder 1">
            <a:extLst>
              <a:ext uri="{FF2B5EF4-FFF2-40B4-BE49-F238E27FC236}">
                <a16:creationId xmlns:a16="http://schemas.microsoft.com/office/drawing/2014/main" id="{F49AE71D-D6DE-446B-9740-74CB24AD68B1}"/>
              </a:ext>
            </a:extLst>
          </p:cNvPr>
          <p:cNvGraphicFramePr>
            <a:graphicFrameLocks noGrp="1"/>
          </p:cNvGraphicFramePr>
          <p:nvPr>
            <p:ph idx="1"/>
            <p:extLst>
              <p:ext uri="{D42A27DB-BD31-4B8C-83A1-F6EECF244321}">
                <p14:modId xmlns:p14="http://schemas.microsoft.com/office/powerpoint/2010/main" val="1165886622"/>
              </p:ext>
            </p:extLst>
          </p:nvPr>
        </p:nvGraphicFramePr>
        <p:xfrm>
          <a:off x="1358372" y="1927514"/>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Picture 2" descr="Image result for epcc">
            <a:extLst>
              <a:ext uri="{FF2B5EF4-FFF2-40B4-BE49-F238E27FC236}">
                <a16:creationId xmlns:a16="http://schemas.microsoft.com/office/drawing/2014/main" id="{2EE489D7-16A3-774F-8C6D-9BCCD89C133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350866" y="6005241"/>
            <a:ext cx="1523106" cy="53367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9652999-13F3-A54D-B123-1B84F9E48543}"/>
              </a:ext>
            </a:extLst>
          </p:cNvPr>
          <p:cNvSpPr txBox="1"/>
          <p:nvPr/>
        </p:nvSpPr>
        <p:spPr>
          <a:xfrm>
            <a:off x="737990" y="1026848"/>
            <a:ext cx="8484486" cy="369332"/>
          </a:xfrm>
          <a:prstGeom prst="rect">
            <a:avLst/>
          </a:prstGeom>
          <a:noFill/>
        </p:spPr>
        <p:txBody>
          <a:bodyPr wrap="none" rtlCol="0">
            <a:spAutoFit/>
          </a:bodyPr>
          <a:lstStyle/>
          <a:p>
            <a:r>
              <a:rPr lang="en-US" dirty="0">
                <a:solidFill>
                  <a:srgbClr val="637E93"/>
                </a:solidFill>
                <a:latin typeface="Ayuthaya" charset="-34"/>
                <a:ea typeface="Ayuthaya" charset="-34"/>
                <a:cs typeface="Ayuthaya" charset="-34"/>
              </a:rPr>
              <a:t>Big Data Sciences Era, Data Intensive Computing applications</a:t>
            </a:r>
          </a:p>
        </p:txBody>
      </p:sp>
      <p:sp>
        <p:nvSpPr>
          <p:cNvPr id="7" name="Rectangle 6">
            <a:extLst>
              <a:ext uri="{FF2B5EF4-FFF2-40B4-BE49-F238E27FC236}">
                <a16:creationId xmlns:a16="http://schemas.microsoft.com/office/drawing/2014/main" id="{CADD215C-15A2-2D4A-B71C-E62B744AB385}"/>
              </a:ext>
            </a:extLst>
          </p:cNvPr>
          <p:cNvSpPr/>
          <p:nvPr/>
        </p:nvSpPr>
        <p:spPr>
          <a:xfrm>
            <a:off x="737989" y="1420705"/>
            <a:ext cx="9620251" cy="4571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A742BCAC-18C6-6C47-9DFB-C79E1357018C}"/>
              </a:ext>
            </a:extLst>
          </p:cNvPr>
          <p:cNvSpPr txBox="1"/>
          <p:nvPr/>
        </p:nvSpPr>
        <p:spPr>
          <a:xfrm>
            <a:off x="125162" y="231978"/>
            <a:ext cx="5970837" cy="477054"/>
          </a:xfrm>
          <a:prstGeom prst="rect">
            <a:avLst/>
          </a:prstGeom>
          <a:noFill/>
        </p:spPr>
        <p:txBody>
          <a:bodyPr wrap="square" rtlCol="0">
            <a:spAutoFit/>
          </a:bodyPr>
          <a:lstStyle/>
          <a:p>
            <a:r>
              <a:rPr lang="en-US" sz="2500" dirty="0">
                <a:solidFill>
                  <a:schemeClr val="bg2">
                    <a:lumMod val="50000"/>
                  </a:schemeClr>
                </a:solidFill>
                <a:latin typeface="Ayuthaya" charset="-34"/>
                <a:ea typeface="Ayuthaya" charset="-34"/>
                <a:cs typeface="Ayuthaya" charset="-34"/>
              </a:rPr>
              <a:t>Introduction</a:t>
            </a:r>
          </a:p>
        </p:txBody>
      </p:sp>
    </p:spTree>
    <p:extLst>
      <p:ext uri="{BB962C8B-B14F-4D97-AF65-F5344CB8AC3E}">
        <p14:creationId xmlns:p14="http://schemas.microsoft.com/office/powerpoint/2010/main" val="105998383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21.png"/>
          <p:cNvPicPr/>
          <p:nvPr/>
        </p:nvPicPr>
        <p:blipFill>
          <a:blip r:embed="rId3">
            <a:extLst/>
          </a:blip>
          <a:stretch>
            <a:fillRect/>
          </a:stretch>
        </p:blipFill>
        <p:spPr>
          <a:xfrm>
            <a:off x="1925155" y="1701129"/>
            <a:ext cx="2988668" cy="1876881"/>
          </a:xfrm>
          <a:prstGeom prst="rect">
            <a:avLst/>
          </a:prstGeom>
          <a:ln w="3175">
            <a:miter lim="400000"/>
          </a:ln>
        </p:spPr>
      </p:pic>
      <p:sp>
        <p:nvSpPr>
          <p:cNvPr id="5" name="Shape 401"/>
          <p:cNvSpPr/>
          <p:nvPr/>
        </p:nvSpPr>
        <p:spPr>
          <a:xfrm>
            <a:off x="1925155" y="3299499"/>
            <a:ext cx="768303" cy="335395"/>
          </a:xfrm>
          <a:prstGeom prst="rect">
            <a:avLst/>
          </a:prstGeom>
          <a:ln w="12700">
            <a:miter lim="400000"/>
          </a:ln>
          <a:extLst>
            <a:ext uri="{C572A759-6A51-4108-AA02-DFA0A04FC94B}">
              <ma14:wrappingTextBoxFlag xmlns:ma14="http://schemas.microsoft.com/office/mac/drawingml/2011/main" xmlns="" val="1"/>
            </a:ext>
          </a:extLst>
        </p:spPr>
        <p:txBody>
          <a:bodyPr lIns="26788" tIns="26788" rIns="26788" bIns="26788" anchor="ctr">
            <a:spAutoFit/>
          </a:bodyPr>
          <a:lstStyle>
            <a:lvl1pPr algn="ctr" defTabSz="830862">
              <a:defRPr sz="2500" b="1">
                <a:solidFill>
                  <a:srgbClr val="535353"/>
                </a:solidFill>
                <a:latin typeface="Gill Sans Light"/>
                <a:ea typeface="Gill Sans Light"/>
                <a:cs typeface="Gill Sans Light"/>
                <a:sym typeface="Gill Sans Light"/>
              </a:defRPr>
            </a:lvl1pPr>
          </a:lstStyle>
          <a:p>
            <a:pPr lvl="0">
              <a:defRPr sz="1800" b="0">
                <a:solidFill>
                  <a:srgbClr val="000000"/>
                </a:solidFill>
              </a:defRPr>
            </a:pPr>
            <a:r>
              <a:rPr sz="1828"/>
              <a:t>PEs</a:t>
            </a:r>
          </a:p>
        </p:txBody>
      </p:sp>
      <p:grpSp>
        <p:nvGrpSpPr>
          <p:cNvPr id="6" name="Group 409"/>
          <p:cNvGrpSpPr/>
          <p:nvPr/>
        </p:nvGrpSpPr>
        <p:grpSpPr>
          <a:xfrm>
            <a:off x="2784608" y="1784653"/>
            <a:ext cx="7323768" cy="2449438"/>
            <a:chOff x="-233197" y="0"/>
            <a:chExt cx="10416023" cy="3483644"/>
          </a:xfrm>
        </p:grpSpPr>
        <p:pic>
          <p:nvPicPr>
            <p:cNvPr id="7" name="fw-prov2.png"/>
            <p:cNvPicPr/>
            <p:nvPr/>
          </p:nvPicPr>
          <p:blipFill>
            <a:blip r:embed="rId4">
              <a:extLst/>
            </a:blip>
            <a:stretch>
              <a:fillRect/>
            </a:stretch>
          </p:blipFill>
          <p:spPr>
            <a:xfrm>
              <a:off x="2825529" y="0"/>
              <a:ext cx="7357297" cy="3483645"/>
            </a:xfrm>
            <a:prstGeom prst="rect">
              <a:avLst/>
            </a:prstGeom>
            <a:ln w="12700" cap="flat">
              <a:noFill/>
              <a:miter lim="400000"/>
            </a:ln>
            <a:effectLst>
              <a:reflection stA="50000" endPos="40000" dir="5400000" sy="-100000" algn="bl" rotWithShape="0"/>
            </a:effectLst>
          </p:spPr>
        </p:pic>
        <p:sp>
          <p:nvSpPr>
            <p:cNvPr id="8" name="Shape 403"/>
            <p:cNvSpPr/>
            <p:nvPr/>
          </p:nvSpPr>
          <p:spPr>
            <a:xfrm>
              <a:off x="2234786" y="2096965"/>
              <a:ext cx="618683" cy="1367287"/>
            </a:xfrm>
            <a:prstGeom prst="rect">
              <a:avLst/>
            </a:prstGeom>
            <a:solidFill>
              <a:srgbClr val="AB1802"/>
            </a:solidFill>
            <a:ln w="3175" cap="flat">
              <a:noFill/>
              <a:miter lim="400000"/>
            </a:ln>
            <a:effectLst/>
            <a:extLst>
              <a:ext uri="{C572A759-6A51-4108-AA02-DFA0A04FC94B}">
                <ma14:wrappingTextBoxFlag xmlns:ma14="http://schemas.microsoft.com/office/mac/drawingml/2011/main" xmlns="" val="1"/>
              </a:ext>
            </a:extLst>
          </p:spPr>
          <p:txBody>
            <a:bodyPr wrap="square" lIns="26789" tIns="26789" rIns="26789" bIns="26789" numCol="1" anchor="ctr">
              <a:noAutofit/>
            </a:bodyPr>
            <a:lstStyle>
              <a:lvl1pPr algn="ctr" defTabSz="830862">
                <a:defRPr sz="1400">
                  <a:solidFill>
                    <a:srgbClr val="FFFFFF"/>
                  </a:solidFill>
                  <a:latin typeface="Gill Sans Light"/>
                  <a:ea typeface="Gill Sans Light"/>
                  <a:cs typeface="Gill Sans Light"/>
                  <a:sym typeface="Gill Sans Light"/>
                </a:defRPr>
              </a:lvl1pPr>
            </a:lstStyle>
            <a:p>
              <a:pPr lvl="0">
                <a:defRPr sz="1800">
                  <a:solidFill>
                    <a:srgbClr val="000000"/>
                  </a:solidFill>
                </a:defRPr>
              </a:pPr>
              <a:r>
                <a:rPr sz="1266"/>
                <a:t>WEB api</a:t>
              </a:r>
            </a:p>
          </p:txBody>
        </p:sp>
        <p:grpSp>
          <p:nvGrpSpPr>
            <p:cNvPr id="9" name="Group 408"/>
            <p:cNvGrpSpPr/>
            <p:nvPr/>
          </p:nvGrpSpPr>
          <p:grpSpPr>
            <a:xfrm>
              <a:off x="-233198" y="1965413"/>
              <a:ext cx="2486187" cy="1494476"/>
              <a:chOff x="-268450" y="117879"/>
              <a:chExt cx="2486186" cy="1494474"/>
            </a:xfrm>
          </p:grpSpPr>
          <p:grpSp>
            <p:nvGrpSpPr>
              <p:cNvPr id="10" name="Group 406"/>
              <p:cNvGrpSpPr/>
              <p:nvPr/>
            </p:nvGrpSpPr>
            <p:grpSpPr>
              <a:xfrm>
                <a:off x="-35253" y="117879"/>
                <a:ext cx="2252989" cy="1494476"/>
                <a:chOff x="-129495" y="388629"/>
                <a:chExt cx="2252988" cy="1494474"/>
              </a:xfrm>
            </p:grpSpPr>
            <p:pic>
              <p:nvPicPr>
                <p:cNvPr id="12" name="Icon_MongoDB_by_xkneo.png"/>
                <p:cNvPicPr/>
                <p:nvPr/>
              </p:nvPicPr>
              <p:blipFill>
                <a:blip r:embed="rId5">
                  <a:extLst/>
                </a:blip>
                <a:stretch>
                  <a:fillRect/>
                </a:stretch>
              </p:blipFill>
              <p:spPr>
                <a:xfrm>
                  <a:off x="1142620" y="902231"/>
                  <a:ext cx="980874" cy="980874"/>
                </a:xfrm>
                <a:prstGeom prst="rect">
                  <a:avLst/>
                </a:prstGeom>
                <a:ln w="3175" cap="flat">
                  <a:noFill/>
                  <a:miter lim="400000"/>
                </a:ln>
                <a:effectLst/>
              </p:spPr>
            </p:pic>
            <p:sp>
              <p:nvSpPr>
                <p:cNvPr id="13" name="Shape 405"/>
                <p:cNvSpPr/>
                <p:nvPr/>
              </p:nvSpPr>
              <p:spPr>
                <a:xfrm rot="1330296">
                  <a:off x="-99134" y="619435"/>
                  <a:ext cx="1304818" cy="416570"/>
                </a:xfrm>
                <a:prstGeom prst="rightArrow">
                  <a:avLst>
                    <a:gd name="adj1" fmla="val 28750"/>
                    <a:gd name="adj2" fmla="val 70750"/>
                  </a:avLst>
                </a:prstGeom>
                <a:solidFill>
                  <a:srgbClr val="6FD97F"/>
                </a:solidFill>
                <a:ln w="3175" cap="flat">
                  <a:noFill/>
                  <a:miter lim="400000"/>
                </a:ln>
                <a:effectLst>
                  <a:outerShdw blurRad="63500" dir="5400000" rotWithShape="0">
                    <a:srgbClr val="000000">
                      <a:alpha val="50000"/>
                    </a:srgbClr>
                  </a:outerShdw>
                </a:effectLst>
                <a:extLst>
                  <a:ext uri="{C572A759-6A51-4108-AA02-DFA0A04FC94B}">
                    <ma14:wrappingTextBoxFlag xmlns:ma14="http://schemas.microsoft.com/office/mac/drawingml/2011/main" xmlns="" val="1"/>
                  </a:ext>
                </a:extLst>
              </p:spPr>
              <p:txBody>
                <a:bodyPr wrap="square" lIns="26789" tIns="26789" rIns="26789" bIns="26789" numCol="1" anchor="ctr">
                  <a:noAutofit/>
                </a:bodyPr>
                <a:lstStyle>
                  <a:lvl1pPr algn="ctr" defTabSz="830862">
                    <a:defRPr>
                      <a:solidFill>
                        <a:srgbClr val="74A7FE"/>
                      </a:solidFill>
                      <a:latin typeface="Gill Sans Light"/>
                      <a:ea typeface="Gill Sans Light"/>
                      <a:cs typeface="Gill Sans Light"/>
                      <a:sym typeface="Gill Sans Light"/>
                    </a:defRPr>
                  </a:lvl1pPr>
                </a:lstStyle>
                <a:p>
                  <a:pPr lvl="0">
                    <a:defRPr sz="1800">
                      <a:solidFill>
                        <a:srgbClr val="000000"/>
                      </a:solidFill>
                    </a:defRPr>
                  </a:pPr>
                  <a:endParaRPr sz="2391" dirty="0"/>
                </a:p>
              </p:txBody>
            </p:sp>
          </p:grpSp>
          <p:sp>
            <p:nvSpPr>
              <p:cNvPr id="11" name="Shape 407"/>
              <p:cNvSpPr/>
              <p:nvPr/>
            </p:nvSpPr>
            <p:spPr>
              <a:xfrm>
                <a:off x="-268451" y="649024"/>
                <a:ext cx="1035941" cy="432186"/>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26789" tIns="26789" rIns="26789" bIns="26789" numCol="1" anchor="ctr">
                <a:noAutofit/>
              </a:bodyPr>
              <a:lstStyle>
                <a:lvl1pPr algn="ctr" defTabSz="830862">
                  <a:defRPr sz="2500" b="1">
                    <a:solidFill>
                      <a:srgbClr val="535353"/>
                    </a:solidFill>
                    <a:latin typeface="Gill Sans Light"/>
                    <a:ea typeface="Gill Sans Light"/>
                    <a:cs typeface="Gill Sans Light"/>
                    <a:sym typeface="Gill Sans Light"/>
                  </a:defRPr>
                </a:lvl1pPr>
              </a:lstStyle>
              <a:p>
                <a:pPr lvl="0">
                  <a:defRPr sz="1800" b="0">
                    <a:solidFill>
                      <a:srgbClr val="000000"/>
                    </a:solidFill>
                  </a:defRPr>
                </a:pPr>
                <a:r>
                  <a:rPr sz="1828"/>
                  <a:t>prov</a:t>
                </a:r>
              </a:p>
            </p:txBody>
          </p:sp>
        </p:grpSp>
      </p:grpSp>
      <p:grpSp>
        <p:nvGrpSpPr>
          <p:cNvPr id="14" name="Group 415"/>
          <p:cNvGrpSpPr/>
          <p:nvPr/>
        </p:nvGrpSpPr>
        <p:grpSpPr>
          <a:xfrm>
            <a:off x="6491767" y="2137287"/>
            <a:ext cx="3392002" cy="759027"/>
            <a:chOff x="60111" y="0"/>
            <a:chExt cx="4824179" cy="1079503"/>
          </a:xfrm>
        </p:grpSpPr>
        <p:sp>
          <p:nvSpPr>
            <p:cNvPr id="15" name="Shape 410"/>
            <p:cNvSpPr/>
            <p:nvPr/>
          </p:nvSpPr>
          <p:spPr>
            <a:xfrm>
              <a:off x="4367880" y="621958"/>
              <a:ext cx="516410" cy="457545"/>
            </a:xfrm>
            <a:prstGeom prst="rect">
              <a:avLst/>
            </a:prstGeom>
            <a:noFill/>
            <a:ln w="25400" cap="flat">
              <a:solidFill>
                <a:srgbClr val="4F81BD"/>
              </a:solidFill>
              <a:prstDash val="solid"/>
              <a:bevel/>
            </a:ln>
            <a:effectLst>
              <a:outerShdw blurRad="50800" dist="25400" dir="5400000" rotWithShape="0">
                <a:srgbClr val="000000">
                  <a:alpha val="35000"/>
                </a:srgbClr>
              </a:outerShdw>
            </a:effectLst>
          </p:spPr>
          <p:txBody>
            <a:bodyPr wrap="square" lIns="0" tIns="0" rIns="0" bIns="0" numCol="1" anchor="ctr">
              <a:noAutofit/>
            </a:bodyPr>
            <a:lstStyle/>
            <a:p>
              <a:pPr lvl="0"/>
              <a:endParaRPr sz="1266"/>
            </a:p>
          </p:txBody>
        </p:sp>
        <p:sp>
          <p:nvSpPr>
            <p:cNvPr id="16" name="Shape 411"/>
            <p:cNvSpPr/>
            <p:nvPr/>
          </p:nvSpPr>
          <p:spPr>
            <a:xfrm>
              <a:off x="60111" y="459398"/>
              <a:ext cx="516409" cy="457546"/>
            </a:xfrm>
            <a:prstGeom prst="rect">
              <a:avLst/>
            </a:prstGeom>
            <a:noFill/>
            <a:ln w="25400" cap="flat">
              <a:solidFill>
                <a:srgbClr val="4F81BD"/>
              </a:solidFill>
              <a:prstDash val="solid"/>
              <a:bevel/>
            </a:ln>
            <a:effectLst>
              <a:outerShdw blurRad="50800" dist="25400" dir="5400000" rotWithShape="0">
                <a:srgbClr val="000000">
                  <a:alpha val="35000"/>
                </a:srgbClr>
              </a:outerShdw>
            </a:effectLst>
          </p:spPr>
          <p:txBody>
            <a:bodyPr wrap="square" lIns="0" tIns="0" rIns="0" bIns="0" numCol="1" anchor="ctr">
              <a:noAutofit/>
            </a:bodyPr>
            <a:lstStyle/>
            <a:p>
              <a:pPr lvl="0"/>
              <a:endParaRPr sz="1266"/>
            </a:p>
          </p:txBody>
        </p:sp>
        <p:sp>
          <p:nvSpPr>
            <p:cNvPr id="17" name="Shape 412"/>
            <p:cNvSpPr/>
            <p:nvPr/>
          </p:nvSpPr>
          <p:spPr>
            <a:xfrm>
              <a:off x="4313099" y="0"/>
              <a:ext cx="355652" cy="277044"/>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2400" b="1">
                  <a:solidFill>
                    <a:srgbClr val="C0504D"/>
                  </a:solidFill>
                </a:defRPr>
              </a:lvl1pPr>
            </a:lstStyle>
            <a:p>
              <a:pPr lvl="0">
                <a:defRPr sz="1800" b="0">
                  <a:solidFill>
                    <a:srgbClr val="000000"/>
                  </a:solidFill>
                </a:defRPr>
              </a:pPr>
              <a:r>
                <a:rPr sz="1266"/>
                <a:t>end</a:t>
              </a:r>
            </a:p>
          </p:txBody>
        </p:sp>
        <p:sp>
          <p:nvSpPr>
            <p:cNvPr id="18" name="Shape 413"/>
            <p:cNvSpPr/>
            <p:nvPr/>
          </p:nvSpPr>
          <p:spPr>
            <a:xfrm>
              <a:off x="67748" y="0"/>
              <a:ext cx="621299" cy="277044"/>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2400" b="1">
                  <a:solidFill>
                    <a:srgbClr val="C0504D"/>
                  </a:solidFill>
                </a:defRPr>
              </a:lvl1pPr>
            </a:lstStyle>
            <a:p>
              <a:pPr lvl="0">
                <a:defRPr sz="1800" b="0">
                  <a:solidFill>
                    <a:srgbClr val="000000"/>
                  </a:solidFill>
                </a:defRPr>
              </a:pPr>
              <a:r>
                <a:rPr sz="1266"/>
                <a:t>source</a:t>
              </a:r>
            </a:p>
          </p:txBody>
        </p:sp>
        <p:sp>
          <p:nvSpPr>
            <p:cNvPr id="19" name="Shape 414"/>
            <p:cNvSpPr/>
            <p:nvPr/>
          </p:nvSpPr>
          <p:spPr>
            <a:xfrm>
              <a:off x="1090945" y="163774"/>
              <a:ext cx="3127779" cy="235993"/>
            </a:xfrm>
            <a:prstGeom prst="leftRightArrow">
              <a:avLst>
                <a:gd name="adj1" fmla="val 40834"/>
                <a:gd name="adj2" fmla="val 150221"/>
              </a:avLst>
            </a:prstGeom>
            <a:solidFill>
              <a:srgbClr val="FFFFFF"/>
            </a:solidFill>
            <a:ln w="25400" cap="flat">
              <a:solidFill>
                <a:srgbClr val="4F81BD"/>
              </a:solidFill>
              <a:prstDash val="solid"/>
              <a:bevel/>
            </a:ln>
            <a:effectLst>
              <a:outerShdw blurRad="50800" dist="25400" dir="5400000" rotWithShape="0">
                <a:srgbClr val="000000">
                  <a:alpha val="35000"/>
                </a:srgbClr>
              </a:outerShdw>
            </a:effectLst>
          </p:spPr>
          <p:txBody>
            <a:bodyPr wrap="square" lIns="0" tIns="0" rIns="0" bIns="0" numCol="1" anchor="ctr">
              <a:noAutofit/>
            </a:bodyPr>
            <a:lstStyle/>
            <a:p>
              <a:pPr lvl="0"/>
              <a:endParaRPr sz="1266"/>
            </a:p>
          </p:txBody>
        </p:sp>
      </p:grpSp>
      <p:sp>
        <p:nvSpPr>
          <p:cNvPr id="20" name="TextBox 19"/>
          <p:cNvSpPr txBox="1"/>
          <p:nvPr/>
        </p:nvSpPr>
        <p:spPr>
          <a:xfrm>
            <a:off x="3268135" y="5384800"/>
            <a:ext cx="184729" cy="287128"/>
          </a:xfrm>
          <a:prstGeom prst="rect">
            <a:avLst/>
          </a:prstGeom>
          <a:noFill/>
        </p:spPr>
        <p:txBody>
          <a:bodyPr wrap="none" lIns="91439" tIns="45719" rIns="91439" bIns="45719" rtlCol="0">
            <a:spAutoFit/>
          </a:bodyPr>
          <a:lstStyle/>
          <a:p>
            <a:endParaRPr lang="en-US" sz="1266" dirty="0"/>
          </a:p>
        </p:txBody>
      </p:sp>
      <p:sp>
        <p:nvSpPr>
          <p:cNvPr id="21" name="Shape 400"/>
          <p:cNvSpPr/>
          <p:nvPr/>
        </p:nvSpPr>
        <p:spPr>
          <a:xfrm>
            <a:off x="1549829" y="4334676"/>
            <a:ext cx="8721213" cy="2083057"/>
          </a:xfrm>
          <a:prstGeom prst="rect">
            <a:avLst/>
          </a:prstGeom>
          <a:ln w="12700">
            <a:miter lim="400000"/>
          </a:ln>
          <a:extLst>
            <a:ext uri="{C572A759-6A51-4108-AA02-DFA0A04FC94B}">
              <ma14:wrappingTextBoxFlag xmlns:ma14="http://schemas.microsoft.com/office/mac/drawingml/2011/main" xmlns="" val="1"/>
            </a:ext>
          </a:extLst>
        </p:spPr>
        <p:txBody>
          <a:bodyPr lIns="26788" tIns="26788" rIns="26788" bIns="26788"/>
          <a:lstStyle/>
          <a:p>
            <a:pPr lvl="2" indent="482161" defTabSz="584149">
              <a:buClr>
                <a:srgbClr val="535353"/>
              </a:buClr>
              <a:defRPr sz="1800"/>
            </a:pPr>
            <a:endParaRPr lang="en-US" sz="1477" dirty="0">
              <a:latin typeface="Gill Sans Light"/>
              <a:ea typeface="Gill Sans Light"/>
              <a:cs typeface="Gill Sans Light"/>
              <a:sym typeface="Gill Sans Light"/>
            </a:endParaRPr>
          </a:p>
          <a:p>
            <a:pPr lvl="2" indent="482161" defTabSz="584149">
              <a:buClr>
                <a:srgbClr val="535353"/>
              </a:buClr>
              <a:defRPr sz="1800"/>
            </a:pPr>
            <a:r>
              <a:rPr lang="en-US" sz="1969" b="1" dirty="0">
                <a:latin typeface="Gill Sans Light"/>
                <a:ea typeface="Gill Sans Light"/>
                <a:cs typeface="Gill Sans Light"/>
                <a:sym typeface="Gill Sans Light"/>
              </a:rPr>
              <a:t>Users can select which metadata to store</a:t>
            </a:r>
          </a:p>
          <a:p>
            <a:pPr lvl="2" indent="482161" defTabSz="584149">
              <a:buClr>
                <a:srgbClr val="535353"/>
              </a:buClr>
              <a:defRPr sz="1800"/>
            </a:pPr>
            <a:r>
              <a:rPr sz="1969" b="1" dirty="0">
                <a:latin typeface="Gill Sans Light"/>
                <a:ea typeface="Gill Sans Light"/>
                <a:cs typeface="Gill Sans Light"/>
                <a:sym typeface="Gill Sans Light"/>
              </a:rPr>
              <a:t>Searches over products metadata within and across runs</a:t>
            </a:r>
            <a:endParaRPr sz="1969" dirty="0">
              <a:latin typeface="Gill Sans Light"/>
              <a:ea typeface="Gill Sans Light"/>
              <a:cs typeface="Gill Sans Light"/>
              <a:sym typeface="Gill Sans Light"/>
            </a:endParaRPr>
          </a:p>
          <a:p>
            <a:pPr lvl="2" indent="482161" defTabSz="584149">
              <a:buClr>
                <a:srgbClr val="535353"/>
              </a:buClr>
              <a:defRPr sz="1800"/>
            </a:pPr>
            <a:r>
              <a:rPr sz="1969" b="1" dirty="0">
                <a:latin typeface="Gill Sans Light"/>
                <a:ea typeface="Gill Sans Light"/>
                <a:cs typeface="Gill Sans Light"/>
                <a:sym typeface="Gill Sans Light"/>
              </a:rPr>
              <a:t>Data download and preview</a:t>
            </a:r>
          </a:p>
          <a:p>
            <a:pPr lvl="2" indent="482161" defTabSz="584149">
              <a:buClr>
                <a:srgbClr val="535353"/>
              </a:buClr>
              <a:defRPr sz="1800"/>
            </a:pPr>
            <a:r>
              <a:rPr lang="en-US" sz="1969" b="1" dirty="0">
                <a:latin typeface="Gill Sans Light"/>
                <a:ea typeface="Gill Sans Light"/>
                <a:cs typeface="Gill Sans Light"/>
                <a:sym typeface="Gill Sans Light"/>
              </a:rPr>
              <a:t>Capturing of </a:t>
            </a:r>
            <a:r>
              <a:rPr sz="1969" b="1" dirty="0">
                <a:latin typeface="Gill Sans Light"/>
                <a:ea typeface="Gill Sans Light"/>
                <a:cs typeface="Gill Sans Light"/>
                <a:sym typeface="Gill Sans Light"/>
              </a:rPr>
              <a:t> </a:t>
            </a:r>
            <a:r>
              <a:rPr lang="en-US" sz="1969" b="1" dirty="0">
                <a:latin typeface="Gill Sans Light"/>
                <a:ea typeface="Gill Sans Light"/>
                <a:cs typeface="Gill Sans Light"/>
                <a:sym typeface="Gill Sans Light"/>
              </a:rPr>
              <a:t>E</a:t>
            </a:r>
            <a:r>
              <a:rPr sz="1969" b="1" dirty="0">
                <a:latin typeface="Gill Sans Light"/>
                <a:ea typeface="Gill Sans Light"/>
                <a:cs typeface="Gill Sans Light"/>
                <a:sym typeface="Gill Sans Light"/>
              </a:rPr>
              <a:t>rrors</a:t>
            </a:r>
            <a:r>
              <a:rPr lang="en-US" sz="1969" b="1" dirty="0">
                <a:latin typeface="Gill Sans Light"/>
                <a:ea typeface="Gill Sans Light"/>
                <a:cs typeface="Gill Sans Light"/>
                <a:sym typeface="Gill Sans Light"/>
              </a:rPr>
              <a:t> for Diagnostic purposes</a:t>
            </a:r>
            <a:endParaRPr sz="1969" b="1" dirty="0">
              <a:latin typeface="Gill Sans Light"/>
              <a:ea typeface="Gill Sans Light"/>
              <a:cs typeface="Gill Sans Light"/>
              <a:sym typeface="Gill Sans Light"/>
            </a:endParaRPr>
          </a:p>
          <a:p>
            <a:pPr lvl="2" indent="482161" defTabSz="584149">
              <a:buClr>
                <a:srgbClr val="535353"/>
              </a:buClr>
              <a:defRPr sz="1800"/>
            </a:pPr>
            <a:r>
              <a:rPr sz="1969" b="1" dirty="0">
                <a:solidFill>
                  <a:srgbClr val="9A403E"/>
                </a:solidFill>
                <a:latin typeface="Gill Sans Light"/>
                <a:ea typeface="Gill Sans Light"/>
                <a:cs typeface="Gill Sans Light"/>
                <a:sym typeface="Gill Sans Light"/>
              </a:rPr>
              <a:t>Data Fabric:</a:t>
            </a:r>
            <a:r>
              <a:rPr sz="1969" b="1" dirty="0">
                <a:latin typeface="Gill Sans Light"/>
                <a:ea typeface="Gill Sans Light"/>
                <a:cs typeface="Gill Sans Light"/>
                <a:sym typeface="Gill Sans Light"/>
              </a:rPr>
              <a:t> Multi directional navigations across data dependencies</a:t>
            </a:r>
          </a:p>
          <a:p>
            <a:pPr lvl="2" indent="482161" defTabSz="584149">
              <a:buClr>
                <a:srgbClr val="535353"/>
              </a:buClr>
              <a:defRPr sz="1800"/>
            </a:pPr>
            <a:r>
              <a:rPr sz="1969" b="1" dirty="0">
                <a:latin typeface="Gill Sans Light"/>
                <a:ea typeface="Gill Sans Light"/>
                <a:cs typeface="Gill Sans Light"/>
                <a:sym typeface="Gill Sans Light"/>
              </a:rPr>
              <a:t>W3C PROV-DM as reference model.</a:t>
            </a:r>
          </a:p>
        </p:txBody>
      </p:sp>
      <p:sp>
        <p:nvSpPr>
          <p:cNvPr id="23" name="Title 1"/>
          <p:cNvSpPr>
            <a:spLocks noGrp="1"/>
          </p:cNvSpPr>
          <p:nvPr>
            <p:ph type="title"/>
          </p:nvPr>
        </p:nvSpPr>
        <p:spPr>
          <a:xfrm>
            <a:off x="2193727" y="42933"/>
            <a:ext cx="7804547" cy="1518047"/>
          </a:xfrm>
        </p:spPr>
        <p:txBody>
          <a:bodyPr>
            <a:normAutofit/>
          </a:bodyPr>
          <a:lstStyle/>
          <a:p>
            <a:pPr algn="l"/>
            <a:r>
              <a:rPr lang="en-US" sz="3797" dirty="0"/>
              <a:t>dispel4py  advance concepts –</a:t>
            </a:r>
            <a:br>
              <a:rPr lang="en-US" sz="3797" dirty="0"/>
            </a:br>
            <a:r>
              <a:rPr lang="en-US" sz="3797" dirty="0"/>
              <a:t>Provenance</a:t>
            </a:r>
          </a:p>
        </p:txBody>
      </p:sp>
    </p:spTree>
    <p:extLst>
      <p:ext uri="{BB962C8B-B14F-4D97-AF65-F5344CB8AC3E}">
        <p14:creationId xmlns:p14="http://schemas.microsoft.com/office/powerpoint/2010/main" val="42566158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1">
            <a:extLst>
              <a:ext uri="{FF2B5EF4-FFF2-40B4-BE49-F238E27FC236}">
                <a16:creationId xmlns:a16="http://schemas.microsoft.com/office/drawing/2014/main" id="{4E0A2913-C544-45C3-AAB5-FB46A89A4A01}"/>
              </a:ext>
            </a:extLst>
          </p:cNvPr>
          <p:cNvGraphicFramePr>
            <a:graphicFrameLocks noGrp="1"/>
          </p:cNvGraphicFramePr>
          <p:nvPr>
            <p:ph idx="1"/>
            <p:extLst>
              <p:ext uri="{D42A27DB-BD31-4B8C-83A1-F6EECF244321}">
                <p14:modId xmlns:p14="http://schemas.microsoft.com/office/powerpoint/2010/main" val="266819818"/>
              </p:ext>
            </p:extLst>
          </p:nvPr>
        </p:nvGraphicFramePr>
        <p:xfrm>
          <a:off x="838200" y="1462554"/>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8" name="Title 2">
            <a:extLst>
              <a:ext uri="{FF2B5EF4-FFF2-40B4-BE49-F238E27FC236}">
                <a16:creationId xmlns:a16="http://schemas.microsoft.com/office/drawing/2014/main" id="{D6FA2CEA-02E0-D640-A8B9-B01323EF5101}"/>
              </a:ext>
            </a:extLst>
          </p:cNvPr>
          <p:cNvSpPr>
            <a:spLocks noGrp="1"/>
          </p:cNvSpPr>
          <p:nvPr>
            <p:ph type="title"/>
          </p:nvPr>
        </p:nvSpPr>
        <p:spPr>
          <a:xfrm>
            <a:off x="838200" y="365125"/>
            <a:ext cx="10515600" cy="1325563"/>
          </a:xfrm>
        </p:spPr>
        <p:txBody>
          <a:bodyPr vert="horz" lIns="91440" tIns="45720" rIns="91440" bIns="45720" rtlCol="0" anchor="ctr">
            <a:normAutofit fontScale="90000"/>
          </a:bodyPr>
          <a:lstStyle/>
          <a:p>
            <a:br>
              <a:rPr lang="en-GB" sz="3600" b="1" i="1" dirty="0">
                <a:solidFill>
                  <a:schemeClr val="bg1">
                    <a:lumMod val="50000"/>
                  </a:schemeClr>
                </a:solidFill>
              </a:rPr>
            </a:br>
            <a:r>
              <a:rPr lang="en-GB" sz="2800" dirty="0">
                <a:solidFill>
                  <a:schemeClr val="bg2">
                    <a:lumMod val="50000"/>
                  </a:schemeClr>
                </a:solidFill>
                <a:latin typeface="Ayuthaya" charset="-34"/>
                <a:ea typeface="Ayuthaya" charset="-34"/>
                <a:cs typeface="Ayuthaya" charset="-34"/>
              </a:rPr>
              <a:t>Delivering easy-to-use frameworks to empower data-driven research</a:t>
            </a:r>
            <a:br>
              <a:rPr lang="en-GB" sz="3600" b="1" i="1" dirty="0">
                <a:solidFill>
                  <a:schemeClr val="bg1">
                    <a:lumMod val="50000"/>
                  </a:schemeClr>
                </a:solidFill>
              </a:rPr>
            </a:br>
            <a:br>
              <a:rPr lang="en-US" b="1" kern="1200" dirty="0">
                <a:solidFill>
                  <a:schemeClr val="tx1"/>
                </a:solidFill>
                <a:latin typeface="+mj-lt"/>
                <a:ea typeface="+mj-ea"/>
                <a:cs typeface="+mj-cs"/>
              </a:rPr>
            </a:br>
            <a:endParaRPr lang="en-US" kern="1200" dirty="0">
              <a:solidFill>
                <a:schemeClr val="tx1"/>
              </a:solidFill>
              <a:latin typeface="+mj-lt"/>
              <a:ea typeface="+mj-ea"/>
              <a:cs typeface="+mj-cs"/>
            </a:endParaRPr>
          </a:p>
        </p:txBody>
      </p:sp>
      <p:pic>
        <p:nvPicPr>
          <p:cNvPr id="4" name="Picture 2" descr="Image result for epcc">
            <a:extLst>
              <a:ext uri="{FF2B5EF4-FFF2-40B4-BE49-F238E27FC236}">
                <a16:creationId xmlns:a16="http://schemas.microsoft.com/office/drawing/2014/main" id="{2D68210F-5C80-7D4F-9484-D0F961FDACC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350866" y="6005241"/>
            <a:ext cx="1523106" cy="533671"/>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0FA9E7FC-990D-0B47-A9F2-697E79ACFE70}"/>
              </a:ext>
            </a:extLst>
          </p:cNvPr>
          <p:cNvSpPr/>
          <p:nvPr/>
        </p:nvSpPr>
        <p:spPr>
          <a:xfrm>
            <a:off x="838200" y="1298301"/>
            <a:ext cx="9620251" cy="4571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844715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4" descr="pegasus_white_logo.png"/>
          <p:cNvPicPr>
            <a:picLocks noChangeAspect="1"/>
          </p:cNvPicPr>
          <p:nvPr/>
        </p:nvPicPr>
        <p:blipFill>
          <a:blip r:embed="rId3">
            <a:biLevel thresh="25000"/>
            <a:extLst>
              <a:ext uri="{28A0092B-C50C-407E-A947-70E740481C1C}">
                <a14:useLocalDpi xmlns:a14="http://schemas.microsoft.com/office/drawing/2010/main"/>
              </a:ext>
            </a:extLst>
          </a:blip>
          <a:srcRect/>
          <a:stretch>
            <a:fillRect/>
          </a:stretch>
        </p:blipFill>
        <p:spPr bwMode="auto">
          <a:xfrm>
            <a:off x="144358" y="6519615"/>
            <a:ext cx="441796" cy="3455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5" name="Rectangle 14"/>
          <p:cNvSpPr/>
          <p:nvPr/>
        </p:nvSpPr>
        <p:spPr>
          <a:xfrm>
            <a:off x="1417228" y="2739919"/>
            <a:ext cx="5363969" cy="338554"/>
          </a:xfrm>
          <a:prstGeom prst="rect">
            <a:avLst/>
          </a:prstGeom>
        </p:spPr>
        <p:txBody>
          <a:bodyPr wrap="none">
            <a:spAutoFit/>
          </a:bodyPr>
          <a:lstStyle/>
          <a:p>
            <a:r>
              <a:rPr lang="en-US" sz="1600" dirty="0">
                <a:solidFill>
                  <a:srgbClr val="637E93"/>
                </a:solidFill>
                <a:latin typeface="Ayuthaya" charset="-34"/>
                <a:ea typeface="Ayuthaya" charset="-34"/>
                <a:cs typeface="Ayuthaya" charset="-34"/>
              </a:rPr>
              <a:t>Enables parallel, distributed </a:t>
            </a:r>
            <a:r>
              <a:rPr lang="en-US" sz="1600" dirty="0">
                <a:solidFill>
                  <a:srgbClr val="70AE46"/>
                </a:solidFill>
                <a:latin typeface="Ayuthaya" charset="-34"/>
                <a:ea typeface="Ayuthaya" charset="-34"/>
                <a:cs typeface="Ayuthaya" charset="-34"/>
              </a:rPr>
              <a:t>computations</a:t>
            </a:r>
          </a:p>
        </p:txBody>
      </p:sp>
      <p:sp>
        <p:nvSpPr>
          <p:cNvPr id="32" name="Rectangle 31"/>
          <p:cNvSpPr/>
          <p:nvPr/>
        </p:nvSpPr>
        <p:spPr>
          <a:xfrm>
            <a:off x="782549" y="6089680"/>
            <a:ext cx="6966614" cy="584776"/>
          </a:xfrm>
          <a:prstGeom prst="rect">
            <a:avLst/>
          </a:prstGeom>
        </p:spPr>
        <p:txBody>
          <a:bodyPr wrap="square">
            <a:spAutoFit/>
          </a:bodyPr>
          <a:lstStyle/>
          <a:p>
            <a:r>
              <a:rPr lang="en-US" sz="1600" dirty="0">
                <a:solidFill>
                  <a:srgbClr val="637E93"/>
                </a:solidFill>
                <a:latin typeface="Ayuthaya" charset="-34"/>
                <a:ea typeface="Ayuthaya" charset="-34"/>
                <a:cs typeface="Ayuthaya" charset="-34"/>
              </a:rPr>
              <a:t>Provide tools to generate the scientific workflow</a:t>
            </a:r>
          </a:p>
          <a:p>
            <a:endParaRPr lang="en-US" sz="1600" dirty="0">
              <a:solidFill>
                <a:schemeClr val="accent6">
                  <a:lumMod val="75000"/>
                </a:schemeClr>
              </a:solidFill>
              <a:latin typeface="Ayuthaya" charset="-34"/>
              <a:ea typeface="Ayuthaya" charset="-34"/>
              <a:cs typeface="Ayuthaya" charset="-34"/>
            </a:endParaRPr>
          </a:p>
        </p:txBody>
      </p:sp>
      <p:sp>
        <p:nvSpPr>
          <p:cNvPr id="39" name="TextBox 38"/>
          <p:cNvSpPr txBox="1"/>
          <p:nvPr/>
        </p:nvSpPr>
        <p:spPr>
          <a:xfrm>
            <a:off x="125162" y="231978"/>
            <a:ext cx="5970837" cy="477054"/>
          </a:xfrm>
          <a:prstGeom prst="rect">
            <a:avLst/>
          </a:prstGeom>
          <a:noFill/>
        </p:spPr>
        <p:txBody>
          <a:bodyPr wrap="square" rtlCol="0">
            <a:spAutoFit/>
          </a:bodyPr>
          <a:lstStyle/>
          <a:p>
            <a:r>
              <a:rPr lang="en-US" sz="2500" dirty="0">
                <a:solidFill>
                  <a:schemeClr val="bg2">
                    <a:lumMod val="50000"/>
                  </a:schemeClr>
                </a:solidFill>
                <a:latin typeface="Ayuthaya" charset="-34"/>
                <a:ea typeface="Ayuthaya" charset="-34"/>
                <a:cs typeface="Ayuthaya" charset="-34"/>
              </a:rPr>
              <a:t>Why Scientific Workflows ? </a:t>
            </a:r>
          </a:p>
        </p:txBody>
      </p:sp>
      <p:sp>
        <p:nvSpPr>
          <p:cNvPr id="40" name="TextBox 39"/>
          <p:cNvSpPr txBox="1"/>
          <p:nvPr/>
        </p:nvSpPr>
        <p:spPr>
          <a:xfrm>
            <a:off x="2163048" y="2326305"/>
            <a:ext cx="4361800" cy="338554"/>
          </a:xfrm>
          <a:prstGeom prst="rect">
            <a:avLst/>
          </a:prstGeom>
          <a:noFill/>
        </p:spPr>
        <p:txBody>
          <a:bodyPr wrap="square" rtlCol="0">
            <a:spAutoFit/>
          </a:bodyPr>
          <a:lstStyle/>
          <a:p>
            <a:pPr lvl="1" algn="r"/>
            <a:r>
              <a:rPr lang="en-US" sz="1600" dirty="0">
                <a:solidFill>
                  <a:srgbClr val="637E93"/>
                </a:solidFill>
                <a:latin typeface="Ayuthaya" charset="-34"/>
                <a:ea typeface="Ayuthaya" charset="-34"/>
                <a:cs typeface="Ayuthaya" charset="-34"/>
                <a:sym typeface="Wingdings"/>
              </a:rPr>
              <a:t>Easy </a:t>
            </a:r>
            <a:r>
              <a:rPr lang="en-US" sz="1600" dirty="0">
                <a:solidFill>
                  <a:srgbClr val="70AE46"/>
                </a:solidFill>
                <a:latin typeface="Ayuthaya" charset="-34"/>
                <a:ea typeface="Ayuthaya" charset="-34"/>
                <a:cs typeface="Ayuthaya" charset="-34"/>
                <a:sym typeface="Wingdings"/>
              </a:rPr>
              <a:t>composition</a:t>
            </a:r>
            <a:r>
              <a:rPr lang="en-US" sz="1600" dirty="0">
                <a:solidFill>
                  <a:srgbClr val="637E93"/>
                </a:solidFill>
                <a:latin typeface="Ayuthaya" charset="-34"/>
                <a:ea typeface="Ayuthaya" charset="-34"/>
                <a:cs typeface="Ayuthaya" charset="-34"/>
                <a:sym typeface="Wingdings"/>
              </a:rPr>
              <a:t> and </a:t>
            </a:r>
            <a:r>
              <a:rPr lang="en-US" sz="1600" dirty="0">
                <a:solidFill>
                  <a:srgbClr val="70AE46"/>
                </a:solidFill>
                <a:latin typeface="Ayuthaya" charset="-34"/>
                <a:ea typeface="Ayuthaya" charset="-34"/>
                <a:cs typeface="Ayuthaya" charset="-34"/>
                <a:sym typeface="Wingdings"/>
              </a:rPr>
              <a:t>execution </a:t>
            </a:r>
          </a:p>
        </p:txBody>
      </p:sp>
      <p:sp>
        <p:nvSpPr>
          <p:cNvPr id="41" name="TextBox 40"/>
          <p:cNvSpPr txBox="1"/>
          <p:nvPr/>
        </p:nvSpPr>
        <p:spPr>
          <a:xfrm>
            <a:off x="193756" y="1511529"/>
            <a:ext cx="6587441" cy="584776"/>
          </a:xfrm>
          <a:prstGeom prst="rect">
            <a:avLst/>
          </a:prstGeom>
          <a:noFill/>
        </p:spPr>
        <p:txBody>
          <a:bodyPr wrap="square" rtlCol="0">
            <a:spAutoFit/>
          </a:bodyPr>
          <a:lstStyle/>
          <a:p>
            <a:pPr lvl="1" algn="r"/>
            <a:r>
              <a:rPr lang="en-US" sz="1600" dirty="0">
                <a:solidFill>
                  <a:srgbClr val="637E93"/>
                </a:solidFill>
                <a:latin typeface="Ayuthaya" charset="-34"/>
                <a:ea typeface="Ayuthaya" charset="-34"/>
                <a:cs typeface="Ayuthaya" charset="-34"/>
                <a:sym typeface="Wingdings"/>
              </a:rPr>
              <a:t> </a:t>
            </a:r>
            <a:r>
              <a:rPr lang="en-US" sz="1600" dirty="0">
                <a:solidFill>
                  <a:srgbClr val="70AE46"/>
                </a:solidFill>
                <a:latin typeface="Ayuthaya" charset="-34"/>
                <a:ea typeface="Ayuthaya" charset="-34"/>
                <a:cs typeface="Ayuthaya" charset="-34"/>
                <a:sym typeface="Wingdings"/>
              </a:rPr>
              <a:t>Abstraction</a:t>
            </a:r>
            <a:r>
              <a:rPr lang="en-US" sz="1600" dirty="0">
                <a:solidFill>
                  <a:srgbClr val="637E93"/>
                </a:solidFill>
                <a:latin typeface="Ayuthaya" charset="-34"/>
                <a:ea typeface="Ayuthaya" charset="-34"/>
                <a:cs typeface="Ayuthaya" charset="-34"/>
                <a:sym typeface="Wingdings"/>
              </a:rPr>
              <a:t>, scientists can focus on their research and not computation management</a:t>
            </a:r>
            <a:endParaRPr lang="en-US" sz="1600" dirty="0">
              <a:solidFill>
                <a:srgbClr val="637E93"/>
              </a:solidFill>
              <a:latin typeface="Ayuthaya" charset="-34"/>
              <a:ea typeface="Ayuthaya" charset="-34"/>
              <a:cs typeface="Ayuthaya" charset="-34"/>
            </a:endParaRPr>
          </a:p>
        </p:txBody>
      </p:sp>
      <p:sp>
        <p:nvSpPr>
          <p:cNvPr id="2" name="Rectangle 1"/>
          <p:cNvSpPr/>
          <p:nvPr/>
        </p:nvSpPr>
        <p:spPr>
          <a:xfrm>
            <a:off x="782549" y="5622592"/>
            <a:ext cx="4692435" cy="335756"/>
          </a:xfrm>
          <a:prstGeom prst="rect">
            <a:avLst/>
          </a:prstGeom>
        </p:spPr>
        <p:txBody>
          <a:bodyPr wrap="none">
            <a:spAutoFit/>
          </a:bodyPr>
          <a:lstStyle/>
          <a:p>
            <a:r>
              <a:rPr lang="en-US" b="1" i="1" dirty="0">
                <a:solidFill>
                  <a:schemeClr val="accent1">
                    <a:lumMod val="75000"/>
                  </a:schemeClr>
                </a:solidFill>
                <a:latin typeface="Ayuthaya" charset="-34"/>
                <a:ea typeface="Ayuthaya" charset="-34"/>
                <a:cs typeface="Ayuthaya" charset="-34"/>
              </a:rPr>
              <a:t>Workflow Management Systems (WMS)</a:t>
            </a:r>
          </a:p>
        </p:txBody>
      </p:sp>
      <p:sp>
        <p:nvSpPr>
          <p:cNvPr id="49" name="Rectangle 48"/>
          <p:cNvSpPr/>
          <p:nvPr/>
        </p:nvSpPr>
        <p:spPr>
          <a:xfrm>
            <a:off x="2922860" y="4168316"/>
            <a:ext cx="2767404" cy="338554"/>
          </a:xfrm>
          <a:prstGeom prst="rect">
            <a:avLst/>
          </a:prstGeom>
        </p:spPr>
        <p:txBody>
          <a:bodyPr wrap="none">
            <a:spAutoFit/>
          </a:bodyPr>
          <a:lstStyle/>
          <a:p>
            <a:r>
              <a:rPr lang="en-US" sz="1600" dirty="0">
                <a:solidFill>
                  <a:srgbClr val="637E93"/>
                </a:solidFill>
                <a:latin typeface="Ayuthaya" charset="-34"/>
                <a:ea typeface="Ayuthaya" charset="-34"/>
                <a:cs typeface="Ayuthaya" charset="-34"/>
              </a:rPr>
              <a:t>abstract vs. concrete</a:t>
            </a:r>
            <a:endParaRPr lang="en-US" sz="1600" dirty="0">
              <a:solidFill>
                <a:schemeClr val="accent6">
                  <a:lumMod val="75000"/>
                </a:schemeClr>
              </a:solidFill>
              <a:latin typeface="Ayuthaya" charset="-34"/>
              <a:ea typeface="Ayuthaya" charset="-34"/>
              <a:cs typeface="Ayuthaya" charset="-34"/>
            </a:endParaRPr>
          </a:p>
        </p:txBody>
      </p:sp>
      <p:sp>
        <p:nvSpPr>
          <p:cNvPr id="50" name="Rectangle 49"/>
          <p:cNvSpPr/>
          <p:nvPr/>
        </p:nvSpPr>
        <p:spPr>
          <a:xfrm>
            <a:off x="2821516" y="4494557"/>
            <a:ext cx="2890535" cy="338554"/>
          </a:xfrm>
          <a:prstGeom prst="rect">
            <a:avLst/>
          </a:prstGeom>
        </p:spPr>
        <p:txBody>
          <a:bodyPr wrap="none">
            <a:spAutoFit/>
          </a:bodyPr>
          <a:lstStyle/>
          <a:p>
            <a:r>
              <a:rPr lang="en-US" sz="1600" dirty="0">
                <a:solidFill>
                  <a:srgbClr val="637E93"/>
                </a:solidFill>
                <a:latin typeface="Ayuthaya" charset="-34"/>
                <a:ea typeface="Ayuthaya" charset="-34"/>
                <a:cs typeface="Ayuthaya" charset="-34"/>
              </a:rPr>
              <a:t> task-flow vs. data-flow</a:t>
            </a:r>
            <a:endParaRPr lang="en-US" sz="1600" dirty="0">
              <a:solidFill>
                <a:schemeClr val="accent6">
                  <a:lumMod val="75000"/>
                </a:schemeClr>
              </a:solidFill>
              <a:latin typeface="Ayuthaya" charset="-34"/>
              <a:ea typeface="Ayuthaya" charset="-34"/>
              <a:cs typeface="Ayuthaya" charset="-34"/>
            </a:endParaRPr>
          </a:p>
        </p:txBody>
      </p:sp>
      <p:sp>
        <p:nvSpPr>
          <p:cNvPr id="51" name="Rectangle 50"/>
          <p:cNvSpPr/>
          <p:nvPr/>
        </p:nvSpPr>
        <p:spPr>
          <a:xfrm>
            <a:off x="1004138" y="1400982"/>
            <a:ext cx="45719" cy="2093921"/>
          </a:xfrm>
          <a:prstGeom prst="rect">
            <a:avLst/>
          </a:prstGeom>
          <a:no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p:cNvSpPr/>
          <p:nvPr/>
        </p:nvSpPr>
        <p:spPr>
          <a:xfrm>
            <a:off x="951906" y="4261109"/>
            <a:ext cx="45719" cy="979844"/>
          </a:xfrm>
          <a:prstGeom prst="rect">
            <a:avLst/>
          </a:prstGeom>
          <a:solidFill>
            <a:schemeClr val="bg2">
              <a:lumMod val="5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p:cNvSpPr txBox="1"/>
          <p:nvPr/>
        </p:nvSpPr>
        <p:spPr>
          <a:xfrm>
            <a:off x="110126" y="969279"/>
            <a:ext cx="2403222" cy="369332"/>
          </a:xfrm>
          <a:prstGeom prst="rect">
            <a:avLst/>
          </a:prstGeom>
          <a:noFill/>
        </p:spPr>
        <p:txBody>
          <a:bodyPr wrap="none" rtlCol="0">
            <a:spAutoFit/>
          </a:bodyPr>
          <a:lstStyle/>
          <a:p>
            <a:pPr algn="r"/>
            <a:r>
              <a:rPr lang="en-US" b="1" dirty="0">
                <a:solidFill>
                  <a:schemeClr val="bg1">
                    <a:lumMod val="50000"/>
                  </a:schemeClr>
                </a:solidFill>
                <a:latin typeface="Ayuthaya" charset="-34"/>
                <a:ea typeface="Ayuthaya" charset="-34"/>
                <a:cs typeface="Ayuthaya" charset="-34"/>
              </a:rPr>
              <a:t>General Features</a:t>
            </a:r>
          </a:p>
        </p:txBody>
      </p:sp>
      <p:sp>
        <p:nvSpPr>
          <p:cNvPr id="54" name="TextBox 53"/>
          <p:cNvSpPr txBox="1"/>
          <p:nvPr/>
        </p:nvSpPr>
        <p:spPr>
          <a:xfrm>
            <a:off x="248390" y="3744628"/>
            <a:ext cx="2262158" cy="369332"/>
          </a:xfrm>
          <a:prstGeom prst="rect">
            <a:avLst/>
          </a:prstGeom>
          <a:noFill/>
        </p:spPr>
        <p:txBody>
          <a:bodyPr wrap="none" rtlCol="0">
            <a:spAutoFit/>
          </a:bodyPr>
          <a:lstStyle/>
          <a:p>
            <a:pPr algn="r"/>
            <a:r>
              <a:rPr lang="en-US" b="1" dirty="0">
                <a:solidFill>
                  <a:srgbClr val="7F7F7F"/>
                </a:solidFill>
                <a:latin typeface="Ayuthaya" charset="-34"/>
                <a:ea typeface="Ayuthaya" charset="-34"/>
                <a:cs typeface="Ayuthaya" charset="-34"/>
              </a:rPr>
              <a:t>Different types</a:t>
            </a:r>
          </a:p>
        </p:txBody>
      </p:sp>
      <p:sp>
        <p:nvSpPr>
          <p:cNvPr id="55" name="Rectangle 54"/>
          <p:cNvSpPr/>
          <p:nvPr/>
        </p:nvSpPr>
        <p:spPr>
          <a:xfrm>
            <a:off x="2821262" y="4833220"/>
            <a:ext cx="2889241" cy="338554"/>
          </a:xfrm>
          <a:prstGeom prst="rect">
            <a:avLst/>
          </a:prstGeom>
        </p:spPr>
        <p:txBody>
          <a:bodyPr wrap="none">
            <a:spAutoFit/>
          </a:bodyPr>
          <a:lstStyle/>
          <a:p>
            <a:r>
              <a:rPr lang="en-US" sz="1600" dirty="0">
                <a:solidFill>
                  <a:srgbClr val="637E93"/>
                </a:solidFill>
                <a:latin typeface="Ayuthaya" charset="-34"/>
                <a:ea typeface="Ayuthaya" charset="-34"/>
                <a:cs typeface="Ayuthaya" charset="-34"/>
              </a:rPr>
              <a:t> files vs. stream-based</a:t>
            </a:r>
            <a:endParaRPr lang="en-US" sz="1600" dirty="0">
              <a:solidFill>
                <a:schemeClr val="accent6">
                  <a:lumMod val="75000"/>
                </a:schemeClr>
              </a:solidFill>
              <a:latin typeface="Ayuthaya" charset="-34"/>
              <a:ea typeface="Ayuthaya" charset="-34"/>
              <a:cs typeface="Ayuthaya" charset="-34"/>
            </a:endParaRPr>
          </a:p>
        </p:txBody>
      </p:sp>
      <p:grpSp>
        <p:nvGrpSpPr>
          <p:cNvPr id="31" name="Group 30"/>
          <p:cNvGrpSpPr/>
          <p:nvPr/>
        </p:nvGrpSpPr>
        <p:grpSpPr>
          <a:xfrm>
            <a:off x="7357753" y="1288452"/>
            <a:ext cx="3951931" cy="4507347"/>
            <a:chOff x="7117537" y="1113534"/>
            <a:chExt cx="4393568" cy="5011053"/>
          </a:xfrm>
        </p:grpSpPr>
        <p:pic>
          <p:nvPicPr>
            <p:cNvPr id="33" name="Picture 6" descr="http://www.clker.com/cliparts/l/W/C/G/x/1/blue-gear-wheel-hi.png"/>
            <p:cNvPicPr>
              <a:picLocks noChangeAspect="1" noChangeArrowheads="1"/>
            </p:cNvPicPr>
            <p:nvPr/>
          </p:nvPicPr>
          <p:blipFill>
            <a:blip r:embed="rId4">
              <a:alphaModFix amt="80000"/>
              <a:extLst>
                <a:ext uri="{28A0092B-C50C-407E-A947-70E740481C1C}">
                  <a14:useLocalDpi xmlns:a14="http://schemas.microsoft.com/office/drawing/2010/main"/>
                </a:ext>
              </a:extLst>
            </a:blip>
            <a:srcRect/>
            <a:stretch>
              <a:fillRect/>
            </a:stretch>
          </p:blipFill>
          <p:spPr bwMode="auto">
            <a:xfrm>
              <a:off x="8699892" y="3364913"/>
              <a:ext cx="2811213" cy="2759674"/>
            </a:xfrm>
            <a:prstGeom prst="rect">
              <a:avLst/>
            </a:prstGeom>
            <a:noFill/>
            <a:extLst>
              <a:ext uri="{909E8E84-426E-40dd-AFC4-6F175D3DCCD1}">
                <a14:hiddenFill xmlns="" xmlns:a14="http://schemas.microsoft.com/office/drawing/2010/main">
                  <a:solidFill>
                    <a:srgbClr val="FFFFFF"/>
                  </a:solidFill>
                </a14:hiddenFill>
              </a:ext>
            </a:extLst>
          </p:spPr>
        </p:pic>
        <p:sp>
          <p:nvSpPr>
            <p:cNvPr id="34" name="Oval 33"/>
            <p:cNvSpPr/>
            <p:nvPr/>
          </p:nvSpPr>
          <p:spPr>
            <a:xfrm>
              <a:off x="9785937" y="4393781"/>
              <a:ext cx="702147" cy="702007"/>
            </a:xfrm>
            <a:prstGeom prst="ellipse">
              <a:avLst/>
            </a:prstGeom>
            <a:solidFill>
              <a:srgbClr val="1C93BA">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5" name="Picture 6" descr="http://www.clker.com/cliparts/l/W/C/G/x/1/blue-gear-wheel-hi.png"/>
            <p:cNvPicPr>
              <a:picLocks noChangeAspect="1" noChangeArrowheads="1"/>
            </p:cNvPicPr>
            <p:nvPr/>
          </p:nvPicPr>
          <p:blipFill>
            <a:blip r:embed="rId5">
              <a:alphaModFix amt="80000"/>
              <a:duotone>
                <a:prstClr val="black"/>
                <a:schemeClr val="accent3">
                  <a:tint val="45000"/>
                  <a:satMod val="400000"/>
                </a:schemeClr>
              </a:duotone>
              <a:extLst>
                <a:ext uri="{28A0092B-C50C-407E-A947-70E740481C1C}">
                  <a14:useLocalDpi xmlns:a14="http://schemas.microsoft.com/office/drawing/2010/main"/>
                </a:ext>
              </a:extLst>
            </a:blip>
            <a:srcRect/>
            <a:stretch>
              <a:fillRect/>
            </a:stretch>
          </p:blipFill>
          <p:spPr bwMode="auto">
            <a:xfrm rot="1357803">
              <a:off x="7220033" y="2106397"/>
              <a:ext cx="2163533" cy="2123868"/>
            </a:xfrm>
            <a:prstGeom prst="rect">
              <a:avLst/>
            </a:prstGeom>
            <a:noFill/>
            <a:extLst>
              <a:ext uri="{909E8E84-426E-40dd-AFC4-6F175D3DCCD1}">
                <a14:hiddenFill xmlns="" xmlns:a14="http://schemas.microsoft.com/office/drawing/2010/main">
                  <a:solidFill>
                    <a:srgbClr val="FFFFFF"/>
                  </a:solidFill>
                </a14:hiddenFill>
              </a:ext>
            </a:extLst>
          </p:spPr>
        </p:pic>
        <p:sp>
          <p:nvSpPr>
            <p:cNvPr id="37" name="Oval 36"/>
            <p:cNvSpPr/>
            <p:nvPr/>
          </p:nvSpPr>
          <p:spPr>
            <a:xfrm rot="1357803">
              <a:off x="8053985" y="2907552"/>
              <a:ext cx="540378" cy="540271"/>
            </a:xfrm>
            <a:prstGeom prst="ellipse">
              <a:avLst/>
            </a:prstGeom>
            <a:solidFill>
              <a:srgbClr val="A9A9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8" name="Picture 6" descr="http://www.clker.com/cliparts/l/W/C/G/x/1/blue-gear-wheel-hi.png"/>
            <p:cNvPicPr>
              <a:picLocks noChangeAspect="1" noChangeArrowheads="1"/>
            </p:cNvPicPr>
            <p:nvPr/>
          </p:nvPicPr>
          <p:blipFill>
            <a:blip r:embed="rId6">
              <a:alphaModFix amt="80000"/>
              <a:duotone>
                <a:schemeClr val="accent4">
                  <a:shade val="45000"/>
                  <a:satMod val="135000"/>
                </a:schemeClr>
                <a:prstClr val="white"/>
              </a:duotone>
              <a:extLst>
                <a:ext uri="{28A0092B-C50C-407E-A947-70E740481C1C}">
                  <a14:useLocalDpi xmlns:a14="http://schemas.microsoft.com/office/drawing/2010/main"/>
                </a:ext>
              </a:extLst>
            </a:blip>
            <a:srcRect/>
            <a:stretch>
              <a:fillRect/>
            </a:stretch>
          </p:blipFill>
          <p:spPr bwMode="auto">
            <a:xfrm rot="1357803">
              <a:off x="8862476" y="1113534"/>
              <a:ext cx="1671247" cy="1640607"/>
            </a:xfrm>
            <a:prstGeom prst="rect">
              <a:avLst/>
            </a:prstGeom>
            <a:noFill/>
            <a:extLst>
              <a:ext uri="{909E8E84-426E-40dd-AFC4-6F175D3DCCD1}">
                <a14:hiddenFill xmlns="" xmlns:a14="http://schemas.microsoft.com/office/drawing/2010/main">
                  <a:solidFill>
                    <a:srgbClr val="FFFFFF"/>
                  </a:solidFill>
                </a14:hiddenFill>
              </a:ext>
            </a:extLst>
          </p:spPr>
        </p:pic>
        <p:sp>
          <p:nvSpPr>
            <p:cNvPr id="42" name="Oval 41"/>
            <p:cNvSpPr/>
            <p:nvPr/>
          </p:nvSpPr>
          <p:spPr>
            <a:xfrm rot="1357803">
              <a:off x="9506672" y="1732396"/>
              <a:ext cx="417422" cy="417338"/>
            </a:xfrm>
            <a:prstGeom prst="ellipse">
              <a:avLst/>
            </a:prstGeom>
            <a:solidFill>
              <a:srgbClr val="E2BB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p:cNvSpPr txBox="1"/>
            <p:nvPr/>
          </p:nvSpPr>
          <p:spPr>
            <a:xfrm>
              <a:off x="7117537" y="1515834"/>
              <a:ext cx="1954143" cy="369332"/>
            </a:xfrm>
            <a:prstGeom prst="rect">
              <a:avLst/>
            </a:prstGeom>
            <a:noFill/>
          </p:spPr>
          <p:txBody>
            <a:bodyPr wrap="square" rtlCol="0">
              <a:spAutoFit/>
            </a:bodyPr>
            <a:lstStyle/>
            <a:p>
              <a:pPr algn="ctr"/>
              <a:r>
                <a:rPr lang="en-US" i="1">
                  <a:solidFill>
                    <a:schemeClr val="bg1">
                      <a:lumMod val="50000"/>
                    </a:schemeClr>
                  </a:solidFill>
                </a:rPr>
                <a:t>Automate</a:t>
              </a:r>
            </a:p>
          </p:txBody>
        </p:sp>
        <p:sp>
          <p:nvSpPr>
            <p:cNvPr id="45" name="TextBox 44"/>
            <p:cNvSpPr txBox="1"/>
            <p:nvPr/>
          </p:nvSpPr>
          <p:spPr>
            <a:xfrm>
              <a:off x="9115890" y="2867541"/>
              <a:ext cx="1954143" cy="369332"/>
            </a:xfrm>
            <a:prstGeom prst="rect">
              <a:avLst/>
            </a:prstGeom>
            <a:noFill/>
          </p:spPr>
          <p:txBody>
            <a:bodyPr wrap="square" rtlCol="0">
              <a:spAutoFit/>
            </a:bodyPr>
            <a:lstStyle/>
            <a:p>
              <a:pPr algn="ctr"/>
              <a:r>
                <a:rPr lang="en-US" i="1">
                  <a:solidFill>
                    <a:schemeClr val="bg1">
                      <a:lumMod val="50000"/>
                    </a:schemeClr>
                  </a:solidFill>
                </a:rPr>
                <a:t>Recover</a:t>
              </a:r>
            </a:p>
          </p:txBody>
        </p:sp>
        <p:pic>
          <p:nvPicPr>
            <p:cNvPr id="46" name="Picture 45"/>
            <p:cNvPicPr>
              <a:picLocks noChangeAspect="1"/>
            </p:cNvPicPr>
            <p:nvPr/>
          </p:nvPicPr>
          <p:blipFill>
            <a:blip r:embed="rId7">
              <a:duotone>
                <a:schemeClr val="bg2">
                  <a:shade val="45000"/>
                  <a:satMod val="135000"/>
                </a:schemeClr>
                <a:prstClr val="white"/>
              </a:duotone>
            </a:blip>
            <a:stretch>
              <a:fillRect/>
            </a:stretch>
          </p:blipFill>
          <p:spPr>
            <a:xfrm>
              <a:off x="9115890" y="4212461"/>
              <a:ext cx="1979215" cy="1064578"/>
            </a:xfrm>
            <a:prstGeom prst="rect">
              <a:avLst/>
            </a:prstGeom>
          </p:spPr>
        </p:pic>
        <p:sp>
          <p:nvSpPr>
            <p:cNvPr id="47" name="TextBox 46"/>
            <p:cNvSpPr txBox="1"/>
            <p:nvPr/>
          </p:nvSpPr>
          <p:spPr>
            <a:xfrm>
              <a:off x="7324727" y="4911122"/>
              <a:ext cx="1954143" cy="369332"/>
            </a:xfrm>
            <a:prstGeom prst="rect">
              <a:avLst/>
            </a:prstGeom>
            <a:noFill/>
          </p:spPr>
          <p:txBody>
            <a:bodyPr wrap="square" rtlCol="0">
              <a:spAutoFit/>
            </a:bodyPr>
            <a:lstStyle/>
            <a:p>
              <a:pPr algn="ctr"/>
              <a:r>
                <a:rPr lang="en-US" i="1">
                  <a:solidFill>
                    <a:schemeClr val="bg1">
                      <a:lumMod val="50000"/>
                    </a:schemeClr>
                  </a:solidFill>
                </a:rPr>
                <a:t>Debug</a:t>
              </a:r>
            </a:p>
          </p:txBody>
        </p:sp>
        <p:pic>
          <p:nvPicPr>
            <p:cNvPr id="48" name="Picture 14" descr="http://www.volarian.com/assets/ugc/images/icon-workflow.png"/>
            <p:cNvPicPr>
              <a:picLocks noChangeAspect="1" noChangeArrowheads="1"/>
            </p:cNvPicPr>
            <p:nvPr/>
          </p:nvPicPr>
          <p:blipFill>
            <a:blip r:embed="rId8">
              <a:biLevel thresh="25000"/>
              <a:alphaModFix amt="80000"/>
              <a:extLst>
                <a:ext uri="{28A0092B-C50C-407E-A947-70E740481C1C}">
                  <a14:useLocalDpi xmlns:a14="http://schemas.microsoft.com/office/drawing/2010/main"/>
                </a:ext>
              </a:extLst>
            </a:blip>
            <a:srcRect/>
            <a:stretch>
              <a:fillRect/>
            </a:stretch>
          </p:blipFill>
          <p:spPr bwMode="auto">
            <a:xfrm>
              <a:off x="7836369" y="2692740"/>
              <a:ext cx="930857" cy="930857"/>
            </a:xfrm>
            <a:prstGeom prst="rect">
              <a:avLst/>
            </a:prstGeom>
            <a:noFill/>
            <a:extLst>
              <a:ext uri="{909E8E84-426E-40dd-AFC4-6F175D3DCCD1}">
                <a14:hiddenFill xmlns="" xmlns:a14="http://schemas.microsoft.com/office/drawing/2010/main">
                  <a:solidFill>
                    <a:srgbClr val="FFFFFF"/>
                  </a:solidFill>
                </a14:hiddenFill>
              </a:ext>
            </a:extLst>
          </p:spPr>
        </p:pic>
      </p:grpSp>
      <p:pic>
        <p:nvPicPr>
          <p:cNvPr id="56" name="Picture 14" descr="http://www.volarian.com/assets/ugc/images/icon-workflow.png"/>
          <p:cNvPicPr>
            <a:picLocks noChangeAspect="1" noChangeArrowheads="1"/>
          </p:cNvPicPr>
          <p:nvPr/>
        </p:nvPicPr>
        <p:blipFill>
          <a:blip r:embed="rId8">
            <a:biLevel thresh="25000"/>
            <a:alphaModFix amt="80000"/>
            <a:extLst>
              <a:ext uri="{28A0092B-C50C-407E-A947-70E740481C1C}">
                <a14:useLocalDpi xmlns:a14="http://schemas.microsoft.com/office/drawing/2010/main"/>
              </a:ext>
            </a:extLst>
          </a:blip>
          <a:srcRect/>
          <a:stretch>
            <a:fillRect/>
          </a:stretch>
        </p:blipFill>
        <p:spPr bwMode="auto">
          <a:xfrm>
            <a:off x="9269982" y="1596119"/>
            <a:ext cx="837288" cy="837288"/>
          </a:xfrm>
          <a:prstGeom prst="rect">
            <a:avLst/>
          </a:prstGeom>
          <a:noFill/>
          <a:extLst>
            <a:ext uri="{909E8E84-426E-40dd-AFC4-6F175D3DCCD1}">
              <a14:hiddenFill xmlns="" xmlns:a14="http://schemas.microsoft.com/office/drawing/2010/main">
                <a:solidFill>
                  <a:srgbClr val="FFFFFF"/>
                </a:solidFill>
              </a14:hiddenFill>
            </a:ext>
          </a:extLst>
        </p:spPr>
      </p:pic>
      <p:sp>
        <p:nvSpPr>
          <p:cNvPr id="36" name="Rectangle 35">
            <a:extLst>
              <a:ext uri="{FF2B5EF4-FFF2-40B4-BE49-F238E27FC236}">
                <a16:creationId xmlns:a16="http://schemas.microsoft.com/office/drawing/2014/main" id="{84B1C7C5-2666-8046-8255-14990518A48C}"/>
              </a:ext>
            </a:extLst>
          </p:cNvPr>
          <p:cNvSpPr/>
          <p:nvPr/>
        </p:nvSpPr>
        <p:spPr>
          <a:xfrm>
            <a:off x="152679" y="811035"/>
            <a:ext cx="9620251" cy="4571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3" name="Picture 2" descr="Image result for epcc">
            <a:extLst>
              <a:ext uri="{FF2B5EF4-FFF2-40B4-BE49-F238E27FC236}">
                <a16:creationId xmlns:a16="http://schemas.microsoft.com/office/drawing/2014/main" id="{EFAA1FD3-AA43-3142-B61C-FFAE721B972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350866" y="6005241"/>
            <a:ext cx="1523106" cy="5336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80517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5531"/>
            <a:ext cx="10515600" cy="1325563"/>
          </a:xfrm>
        </p:spPr>
        <p:txBody>
          <a:bodyPr>
            <a:normAutofit/>
          </a:bodyPr>
          <a:lstStyle/>
          <a:p>
            <a:pPr algn="ctr"/>
            <a:r>
              <a:rPr lang="en-US" sz="3600" dirty="0">
                <a:solidFill>
                  <a:schemeClr val="accent1">
                    <a:lumMod val="75000"/>
                  </a:schemeClr>
                </a:solidFill>
                <a:latin typeface="Helvetica" charset="0"/>
                <a:ea typeface="Helvetica" charset="0"/>
                <a:cs typeface="Helvetica" charset="0"/>
              </a:rPr>
              <a:t>WORKFLOW MANAGEMENT SYSTEMS</a:t>
            </a:r>
          </a:p>
        </p:txBody>
      </p:sp>
      <p:sp>
        <p:nvSpPr>
          <p:cNvPr id="120" name="Rectangle 119"/>
          <p:cNvSpPr/>
          <p:nvPr/>
        </p:nvSpPr>
        <p:spPr>
          <a:xfrm>
            <a:off x="10965382" y="5311932"/>
            <a:ext cx="1180131" cy="707886"/>
          </a:xfrm>
          <a:prstGeom prst="rect">
            <a:avLst/>
          </a:prstGeom>
        </p:spPr>
        <p:txBody>
          <a:bodyPr wrap="none">
            <a:spAutoFit/>
          </a:bodyPr>
          <a:lstStyle/>
          <a:p>
            <a:pPr algn="ctr"/>
            <a:r>
              <a:rPr lang="en-US" sz="4000" spc="600" dirty="0">
                <a:solidFill>
                  <a:schemeClr val="bg1"/>
                </a:solidFill>
              </a:rPr>
              <a:t>&lt;&lt;&lt;</a:t>
            </a:r>
            <a:endParaRPr lang="en-US" sz="4000" dirty="0">
              <a:solidFill>
                <a:schemeClr val="bg1"/>
              </a:solidFill>
            </a:endParaRPr>
          </a:p>
        </p:txBody>
      </p:sp>
      <p:sp>
        <p:nvSpPr>
          <p:cNvPr id="8" name="TextBox 7"/>
          <p:cNvSpPr txBox="1"/>
          <p:nvPr/>
        </p:nvSpPr>
        <p:spPr>
          <a:xfrm>
            <a:off x="1300031" y="1384120"/>
            <a:ext cx="3438224" cy="523220"/>
          </a:xfrm>
          <a:prstGeom prst="rect">
            <a:avLst/>
          </a:prstGeom>
          <a:noFill/>
        </p:spPr>
        <p:txBody>
          <a:bodyPr wrap="square" rtlCol="0">
            <a:spAutoFit/>
          </a:bodyPr>
          <a:lstStyle/>
          <a:p>
            <a:r>
              <a:rPr lang="en-US" sz="1400" b="1" dirty="0" err="1">
                <a:solidFill>
                  <a:schemeClr val="tx1">
                    <a:lumMod val="65000"/>
                    <a:lumOff val="35000"/>
                  </a:schemeClr>
                </a:solidFill>
                <a:latin typeface="Helvetica" charset="0"/>
                <a:ea typeface="Helvetica" charset="0"/>
                <a:cs typeface="Helvetica" charset="0"/>
              </a:rPr>
              <a:t>Taverna</a:t>
            </a:r>
            <a:endParaRPr lang="en-US" sz="1400" b="1" dirty="0">
              <a:solidFill>
                <a:schemeClr val="tx1">
                  <a:lumMod val="65000"/>
                  <a:lumOff val="35000"/>
                </a:schemeClr>
              </a:solidFill>
              <a:latin typeface="Helvetica" charset="0"/>
              <a:ea typeface="Helvetica" charset="0"/>
              <a:cs typeface="Helvetica" charset="0"/>
            </a:endParaRPr>
          </a:p>
          <a:p>
            <a:r>
              <a:rPr lang="en-US" sz="1400" dirty="0">
                <a:solidFill>
                  <a:schemeClr val="tx1">
                    <a:lumMod val="50000"/>
                    <a:lumOff val="50000"/>
                  </a:schemeClr>
                </a:solidFill>
                <a:latin typeface="Helvetica" charset="0"/>
                <a:ea typeface="Helvetica" charset="0"/>
                <a:cs typeface="Helvetica" charset="0"/>
              </a:rPr>
              <a:t>https://</a:t>
            </a:r>
            <a:r>
              <a:rPr lang="en-US" sz="1400" dirty="0" err="1">
                <a:solidFill>
                  <a:schemeClr val="tx1">
                    <a:lumMod val="50000"/>
                    <a:lumOff val="50000"/>
                  </a:schemeClr>
                </a:solidFill>
                <a:latin typeface="Helvetica" charset="0"/>
                <a:ea typeface="Helvetica" charset="0"/>
                <a:cs typeface="Helvetica" charset="0"/>
              </a:rPr>
              <a:t>taverna.incubator.apache.org</a:t>
            </a:r>
            <a:endParaRPr lang="en-US" sz="1400" dirty="0">
              <a:solidFill>
                <a:schemeClr val="tx1">
                  <a:lumMod val="50000"/>
                  <a:lumOff val="50000"/>
                </a:schemeClr>
              </a:solidFill>
              <a:latin typeface="Helvetica" charset="0"/>
              <a:ea typeface="Helvetica" charset="0"/>
              <a:cs typeface="Helvetica" charset="0"/>
            </a:endParaRPr>
          </a:p>
        </p:txBody>
      </p:sp>
      <p:sp>
        <p:nvSpPr>
          <p:cNvPr id="10" name="TextBox 9"/>
          <p:cNvSpPr txBox="1"/>
          <p:nvPr/>
        </p:nvSpPr>
        <p:spPr>
          <a:xfrm>
            <a:off x="1300031" y="2257009"/>
            <a:ext cx="3945277" cy="523220"/>
          </a:xfrm>
          <a:prstGeom prst="rect">
            <a:avLst/>
          </a:prstGeom>
          <a:noFill/>
        </p:spPr>
        <p:txBody>
          <a:bodyPr wrap="square" rtlCol="0">
            <a:spAutoFit/>
          </a:bodyPr>
          <a:lstStyle/>
          <a:p>
            <a:r>
              <a:rPr lang="en-US" sz="1400" b="1" dirty="0">
                <a:solidFill>
                  <a:schemeClr val="tx1">
                    <a:lumMod val="65000"/>
                    <a:lumOff val="35000"/>
                  </a:schemeClr>
                </a:solidFill>
                <a:latin typeface="Helvetica" charset="0"/>
                <a:ea typeface="Helvetica" charset="0"/>
                <a:cs typeface="Helvetica" charset="0"/>
              </a:rPr>
              <a:t>Kepler</a:t>
            </a:r>
          </a:p>
          <a:p>
            <a:r>
              <a:rPr lang="en-US" sz="1400" dirty="0">
                <a:solidFill>
                  <a:schemeClr val="tx1">
                    <a:lumMod val="50000"/>
                    <a:lumOff val="50000"/>
                  </a:schemeClr>
                </a:solidFill>
                <a:latin typeface="Helvetica" charset="0"/>
                <a:ea typeface="Helvetica" charset="0"/>
                <a:cs typeface="Helvetica" charset="0"/>
              </a:rPr>
              <a:t>https://</a:t>
            </a:r>
            <a:r>
              <a:rPr lang="en-US" sz="1400" dirty="0" err="1">
                <a:solidFill>
                  <a:schemeClr val="tx1">
                    <a:lumMod val="50000"/>
                    <a:lumOff val="50000"/>
                  </a:schemeClr>
                </a:solidFill>
                <a:latin typeface="Helvetica" charset="0"/>
                <a:ea typeface="Helvetica" charset="0"/>
                <a:cs typeface="Helvetica" charset="0"/>
              </a:rPr>
              <a:t>kepler-project.org</a:t>
            </a:r>
            <a:endParaRPr lang="en-US" sz="1400" dirty="0">
              <a:solidFill>
                <a:schemeClr val="tx1">
                  <a:lumMod val="50000"/>
                  <a:lumOff val="50000"/>
                </a:schemeClr>
              </a:solidFill>
              <a:latin typeface="Helvetica" charset="0"/>
              <a:ea typeface="Helvetica" charset="0"/>
              <a:cs typeface="Helvetica" charset="0"/>
            </a:endParaRPr>
          </a:p>
        </p:txBody>
      </p:sp>
      <p:sp>
        <p:nvSpPr>
          <p:cNvPr id="12" name="TextBox 11"/>
          <p:cNvSpPr txBox="1"/>
          <p:nvPr/>
        </p:nvSpPr>
        <p:spPr>
          <a:xfrm>
            <a:off x="1300031" y="3129898"/>
            <a:ext cx="3331346" cy="523220"/>
          </a:xfrm>
          <a:prstGeom prst="rect">
            <a:avLst/>
          </a:prstGeom>
          <a:noFill/>
        </p:spPr>
        <p:txBody>
          <a:bodyPr wrap="square" rtlCol="0">
            <a:spAutoFit/>
          </a:bodyPr>
          <a:lstStyle/>
          <a:p>
            <a:r>
              <a:rPr lang="en-US" sz="1400" b="1" dirty="0" err="1">
                <a:solidFill>
                  <a:schemeClr val="tx1">
                    <a:lumMod val="65000"/>
                    <a:lumOff val="35000"/>
                  </a:schemeClr>
                </a:solidFill>
                <a:latin typeface="Helvetica" charset="0"/>
                <a:ea typeface="Helvetica" charset="0"/>
                <a:cs typeface="Helvetica" charset="0"/>
              </a:rPr>
              <a:t>Makeflow</a:t>
            </a:r>
            <a:endParaRPr lang="en-US" sz="1400" b="1" dirty="0">
              <a:solidFill>
                <a:schemeClr val="tx1">
                  <a:lumMod val="65000"/>
                  <a:lumOff val="35000"/>
                </a:schemeClr>
              </a:solidFill>
              <a:latin typeface="Helvetica" charset="0"/>
              <a:ea typeface="Helvetica" charset="0"/>
              <a:cs typeface="Helvetica" charset="0"/>
            </a:endParaRPr>
          </a:p>
          <a:p>
            <a:r>
              <a:rPr lang="en-US" sz="1400" dirty="0">
                <a:solidFill>
                  <a:schemeClr val="tx1">
                    <a:lumMod val="50000"/>
                    <a:lumOff val="50000"/>
                  </a:schemeClr>
                </a:solidFill>
                <a:latin typeface="Helvetica" charset="0"/>
                <a:ea typeface="Helvetica" charset="0"/>
                <a:cs typeface="Helvetica" charset="0"/>
              </a:rPr>
              <a:t>http://</a:t>
            </a:r>
            <a:r>
              <a:rPr lang="en-US" sz="1400" dirty="0" err="1">
                <a:solidFill>
                  <a:schemeClr val="tx1">
                    <a:lumMod val="50000"/>
                    <a:lumOff val="50000"/>
                  </a:schemeClr>
                </a:solidFill>
                <a:latin typeface="Helvetica" charset="0"/>
                <a:ea typeface="Helvetica" charset="0"/>
                <a:cs typeface="Helvetica" charset="0"/>
              </a:rPr>
              <a:t>ccl.cse.nd.edu</a:t>
            </a:r>
            <a:r>
              <a:rPr lang="en-US" sz="1400" dirty="0">
                <a:solidFill>
                  <a:schemeClr val="tx1">
                    <a:lumMod val="50000"/>
                    <a:lumOff val="50000"/>
                  </a:schemeClr>
                </a:solidFill>
                <a:latin typeface="Helvetica" charset="0"/>
                <a:ea typeface="Helvetica" charset="0"/>
                <a:cs typeface="Helvetica" charset="0"/>
              </a:rPr>
              <a:t>/software/</a:t>
            </a:r>
            <a:r>
              <a:rPr lang="en-US" sz="1400" dirty="0" err="1">
                <a:solidFill>
                  <a:schemeClr val="tx1">
                    <a:lumMod val="50000"/>
                    <a:lumOff val="50000"/>
                  </a:schemeClr>
                </a:solidFill>
                <a:latin typeface="Helvetica" charset="0"/>
                <a:ea typeface="Helvetica" charset="0"/>
                <a:cs typeface="Helvetica" charset="0"/>
              </a:rPr>
              <a:t>makeflow</a:t>
            </a:r>
            <a:endParaRPr lang="en-US" sz="1400" dirty="0">
              <a:solidFill>
                <a:schemeClr val="tx1">
                  <a:lumMod val="50000"/>
                  <a:lumOff val="50000"/>
                </a:schemeClr>
              </a:solidFill>
              <a:latin typeface="Helvetica" charset="0"/>
              <a:ea typeface="Helvetica" charset="0"/>
              <a:cs typeface="Helvetica" charset="0"/>
            </a:endParaRPr>
          </a:p>
        </p:txBody>
      </p:sp>
      <p:sp>
        <p:nvSpPr>
          <p:cNvPr id="14" name="TextBox 13"/>
          <p:cNvSpPr txBox="1"/>
          <p:nvPr/>
        </p:nvSpPr>
        <p:spPr>
          <a:xfrm>
            <a:off x="1300031" y="4002787"/>
            <a:ext cx="3945277" cy="523220"/>
          </a:xfrm>
          <a:prstGeom prst="rect">
            <a:avLst/>
          </a:prstGeom>
          <a:noFill/>
        </p:spPr>
        <p:txBody>
          <a:bodyPr wrap="square" rtlCol="0">
            <a:spAutoFit/>
          </a:bodyPr>
          <a:lstStyle/>
          <a:p>
            <a:r>
              <a:rPr lang="en-US" sz="1400" b="1" dirty="0">
                <a:solidFill>
                  <a:schemeClr val="tx1">
                    <a:lumMod val="65000"/>
                    <a:lumOff val="35000"/>
                  </a:schemeClr>
                </a:solidFill>
                <a:latin typeface="Helvetica" charset="0"/>
                <a:ea typeface="Helvetica" charset="0"/>
                <a:cs typeface="Helvetica" charset="0"/>
              </a:rPr>
              <a:t>dispel4py</a:t>
            </a:r>
          </a:p>
          <a:p>
            <a:r>
              <a:rPr lang="en-US" sz="1400" dirty="0">
                <a:solidFill>
                  <a:schemeClr val="tx1">
                    <a:lumMod val="50000"/>
                    <a:lumOff val="50000"/>
                  </a:schemeClr>
                </a:solidFill>
                <a:latin typeface="Helvetica" charset="0"/>
                <a:ea typeface="Helvetica" charset="0"/>
                <a:cs typeface="Helvetica" charset="0"/>
              </a:rPr>
              <a:t>http://dispel4py.org</a:t>
            </a:r>
          </a:p>
        </p:txBody>
      </p:sp>
      <p:sp>
        <p:nvSpPr>
          <p:cNvPr id="18" name="TextBox 17"/>
          <p:cNvSpPr txBox="1"/>
          <p:nvPr/>
        </p:nvSpPr>
        <p:spPr>
          <a:xfrm>
            <a:off x="1300031" y="4875677"/>
            <a:ext cx="4044764" cy="523220"/>
          </a:xfrm>
          <a:prstGeom prst="rect">
            <a:avLst/>
          </a:prstGeom>
          <a:noFill/>
        </p:spPr>
        <p:txBody>
          <a:bodyPr wrap="square" rtlCol="0">
            <a:spAutoFit/>
          </a:bodyPr>
          <a:lstStyle/>
          <a:p>
            <a:r>
              <a:rPr lang="en-US" sz="1400" b="1" dirty="0" err="1">
                <a:solidFill>
                  <a:schemeClr val="tx1">
                    <a:lumMod val="65000"/>
                    <a:lumOff val="35000"/>
                  </a:schemeClr>
                </a:solidFill>
                <a:latin typeface="Helvetica" charset="0"/>
                <a:ea typeface="Helvetica" charset="0"/>
                <a:cs typeface="Helvetica" charset="0"/>
              </a:rPr>
              <a:t>Nextflow</a:t>
            </a:r>
            <a:endParaRPr lang="en-US" sz="1400" b="1" dirty="0">
              <a:solidFill>
                <a:schemeClr val="tx1">
                  <a:lumMod val="65000"/>
                  <a:lumOff val="35000"/>
                </a:schemeClr>
              </a:solidFill>
              <a:latin typeface="Helvetica" charset="0"/>
              <a:ea typeface="Helvetica" charset="0"/>
              <a:cs typeface="Helvetica" charset="0"/>
            </a:endParaRPr>
          </a:p>
          <a:p>
            <a:r>
              <a:rPr lang="en-US" sz="1400" dirty="0">
                <a:solidFill>
                  <a:schemeClr val="tx1">
                    <a:lumMod val="50000"/>
                    <a:lumOff val="50000"/>
                  </a:schemeClr>
                </a:solidFill>
                <a:latin typeface="Helvetica" charset="0"/>
                <a:ea typeface="Helvetica" charset="0"/>
                <a:cs typeface="Helvetica" charset="0"/>
              </a:rPr>
              <a:t>https://</a:t>
            </a:r>
            <a:r>
              <a:rPr lang="en-US" sz="1400" dirty="0" err="1">
                <a:solidFill>
                  <a:schemeClr val="tx1">
                    <a:lumMod val="50000"/>
                    <a:lumOff val="50000"/>
                  </a:schemeClr>
                </a:solidFill>
                <a:latin typeface="Helvetica" charset="0"/>
                <a:ea typeface="Helvetica" charset="0"/>
                <a:cs typeface="Helvetica" charset="0"/>
              </a:rPr>
              <a:t>www.nextflow.io</a:t>
            </a:r>
            <a:endParaRPr lang="en-US" sz="1400" dirty="0">
              <a:solidFill>
                <a:schemeClr val="tx1">
                  <a:lumMod val="50000"/>
                  <a:lumOff val="50000"/>
                </a:schemeClr>
              </a:solidFill>
              <a:latin typeface="Helvetica" charset="0"/>
              <a:ea typeface="Helvetica" charset="0"/>
              <a:cs typeface="Helvetica" charset="0"/>
            </a:endParaRPr>
          </a:p>
        </p:txBody>
      </p:sp>
      <p:sp>
        <p:nvSpPr>
          <p:cNvPr id="19" name="TextBox 18"/>
          <p:cNvSpPr txBox="1"/>
          <p:nvPr/>
        </p:nvSpPr>
        <p:spPr>
          <a:xfrm>
            <a:off x="7309036" y="1384120"/>
            <a:ext cx="4044764" cy="523220"/>
          </a:xfrm>
          <a:prstGeom prst="rect">
            <a:avLst/>
          </a:prstGeom>
          <a:noFill/>
        </p:spPr>
        <p:txBody>
          <a:bodyPr wrap="square" rtlCol="0">
            <a:spAutoFit/>
          </a:bodyPr>
          <a:lstStyle/>
          <a:p>
            <a:r>
              <a:rPr lang="en-US" sz="1400" b="1" dirty="0">
                <a:solidFill>
                  <a:schemeClr val="tx1">
                    <a:lumMod val="65000"/>
                    <a:lumOff val="35000"/>
                  </a:schemeClr>
                </a:solidFill>
                <a:latin typeface="Helvetica" charset="0"/>
                <a:ea typeface="Helvetica" charset="0"/>
                <a:cs typeface="Helvetica" charset="0"/>
              </a:rPr>
              <a:t>KNIME</a:t>
            </a:r>
          </a:p>
          <a:p>
            <a:r>
              <a:rPr lang="en-US" sz="1400" dirty="0">
                <a:solidFill>
                  <a:schemeClr val="tx1">
                    <a:lumMod val="50000"/>
                    <a:lumOff val="50000"/>
                  </a:schemeClr>
                </a:solidFill>
                <a:latin typeface="Helvetica" charset="0"/>
                <a:ea typeface="Helvetica" charset="0"/>
                <a:cs typeface="Helvetica" charset="0"/>
              </a:rPr>
              <a:t>https://</a:t>
            </a:r>
            <a:r>
              <a:rPr lang="en-US" sz="1400" dirty="0" err="1">
                <a:solidFill>
                  <a:schemeClr val="tx1">
                    <a:lumMod val="50000"/>
                    <a:lumOff val="50000"/>
                  </a:schemeClr>
                </a:solidFill>
                <a:latin typeface="Helvetica" charset="0"/>
                <a:ea typeface="Helvetica" charset="0"/>
                <a:cs typeface="Helvetica" charset="0"/>
              </a:rPr>
              <a:t>www.knime.org</a:t>
            </a:r>
            <a:endParaRPr lang="en-US" sz="1400" dirty="0">
              <a:solidFill>
                <a:schemeClr val="tx1">
                  <a:lumMod val="50000"/>
                  <a:lumOff val="50000"/>
                </a:schemeClr>
              </a:solidFill>
              <a:latin typeface="Helvetica" charset="0"/>
              <a:ea typeface="Helvetica" charset="0"/>
              <a:cs typeface="Helvetica" charset="0"/>
            </a:endParaRPr>
          </a:p>
        </p:txBody>
      </p:sp>
      <p:sp>
        <p:nvSpPr>
          <p:cNvPr id="20" name="TextBox 19"/>
          <p:cNvSpPr txBox="1"/>
          <p:nvPr/>
        </p:nvSpPr>
        <p:spPr>
          <a:xfrm>
            <a:off x="7309036" y="4142323"/>
            <a:ext cx="4044764" cy="523220"/>
          </a:xfrm>
          <a:prstGeom prst="rect">
            <a:avLst/>
          </a:prstGeom>
          <a:noFill/>
        </p:spPr>
        <p:txBody>
          <a:bodyPr wrap="square" rtlCol="0">
            <a:spAutoFit/>
          </a:bodyPr>
          <a:lstStyle/>
          <a:p>
            <a:r>
              <a:rPr lang="en-US" sz="1400" b="1" dirty="0">
                <a:solidFill>
                  <a:schemeClr val="tx1">
                    <a:lumMod val="65000"/>
                    <a:lumOff val="35000"/>
                  </a:schemeClr>
                </a:solidFill>
                <a:latin typeface="Helvetica" charset="0"/>
                <a:ea typeface="Helvetica" charset="0"/>
                <a:cs typeface="Helvetica" charset="0"/>
              </a:rPr>
              <a:t>Swift</a:t>
            </a:r>
          </a:p>
          <a:p>
            <a:r>
              <a:rPr lang="en-US" sz="1400" dirty="0">
                <a:solidFill>
                  <a:schemeClr val="tx1">
                    <a:lumMod val="50000"/>
                    <a:lumOff val="50000"/>
                  </a:schemeClr>
                </a:solidFill>
                <a:latin typeface="Helvetica" charset="0"/>
                <a:ea typeface="Helvetica" charset="0"/>
                <a:cs typeface="Helvetica" charset="0"/>
              </a:rPr>
              <a:t>http://swift-</a:t>
            </a:r>
            <a:r>
              <a:rPr lang="en-US" sz="1400" dirty="0" err="1">
                <a:solidFill>
                  <a:schemeClr val="tx1">
                    <a:lumMod val="50000"/>
                    <a:lumOff val="50000"/>
                  </a:schemeClr>
                </a:solidFill>
                <a:latin typeface="Helvetica" charset="0"/>
                <a:ea typeface="Helvetica" charset="0"/>
                <a:cs typeface="Helvetica" charset="0"/>
              </a:rPr>
              <a:t>lang.org</a:t>
            </a:r>
            <a:endParaRPr lang="en-US" sz="1400" dirty="0">
              <a:solidFill>
                <a:schemeClr val="tx1">
                  <a:lumMod val="50000"/>
                  <a:lumOff val="50000"/>
                </a:schemeClr>
              </a:solidFill>
              <a:latin typeface="Helvetica" charset="0"/>
              <a:ea typeface="Helvetica" charset="0"/>
              <a:cs typeface="Helvetica" charset="0"/>
            </a:endParaRPr>
          </a:p>
        </p:txBody>
      </p:sp>
      <p:sp>
        <p:nvSpPr>
          <p:cNvPr id="22" name="TextBox 21"/>
          <p:cNvSpPr txBox="1"/>
          <p:nvPr/>
        </p:nvSpPr>
        <p:spPr>
          <a:xfrm>
            <a:off x="7309036" y="2303521"/>
            <a:ext cx="4044764" cy="523220"/>
          </a:xfrm>
          <a:prstGeom prst="rect">
            <a:avLst/>
          </a:prstGeom>
          <a:noFill/>
        </p:spPr>
        <p:txBody>
          <a:bodyPr wrap="square" rtlCol="0">
            <a:spAutoFit/>
          </a:bodyPr>
          <a:lstStyle/>
          <a:p>
            <a:r>
              <a:rPr lang="en-US" sz="1400" b="1" dirty="0" err="1">
                <a:solidFill>
                  <a:schemeClr val="tx1">
                    <a:lumMod val="65000"/>
                    <a:lumOff val="35000"/>
                  </a:schemeClr>
                </a:solidFill>
                <a:latin typeface="Helvetica" charset="0"/>
                <a:ea typeface="Helvetica" charset="0"/>
                <a:cs typeface="Helvetica" charset="0"/>
              </a:rPr>
              <a:t>VisTrails</a:t>
            </a:r>
            <a:endParaRPr lang="en-US" sz="1400" b="1" dirty="0">
              <a:solidFill>
                <a:schemeClr val="tx1">
                  <a:lumMod val="65000"/>
                  <a:lumOff val="35000"/>
                </a:schemeClr>
              </a:solidFill>
              <a:latin typeface="Helvetica" charset="0"/>
              <a:ea typeface="Helvetica" charset="0"/>
              <a:cs typeface="Helvetica" charset="0"/>
            </a:endParaRPr>
          </a:p>
          <a:p>
            <a:r>
              <a:rPr lang="en-US" sz="1400" dirty="0">
                <a:solidFill>
                  <a:schemeClr val="tx1">
                    <a:lumMod val="50000"/>
                    <a:lumOff val="50000"/>
                  </a:schemeClr>
                </a:solidFill>
                <a:latin typeface="Helvetica" charset="0"/>
                <a:ea typeface="Helvetica" charset="0"/>
                <a:cs typeface="Helvetica" charset="0"/>
              </a:rPr>
              <a:t>http://</a:t>
            </a:r>
            <a:r>
              <a:rPr lang="en-US" sz="1400" dirty="0" err="1">
                <a:solidFill>
                  <a:schemeClr val="tx1">
                    <a:lumMod val="50000"/>
                    <a:lumOff val="50000"/>
                  </a:schemeClr>
                </a:solidFill>
                <a:latin typeface="Helvetica" charset="0"/>
                <a:ea typeface="Helvetica" charset="0"/>
                <a:cs typeface="Helvetica" charset="0"/>
              </a:rPr>
              <a:t>vistrails.org</a:t>
            </a:r>
            <a:endParaRPr lang="en-US" sz="1400" dirty="0">
              <a:solidFill>
                <a:schemeClr val="tx1">
                  <a:lumMod val="50000"/>
                  <a:lumOff val="50000"/>
                </a:schemeClr>
              </a:solidFill>
              <a:latin typeface="Helvetica" charset="0"/>
              <a:ea typeface="Helvetica" charset="0"/>
              <a:cs typeface="Helvetica" charset="0"/>
            </a:endParaRPr>
          </a:p>
        </p:txBody>
      </p:sp>
      <p:sp>
        <p:nvSpPr>
          <p:cNvPr id="25" name="TextBox 24"/>
          <p:cNvSpPr txBox="1"/>
          <p:nvPr/>
        </p:nvSpPr>
        <p:spPr>
          <a:xfrm>
            <a:off x="7309036" y="3222922"/>
            <a:ext cx="4044764" cy="523220"/>
          </a:xfrm>
          <a:prstGeom prst="rect">
            <a:avLst/>
          </a:prstGeom>
          <a:noFill/>
        </p:spPr>
        <p:txBody>
          <a:bodyPr wrap="square" rtlCol="0">
            <a:spAutoFit/>
          </a:bodyPr>
          <a:lstStyle/>
          <a:p>
            <a:r>
              <a:rPr lang="en-US" sz="1400" b="1" dirty="0" err="1">
                <a:solidFill>
                  <a:schemeClr val="tx1">
                    <a:lumMod val="65000"/>
                    <a:lumOff val="35000"/>
                  </a:schemeClr>
                </a:solidFill>
                <a:latin typeface="Helvetica" charset="0"/>
                <a:ea typeface="Helvetica" charset="0"/>
                <a:cs typeface="Helvetica" charset="0"/>
              </a:rPr>
              <a:t>FireWorks</a:t>
            </a:r>
            <a:endParaRPr lang="en-US" sz="1400" b="1" dirty="0">
              <a:solidFill>
                <a:schemeClr val="tx1">
                  <a:lumMod val="65000"/>
                  <a:lumOff val="35000"/>
                </a:schemeClr>
              </a:solidFill>
              <a:latin typeface="Helvetica" charset="0"/>
              <a:ea typeface="Helvetica" charset="0"/>
              <a:cs typeface="Helvetica" charset="0"/>
            </a:endParaRPr>
          </a:p>
          <a:p>
            <a:r>
              <a:rPr lang="en-US" sz="1400" dirty="0">
                <a:solidFill>
                  <a:schemeClr val="tx1">
                    <a:lumMod val="50000"/>
                    <a:lumOff val="50000"/>
                  </a:schemeClr>
                </a:solidFill>
                <a:latin typeface="Helvetica" charset="0"/>
                <a:ea typeface="Helvetica" charset="0"/>
                <a:cs typeface="Helvetica" charset="0"/>
              </a:rPr>
              <a:t>https://</a:t>
            </a:r>
            <a:r>
              <a:rPr lang="en-US" sz="1400" dirty="0" err="1">
                <a:solidFill>
                  <a:schemeClr val="tx1">
                    <a:lumMod val="50000"/>
                    <a:lumOff val="50000"/>
                  </a:schemeClr>
                </a:solidFill>
                <a:latin typeface="Helvetica" charset="0"/>
                <a:ea typeface="Helvetica" charset="0"/>
                <a:cs typeface="Helvetica" charset="0"/>
              </a:rPr>
              <a:t>pythonhosted.org</a:t>
            </a:r>
            <a:r>
              <a:rPr lang="en-US" sz="1400" dirty="0">
                <a:solidFill>
                  <a:schemeClr val="tx1">
                    <a:lumMod val="50000"/>
                    <a:lumOff val="50000"/>
                  </a:schemeClr>
                </a:solidFill>
                <a:latin typeface="Helvetica" charset="0"/>
                <a:ea typeface="Helvetica" charset="0"/>
                <a:cs typeface="Helvetica" charset="0"/>
              </a:rPr>
              <a:t>/</a:t>
            </a:r>
            <a:r>
              <a:rPr lang="en-US" sz="1400" dirty="0" err="1">
                <a:solidFill>
                  <a:schemeClr val="tx1">
                    <a:lumMod val="50000"/>
                    <a:lumOff val="50000"/>
                  </a:schemeClr>
                </a:solidFill>
                <a:latin typeface="Helvetica" charset="0"/>
                <a:ea typeface="Helvetica" charset="0"/>
                <a:cs typeface="Helvetica" charset="0"/>
              </a:rPr>
              <a:t>FireWorks</a:t>
            </a:r>
            <a:endParaRPr lang="en-US" sz="1400" dirty="0">
              <a:solidFill>
                <a:schemeClr val="tx1">
                  <a:lumMod val="50000"/>
                  <a:lumOff val="50000"/>
                </a:schemeClr>
              </a:solidFill>
              <a:latin typeface="Helvetica" charset="0"/>
              <a:ea typeface="Helvetica" charset="0"/>
              <a:cs typeface="Helvetica" charset="0"/>
            </a:endParaRPr>
          </a:p>
        </p:txBody>
      </p:sp>
      <p:sp>
        <p:nvSpPr>
          <p:cNvPr id="26" name="TextBox 25"/>
          <p:cNvSpPr txBox="1"/>
          <p:nvPr/>
        </p:nvSpPr>
        <p:spPr>
          <a:xfrm>
            <a:off x="7309036" y="5061725"/>
            <a:ext cx="4044764" cy="523220"/>
          </a:xfrm>
          <a:prstGeom prst="rect">
            <a:avLst/>
          </a:prstGeom>
          <a:noFill/>
        </p:spPr>
        <p:txBody>
          <a:bodyPr wrap="square" rtlCol="0">
            <a:spAutoFit/>
          </a:bodyPr>
          <a:lstStyle/>
          <a:p>
            <a:r>
              <a:rPr lang="en-US" sz="1400" b="1" dirty="0">
                <a:solidFill>
                  <a:schemeClr val="tx1">
                    <a:lumMod val="65000"/>
                    <a:lumOff val="35000"/>
                  </a:schemeClr>
                </a:solidFill>
                <a:latin typeface="Helvetica" charset="0"/>
                <a:ea typeface="Helvetica" charset="0"/>
                <a:cs typeface="Helvetica" charset="0"/>
              </a:rPr>
              <a:t>Pegasus</a:t>
            </a:r>
          </a:p>
          <a:p>
            <a:r>
              <a:rPr lang="en-US" sz="1400" dirty="0">
                <a:solidFill>
                  <a:schemeClr val="tx1">
                    <a:lumMod val="50000"/>
                    <a:lumOff val="50000"/>
                  </a:schemeClr>
                </a:solidFill>
                <a:latin typeface="Helvetica" charset="0"/>
                <a:ea typeface="Helvetica" charset="0"/>
                <a:cs typeface="Helvetica" charset="0"/>
              </a:rPr>
              <a:t>http://</a:t>
            </a:r>
            <a:r>
              <a:rPr lang="en-US" sz="1400" dirty="0" err="1">
                <a:solidFill>
                  <a:schemeClr val="tx1">
                    <a:lumMod val="50000"/>
                    <a:lumOff val="50000"/>
                  </a:schemeClr>
                </a:solidFill>
                <a:latin typeface="Helvetica" charset="0"/>
                <a:ea typeface="Helvetica" charset="0"/>
                <a:cs typeface="Helvetica" charset="0"/>
              </a:rPr>
              <a:t>pegasus.isi.edu</a:t>
            </a:r>
            <a:endParaRPr lang="en-US" sz="1400" dirty="0">
              <a:solidFill>
                <a:schemeClr val="tx1">
                  <a:lumMod val="50000"/>
                  <a:lumOff val="50000"/>
                </a:schemeClr>
              </a:solidFill>
              <a:latin typeface="Helvetica" charset="0"/>
              <a:ea typeface="Helvetica" charset="0"/>
              <a:cs typeface="Helvetica" charset="0"/>
            </a:endParaRPr>
          </a:p>
        </p:txBody>
      </p:sp>
      <p:pic>
        <p:nvPicPr>
          <p:cNvPr id="30" name="Picture 29" descr="pegasus_white_logo.png"/>
          <p:cNvPicPr>
            <a:picLocks noChangeAspect="1"/>
          </p:cNvPicPr>
          <p:nvPr/>
        </p:nvPicPr>
        <p:blipFill>
          <a:blip r:embed="rId3">
            <a:duotone>
              <a:prstClr val="black"/>
              <a:schemeClr val="tx1">
                <a:tint val="45000"/>
                <a:satMod val="400000"/>
              </a:schemeClr>
            </a:duotone>
            <a:extLst>
              <a:ext uri="{BEBA8EAE-BF5A-486C-A8C5-ECC9F3942E4B}">
                <a14:imgProps xmlns:a14="http://schemas.microsoft.com/office/drawing/2010/main">
                  <a14:imgLayer r:embed="rId4">
                    <a14:imgEffect>
                      <a14:colorTemperature colorTemp="8800"/>
                    </a14:imgEffect>
                    <a14:imgEffect>
                      <a14:brightnessContrast bright="-40000"/>
                    </a14:imgEffect>
                  </a14:imgLayer>
                </a14:imgProps>
              </a:ext>
              <a:ext uri="{28A0092B-C50C-407E-A947-70E740481C1C}">
                <a14:useLocalDpi xmlns:a14="http://schemas.microsoft.com/office/drawing/2010/main"/>
              </a:ext>
            </a:extLst>
          </a:blip>
          <a:srcRect/>
          <a:stretch>
            <a:fillRect/>
          </a:stretch>
        </p:blipFill>
        <p:spPr bwMode="auto">
          <a:xfrm>
            <a:off x="6749800" y="5100077"/>
            <a:ext cx="570906" cy="44651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050" name="Picture 2" descr="mage result for taverna workflow"/>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254" y="1408037"/>
            <a:ext cx="618414" cy="570016"/>
          </a:xfrm>
          <a:prstGeom prst="rect">
            <a:avLst/>
          </a:prstGeom>
          <a:noFill/>
          <a:extLst>
            <a:ext uri="{909E8E84-426E-40dd-AFC4-6F175D3DCCD1}">
              <a14:hiddenFill xmlns="" xmlns:a14="http://schemas.microsoft.com/office/drawing/2010/main">
                <a:solidFill>
                  <a:srgbClr val="FFFFFF"/>
                </a:solidFill>
              </a14:hiddenFill>
            </a:ext>
          </a:extLst>
        </p:spPr>
      </p:pic>
      <p:pic>
        <p:nvPicPr>
          <p:cNvPr id="2052" name="Picture 4" descr="mage result for kepler workflow"/>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6889" y="2268935"/>
            <a:ext cx="617517" cy="617517"/>
          </a:xfrm>
          <a:prstGeom prst="rect">
            <a:avLst/>
          </a:prstGeom>
          <a:noFill/>
          <a:extLst>
            <a:ext uri="{909E8E84-426E-40dd-AFC4-6F175D3DCCD1}">
              <a14:hiddenFill xmlns="" xmlns:a14="http://schemas.microsoft.com/office/drawing/2010/main">
                <a:solidFill>
                  <a:srgbClr val="FFFFFF"/>
                </a:solidFill>
              </a14:hiddenFill>
            </a:ext>
          </a:extLst>
        </p:spPr>
      </p:pic>
      <p:pic>
        <p:nvPicPr>
          <p:cNvPr id="15" name="Picture 1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93951" y="3101967"/>
            <a:ext cx="743392" cy="556826"/>
          </a:xfrm>
          <a:prstGeom prst="rect">
            <a:avLst/>
          </a:prstGeom>
        </p:spPr>
      </p:pic>
      <p:pic>
        <p:nvPicPr>
          <p:cNvPr id="24" name="Picture 2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93951" y="4034247"/>
            <a:ext cx="786503" cy="465976"/>
          </a:xfrm>
          <a:prstGeom prst="rect">
            <a:avLst/>
          </a:prstGeom>
        </p:spPr>
      </p:pic>
      <p:pic>
        <p:nvPicPr>
          <p:cNvPr id="2062" name="Picture 14" descr="mage result for nextflow workflow"/>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79384" y="4916383"/>
            <a:ext cx="415636" cy="415636"/>
          </a:xfrm>
          <a:prstGeom prst="rect">
            <a:avLst/>
          </a:prstGeom>
          <a:noFill/>
          <a:extLst>
            <a:ext uri="{909E8E84-426E-40dd-AFC4-6F175D3DCCD1}">
              <a14:hiddenFill xmlns="" xmlns:a14="http://schemas.microsoft.com/office/drawing/2010/main">
                <a:solidFill>
                  <a:srgbClr val="FFFFFF"/>
                </a:solidFill>
              </a14:hiddenFill>
            </a:ext>
          </a:extLst>
        </p:spPr>
      </p:pic>
      <p:pic>
        <p:nvPicPr>
          <p:cNvPr id="2064" name="Picture 16" descr="mage result for knime logo"/>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765705" y="1393124"/>
            <a:ext cx="490725" cy="490725"/>
          </a:xfrm>
          <a:prstGeom prst="rect">
            <a:avLst/>
          </a:prstGeom>
          <a:noFill/>
          <a:extLst>
            <a:ext uri="{909E8E84-426E-40dd-AFC4-6F175D3DCCD1}">
              <a14:hiddenFill xmlns="" xmlns:a14="http://schemas.microsoft.com/office/drawing/2010/main">
                <a:solidFill>
                  <a:srgbClr val="FFFFFF"/>
                </a:solidFill>
              </a14:hiddenFill>
            </a:ext>
          </a:extLst>
        </p:spPr>
      </p:pic>
      <p:pic>
        <p:nvPicPr>
          <p:cNvPr id="2066" name="Picture 18" descr="mage result for vistrails logo"/>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749800" y="2318136"/>
            <a:ext cx="498764" cy="498764"/>
          </a:xfrm>
          <a:prstGeom prst="rect">
            <a:avLst/>
          </a:prstGeom>
          <a:noFill/>
          <a:extLst>
            <a:ext uri="{909E8E84-426E-40dd-AFC4-6F175D3DCCD1}">
              <a14:hiddenFill xmlns="" xmlns:a14="http://schemas.microsoft.com/office/drawing/2010/main">
                <a:solidFill>
                  <a:srgbClr val="FFFFFF"/>
                </a:solidFill>
              </a14:hiddenFill>
            </a:ext>
          </a:extLst>
        </p:spPr>
      </p:pic>
      <p:pic>
        <p:nvPicPr>
          <p:cNvPr id="2068" name="Picture 20" descr="mage result for fireworks workflow logo"/>
          <p:cNvPicPr>
            <a:picLocks noChangeAspect="1" noChangeArrowheads="1"/>
          </p:cNvPicPr>
          <p:nvPr/>
        </p:nvPicPr>
        <p:blipFill rotWithShape="1">
          <a:blip r:embed="rId12">
            <a:extLst>
              <a:ext uri="{28A0092B-C50C-407E-A947-70E740481C1C}">
                <a14:useLocalDpi xmlns:a14="http://schemas.microsoft.com/office/drawing/2010/main" val="0"/>
              </a:ext>
            </a:extLst>
          </a:blip>
          <a:srcRect l="73340" b="13982"/>
          <a:stretch/>
        </p:blipFill>
        <p:spPr bwMode="auto">
          <a:xfrm>
            <a:off x="6785168" y="3208957"/>
            <a:ext cx="499575" cy="551150"/>
          </a:xfrm>
          <a:prstGeom prst="rect">
            <a:avLst/>
          </a:prstGeom>
          <a:noFill/>
          <a:extLst>
            <a:ext uri="{909E8E84-426E-40dd-AFC4-6F175D3DCCD1}">
              <a14:hiddenFill xmlns="" xmlns:a14="http://schemas.microsoft.com/office/drawing/2010/main">
                <a:solidFill>
                  <a:srgbClr val="FFFFFF"/>
                </a:solidFill>
              </a14:hiddenFill>
            </a:ext>
          </a:extLst>
        </p:spPr>
      </p:pic>
      <p:pic>
        <p:nvPicPr>
          <p:cNvPr id="2070" name="Picture 22" descr="ttp://swift-lang.org/images/logo_swift.png"/>
          <p:cNvPicPr>
            <a:picLocks noChangeAspect="1" noChangeArrowheads="1"/>
          </p:cNvPicPr>
          <p:nvPr/>
        </p:nvPicPr>
        <p:blipFill>
          <a:blip r:embed="rId13">
            <a:duotone>
              <a:prstClr val="black"/>
              <a:schemeClr val="tx2">
                <a:tint val="45000"/>
                <a:satMod val="400000"/>
              </a:schemeClr>
            </a:duotone>
            <a:extLst>
              <a:ext uri="{BEBA8EAE-BF5A-486C-A8C5-ECC9F3942E4B}">
                <a14:imgProps xmlns:a14="http://schemas.microsoft.com/office/drawing/2010/main">
                  <a14:imgLayer r:embed="rId14">
                    <a14:imgEffect>
                      <a14:brightnessContrast bright="-20000"/>
                    </a14:imgEffect>
                  </a14:imgLayer>
                </a14:imgProps>
              </a:ext>
              <a:ext uri="{28A0092B-C50C-407E-A947-70E740481C1C}">
                <a14:useLocalDpi xmlns:a14="http://schemas.microsoft.com/office/drawing/2010/main" val="0"/>
              </a:ext>
            </a:extLst>
          </a:blip>
          <a:srcRect/>
          <a:stretch>
            <a:fillRect/>
          </a:stretch>
        </p:blipFill>
        <p:spPr bwMode="auto">
          <a:xfrm>
            <a:off x="6519395" y="4199004"/>
            <a:ext cx="983343" cy="391329"/>
          </a:xfrm>
          <a:prstGeom prst="rect">
            <a:avLst/>
          </a:prstGeom>
          <a:noFill/>
          <a:extLst>
            <a:ext uri="{909E8E84-426E-40dd-AFC4-6F175D3DCCD1}">
              <a14:hiddenFill xmlns="" xmlns:a14="http://schemas.microsoft.com/office/drawing/2010/main">
                <a:solidFill>
                  <a:srgbClr val="FFFFFF"/>
                </a:solidFill>
              </a14:hiddenFill>
            </a:ext>
          </a:extLst>
        </p:spPr>
      </p:pic>
      <p:pic>
        <p:nvPicPr>
          <p:cNvPr id="27" name="Picture 2" descr="Image result for epcc">
            <a:extLst>
              <a:ext uri="{FF2B5EF4-FFF2-40B4-BE49-F238E27FC236}">
                <a16:creationId xmlns:a16="http://schemas.microsoft.com/office/drawing/2014/main" id="{064497F2-62BF-1F40-80DD-669A3BC5347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0350866" y="6005241"/>
            <a:ext cx="1523106" cy="533671"/>
          </a:xfrm>
          <a:prstGeom prst="rect">
            <a:avLst/>
          </a:prstGeom>
          <a:noFill/>
          <a:extLst>
            <a:ext uri="{909E8E84-426E-40DD-AFC4-6F175D3DCCD1}">
              <a14:hiddenFill xmlns:a14="http://schemas.microsoft.com/office/drawing/2010/main">
                <a:solidFill>
                  <a:srgbClr val="FFFFFF"/>
                </a:solidFill>
              </a14:hiddenFill>
            </a:ext>
          </a:extLst>
        </p:spPr>
      </p:pic>
      <p:sp>
        <p:nvSpPr>
          <p:cNvPr id="28" name="Rectangle 27">
            <a:extLst>
              <a:ext uri="{FF2B5EF4-FFF2-40B4-BE49-F238E27FC236}">
                <a16:creationId xmlns:a16="http://schemas.microsoft.com/office/drawing/2014/main" id="{7562E9DC-C316-FE42-BA1A-7A8E99B99D2A}"/>
              </a:ext>
            </a:extLst>
          </p:cNvPr>
          <p:cNvSpPr/>
          <p:nvPr/>
        </p:nvSpPr>
        <p:spPr>
          <a:xfrm>
            <a:off x="1492168" y="988731"/>
            <a:ext cx="9620251" cy="4571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67896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857391" y="3556197"/>
            <a:ext cx="3381676" cy="338554"/>
          </a:xfrm>
          <a:prstGeom prst="rect">
            <a:avLst/>
          </a:prstGeom>
          <a:noFill/>
        </p:spPr>
        <p:txBody>
          <a:bodyPr wrap="none" rtlCol="0">
            <a:spAutoFit/>
          </a:bodyPr>
          <a:lstStyle/>
          <a:p>
            <a:pPr lvl="0"/>
            <a:r>
              <a:rPr lang="en-US" sz="1600" dirty="0">
                <a:solidFill>
                  <a:srgbClr val="637E93"/>
                </a:solidFill>
                <a:latin typeface="Ayuthaya" charset="-34"/>
                <a:ea typeface="Ayuthaya" charset="-34"/>
                <a:cs typeface="Ayuthaya" charset="-34"/>
              </a:rPr>
              <a:t>Combining the strengths of </a:t>
            </a:r>
          </a:p>
        </p:txBody>
      </p:sp>
      <p:pic>
        <p:nvPicPr>
          <p:cNvPr id="19" name="Picture 2" descr="http://www.marketingfortravelexperts.com/wp-content/uploads/2014/05/black-right-arrow.png"/>
          <p:cNvPicPr>
            <a:picLocks noChangeAspect="1" noChangeArrowheads="1"/>
          </p:cNvPicPr>
          <p:nvPr/>
        </p:nvPicPr>
        <p:blipFill>
          <a:blip r:embed="rId3">
            <a:alphaModFix amt="70000"/>
            <a:duotone>
              <a:schemeClr val="accent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rot="8287567" flipH="1" flipV="1">
            <a:off x="4137560" y="3293067"/>
            <a:ext cx="535512" cy="237270"/>
          </a:xfrm>
          <a:prstGeom prst="rect">
            <a:avLst/>
          </a:prstGeom>
          <a:noFill/>
          <a:extLst>
            <a:ext uri="{909E8E84-426E-40dd-AFC4-6F175D3DCCD1}">
              <a14:hiddenFill xmlns="" xmlns:a14="http://schemas.microsoft.com/office/drawing/2010/main">
                <a:solidFill>
                  <a:srgbClr val="FFFFFF"/>
                </a:solidFill>
              </a14:hiddenFill>
            </a:ext>
          </a:extLst>
        </p:spPr>
      </p:pic>
      <p:pic>
        <p:nvPicPr>
          <p:cNvPr id="20" name="Picture 2" descr="http://www.marketingfortravelexperts.com/wp-content/uploads/2014/05/black-right-arrow.png"/>
          <p:cNvPicPr>
            <a:picLocks noChangeAspect="1" noChangeArrowheads="1"/>
          </p:cNvPicPr>
          <p:nvPr/>
        </p:nvPicPr>
        <p:blipFill>
          <a:blip r:embed="rId3">
            <a:alphaModFix amt="70000"/>
            <a:duotone>
              <a:schemeClr val="accent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rot="12560826" flipH="1">
            <a:off x="4192397" y="3939968"/>
            <a:ext cx="568378" cy="204414"/>
          </a:xfrm>
          <a:prstGeom prst="rect">
            <a:avLst/>
          </a:prstGeom>
          <a:noFill/>
          <a:extLst>
            <a:ext uri="{909E8E84-426E-40dd-AFC4-6F175D3DCCD1}">
              <a14:hiddenFill xmlns="" xmlns:a14="http://schemas.microsoft.com/office/drawing/2010/main">
                <a:solidFill>
                  <a:srgbClr val="FFFFFF"/>
                </a:solidFill>
              </a14:hiddenFill>
            </a:ext>
          </a:extLst>
        </p:spPr>
      </p:pic>
      <p:sp>
        <p:nvSpPr>
          <p:cNvPr id="21" name="TextBox 20"/>
          <p:cNvSpPr txBox="1"/>
          <p:nvPr/>
        </p:nvSpPr>
        <p:spPr>
          <a:xfrm>
            <a:off x="754920" y="1949188"/>
            <a:ext cx="9738785" cy="615553"/>
          </a:xfrm>
          <a:prstGeom prst="rect">
            <a:avLst/>
          </a:prstGeom>
          <a:noFill/>
        </p:spPr>
        <p:txBody>
          <a:bodyPr wrap="square" rtlCol="0">
            <a:spAutoFit/>
          </a:bodyPr>
          <a:lstStyle/>
          <a:p>
            <a:r>
              <a:rPr lang="en-US" sz="1600" dirty="0">
                <a:solidFill>
                  <a:srgbClr val="637E93"/>
                </a:solidFill>
                <a:latin typeface="Ayuthaya" charset="-34"/>
                <a:ea typeface="Ayuthaya" charset="-34"/>
                <a:cs typeface="Ayuthaya" charset="-34"/>
              </a:rPr>
              <a:t>Simplifies the development applications running across multiple heterogeneous</a:t>
            </a:r>
          </a:p>
          <a:p>
            <a:r>
              <a:rPr lang="en-US" dirty="0">
                <a:solidFill>
                  <a:srgbClr val="637E93"/>
                </a:solidFill>
                <a:latin typeface="Ayuthaya" charset="-34"/>
                <a:ea typeface="Ayuthaya" charset="-34"/>
                <a:cs typeface="Ayuthaya" charset="-34"/>
              </a:rPr>
              <a:t> </a:t>
            </a:r>
          </a:p>
        </p:txBody>
      </p:sp>
      <p:sp>
        <p:nvSpPr>
          <p:cNvPr id="23" name="TextBox 22"/>
          <p:cNvSpPr txBox="1"/>
          <p:nvPr/>
        </p:nvSpPr>
        <p:spPr>
          <a:xfrm>
            <a:off x="4774396" y="2940644"/>
            <a:ext cx="2030023" cy="615553"/>
          </a:xfrm>
          <a:prstGeom prst="rect">
            <a:avLst/>
          </a:prstGeom>
          <a:noFill/>
        </p:spPr>
        <p:txBody>
          <a:bodyPr wrap="none" rtlCol="0">
            <a:spAutoFit/>
          </a:bodyPr>
          <a:lstStyle/>
          <a:p>
            <a:pPr lvl="0"/>
            <a:r>
              <a:rPr lang="en-US" sz="1600" dirty="0">
                <a:solidFill>
                  <a:srgbClr val="637E93"/>
                </a:solidFill>
                <a:latin typeface="Ayuthaya" charset="-34"/>
                <a:ea typeface="Ayuthaya" charset="-34"/>
                <a:cs typeface="Ayuthaya" charset="-34"/>
              </a:rPr>
              <a:t>Traditional WMS</a:t>
            </a:r>
          </a:p>
          <a:p>
            <a:pPr lvl="0"/>
            <a:r>
              <a:rPr lang="en-US" b="1" u="sng" dirty="0">
                <a:solidFill>
                  <a:srgbClr val="1F4E79"/>
                </a:solidFill>
                <a:latin typeface="Ayuthaya" charset="-34"/>
                <a:ea typeface="Ayuthaya" charset="-34"/>
                <a:cs typeface="Ayuthaya" charset="-34"/>
              </a:rPr>
              <a:t>Pegasus</a:t>
            </a:r>
          </a:p>
        </p:txBody>
      </p:sp>
      <p:sp>
        <p:nvSpPr>
          <p:cNvPr id="25" name="TextBox 24"/>
          <p:cNvSpPr txBox="1"/>
          <p:nvPr/>
        </p:nvSpPr>
        <p:spPr>
          <a:xfrm>
            <a:off x="4774396" y="3894751"/>
            <a:ext cx="6130674" cy="615553"/>
          </a:xfrm>
          <a:prstGeom prst="rect">
            <a:avLst/>
          </a:prstGeom>
          <a:noFill/>
        </p:spPr>
        <p:txBody>
          <a:bodyPr wrap="square" rtlCol="0">
            <a:spAutoFit/>
          </a:bodyPr>
          <a:lstStyle/>
          <a:p>
            <a:pPr lvl="0"/>
            <a:r>
              <a:rPr lang="en-US" sz="1600" dirty="0">
                <a:solidFill>
                  <a:srgbClr val="637E93"/>
                </a:solidFill>
                <a:latin typeface="Ayuthaya" charset="-34"/>
                <a:ea typeface="Ayuthaya" charset="-34"/>
                <a:cs typeface="Ayuthaya" charset="-34"/>
              </a:rPr>
              <a:t>New stream-based data-flow systems </a:t>
            </a:r>
          </a:p>
          <a:p>
            <a:pPr lvl="0"/>
            <a:r>
              <a:rPr lang="en-US" u="sng" dirty="0">
                <a:solidFill>
                  <a:srgbClr val="1F4E79"/>
                </a:solidFill>
                <a:latin typeface="Ayuthaya" charset="-34"/>
                <a:ea typeface="Ayuthaya" charset="-34"/>
                <a:cs typeface="Ayuthaya" charset="-34"/>
              </a:rPr>
              <a:t>dispel4py</a:t>
            </a:r>
          </a:p>
        </p:txBody>
      </p:sp>
      <p:sp>
        <p:nvSpPr>
          <p:cNvPr id="28" name="TextBox 27"/>
          <p:cNvSpPr txBox="1"/>
          <p:nvPr/>
        </p:nvSpPr>
        <p:spPr>
          <a:xfrm>
            <a:off x="859801" y="2976760"/>
            <a:ext cx="955872" cy="335757"/>
          </a:xfrm>
          <a:prstGeom prst="rect">
            <a:avLst/>
          </a:prstGeom>
          <a:noFill/>
        </p:spPr>
        <p:txBody>
          <a:bodyPr wrap="none" rtlCol="0">
            <a:spAutoFit/>
          </a:bodyPr>
          <a:lstStyle/>
          <a:p>
            <a:r>
              <a:rPr lang="en-US" b="1" i="1" dirty="0">
                <a:solidFill>
                  <a:schemeClr val="accent1">
                    <a:lumMod val="75000"/>
                  </a:schemeClr>
                </a:solidFill>
                <a:latin typeface="Ayuthaya" charset="-34"/>
                <a:ea typeface="Ayuthaya" charset="-34"/>
                <a:cs typeface="Ayuthaya" charset="-34"/>
              </a:rPr>
              <a:t>How ?</a:t>
            </a:r>
          </a:p>
        </p:txBody>
      </p:sp>
      <p:sp>
        <p:nvSpPr>
          <p:cNvPr id="29" name="TextBox 28"/>
          <p:cNvSpPr txBox="1"/>
          <p:nvPr/>
        </p:nvSpPr>
        <p:spPr>
          <a:xfrm>
            <a:off x="125163" y="231978"/>
            <a:ext cx="5140930" cy="477054"/>
          </a:xfrm>
          <a:prstGeom prst="rect">
            <a:avLst/>
          </a:prstGeom>
          <a:noFill/>
        </p:spPr>
        <p:txBody>
          <a:bodyPr wrap="square" rtlCol="0">
            <a:spAutoFit/>
          </a:bodyPr>
          <a:lstStyle/>
          <a:p>
            <a:r>
              <a:rPr lang="en-US" sz="2500" dirty="0">
                <a:solidFill>
                  <a:schemeClr val="bg2">
                    <a:lumMod val="50000"/>
                  </a:schemeClr>
                </a:solidFill>
                <a:latin typeface="Ayuthaya" charset="-34"/>
                <a:ea typeface="Ayuthaya" charset="-34"/>
                <a:cs typeface="Ayuthaya" charset="-34"/>
              </a:rPr>
              <a:t>Asterism Framework</a:t>
            </a:r>
          </a:p>
        </p:txBody>
      </p:sp>
      <p:sp>
        <p:nvSpPr>
          <p:cNvPr id="35" name="TextBox 34"/>
          <p:cNvSpPr txBox="1"/>
          <p:nvPr/>
        </p:nvSpPr>
        <p:spPr>
          <a:xfrm>
            <a:off x="746301" y="1236295"/>
            <a:ext cx="6704335" cy="584776"/>
          </a:xfrm>
          <a:prstGeom prst="rect">
            <a:avLst/>
          </a:prstGeom>
          <a:noFill/>
        </p:spPr>
        <p:txBody>
          <a:bodyPr wrap="none" rtlCol="0">
            <a:spAutoFit/>
          </a:bodyPr>
          <a:lstStyle/>
          <a:p>
            <a:r>
              <a:rPr lang="en-US" sz="1600" dirty="0">
                <a:solidFill>
                  <a:srgbClr val="637E93"/>
                </a:solidFill>
                <a:latin typeface="Ayuthaya" charset="-34"/>
                <a:ea typeface="Ayuthaya" charset="-34"/>
                <a:cs typeface="Ayuthaya" charset="-34"/>
              </a:rPr>
              <a:t>Easy to understood, </a:t>
            </a:r>
            <a:r>
              <a:rPr lang="en-US" sz="1600" dirty="0">
                <a:solidFill>
                  <a:srgbClr val="637E93"/>
                </a:solidFill>
                <a:latin typeface="Ayuthaya" charset="-34"/>
                <a:ea typeface="Ayuthaya" charset="-34"/>
                <a:cs typeface="Ayuthaya" charset="-34"/>
                <a:sym typeface="Wingdings"/>
              </a:rPr>
              <a:t>platform-independent, open-source</a:t>
            </a:r>
            <a:endParaRPr lang="en-US" sz="1600" dirty="0">
              <a:solidFill>
                <a:srgbClr val="637E93"/>
              </a:solidFill>
              <a:latin typeface="Ayuthaya" charset="-34"/>
              <a:ea typeface="Ayuthaya" charset="-34"/>
              <a:cs typeface="Ayuthaya" charset="-34"/>
            </a:endParaRPr>
          </a:p>
          <a:p>
            <a:pPr lvl="0"/>
            <a:r>
              <a:rPr lang="en-US" sz="1600" dirty="0">
                <a:solidFill>
                  <a:srgbClr val="637E93"/>
                </a:solidFill>
                <a:latin typeface="Ayuthaya" charset="-34"/>
                <a:ea typeface="Ayuthaya" charset="-34"/>
                <a:cs typeface="Ayuthaya" charset="-34"/>
              </a:rPr>
              <a:t> </a:t>
            </a:r>
          </a:p>
        </p:txBody>
      </p:sp>
      <p:sp>
        <p:nvSpPr>
          <p:cNvPr id="12" name="TextBox 11"/>
          <p:cNvSpPr txBox="1"/>
          <p:nvPr/>
        </p:nvSpPr>
        <p:spPr>
          <a:xfrm>
            <a:off x="8302237" y="2906831"/>
            <a:ext cx="3161630" cy="830997"/>
          </a:xfrm>
          <a:prstGeom prst="rect">
            <a:avLst/>
          </a:prstGeom>
          <a:noFill/>
        </p:spPr>
        <p:txBody>
          <a:bodyPr wrap="none" rtlCol="0">
            <a:spAutoFit/>
          </a:bodyPr>
          <a:lstStyle/>
          <a:p>
            <a:r>
              <a:rPr lang="en-US" sz="1600" i="1" dirty="0">
                <a:solidFill>
                  <a:srgbClr val="7F7F7F"/>
                </a:solidFill>
              </a:rPr>
              <a:t>Ewa Deelman, ISI-USC,US</a:t>
            </a:r>
          </a:p>
          <a:p>
            <a:r>
              <a:rPr lang="en-US" sz="1600" i="1" dirty="0">
                <a:solidFill>
                  <a:srgbClr val="7F7F7F"/>
                </a:solidFill>
              </a:rPr>
              <a:t>Rafael Ferreira da Silva, ISI-USC, US</a:t>
            </a:r>
          </a:p>
          <a:p>
            <a:pPr lvl="0"/>
            <a:r>
              <a:rPr lang="en-US" sz="1600" i="1" dirty="0">
                <a:solidFill>
                  <a:srgbClr val="7F7F7F"/>
                </a:solidFill>
                <a:latin typeface="Ayuthaya" charset="-34"/>
                <a:ea typeface="Ayuthaya" charset="-34"/>
                <a:cs typeface="Ayuthaya" charset="-34"/>
              </a:rPr>
              <a:t> </a:t>
            </a:r>
          </a:p>
        </p:txBody>
      </p:sp>
      <p:sp>
        <p:nvSpPr>
          <p:cNvPr id="13" name="TextBox 12"/>
          <p:cNvSpPr txBox="1"/>
          <p:nvPr/>
        </p:nvSpPr>
        <p:spPr>
          <a:xfrm>
            <a:off x="8302237" y="4270547"/>
            <a:ext cx="3507979" cy="1077218"/>
          </a:xfrm>
          <a:prstGeom prst="rect">
            <a:avLst/>
          </a:prstGeom>
          <a:noFill/>
        </p:spPr>
        <p:txBody>
          <a:bodyPr wrap="none" rtlCol="0">
            <a:spAutoFit/>
          </a:bodyPr>
          <a:lstStyle/>
          <a:p>
            <a:r>
              <a:rPr lang="en-US" sz="1600" i="1" dirty="0">
                <a:solidFill>
                  <a:srgbClr val="7F7F7F"/>
                </a:solidFill>
              </a:rPr>
              <a:t>Rosa Filgueira, BGS-NERC, UK</a:t>
            </a:r>
          </a:p>
          <a:p>
            <a:r>
              <a:rPr lang="en-US" sz="1600" i="1" dirty="0" err="1">
                <a:solidFill>
                  <a:srgbClr val="7F7F7F"/>
                </a:solidFill>
              </a:rPr>
              <a:t>Amrey</a:t>
            </a:r>
            <a:r>
              <a:rPr lang="en-US" sz="1600" i="1" dirty="0">
                <a:solidFill>
                  <a:srgbClr val="7F7F7F"/>
                </a:solidFill>
              </a:rPr>
              <a:t> Krause, EPCC-</a:t>
            </a:r>
            <a:r>
              <a:rPr lang="en-US" sz="1600" i="1" dirty="0" err="1">
                <a:solidFill>
                  <a:srgbClr val="7F7F7F"/>
                </a:solidFill>
              </a:rPr>
              <a:t>UoE</a:t>
            </a:r>
            <a:r>
              <a:rPr lang="en-US" sz="1600" i="1" dirty="0">
                <a:solidFill>
                  <a:srgbClr val="7F7F7F"/>
                </a:solidFill>
              </a:rPr>
              <a:t>, UK </a:t>
            </a:r>
          </a:p>
          <a:p>
            <a:r>
              <a:rPr lang="en-US" sz="1600" i="1" dirty="0">
                <a:solidFill>
                  <a:srgbClr val="7F7F7F"/>
                </a:solidFill>
              </a:rPr>
              <a:t>Malcolm Atkinson, Informatics-</a:t>
            </a:r>
            <a:r>
              <a:rPr lang="en-US" sz="1600" i="1" dirty="0" err="1">
                <a:solidFill>
                  <a:srgbClr val="7F7F7F"/>
                </a:solidFill>
              </a:rPr>
              <a:t>UoE</a:t>
            </a:r>
            <a:r>
              <a:rPr lang="en-US" sz="1600" i="1" dirty="0">
                <a:solidFill>
                  <a:srgbClr val="7F7F7F"/>
                </a:solidFill>
              </a:rPr>
              <a:t>, UK</a:t>
            </a:r>
          </a:p>
          <a:p>
            <a:pPr lvl="0"/>
            <a:r>
              <a:rPr lang="en-US" sz="1600" i="1" dirty="0">
                <a:solidFill>
                  <a:srgbClr val="7F7F7F"/>
                </a:solidFill>
                <a:latin typeface="Ayuthaya" charset="-34"/>
                <a:ea typeface="Ayuthaya" charset="-34"/>
                <a:cs typeface="Ayuthaya" charset="-34"/>
              </a:rPr>
              <a:t> </a:t>
            </a:r>
          </a:p>
        </p:txBody>
      </p:sp>
      <p:pic>
        <p:nvPicPr>
          <p:cNvPr id="14" name="Picture 2" descr="Image result for epcc">
            <a:extLst>
              <a:ext uri="{FF2B5EF4-FFF2-40B4-BE49-F238E27FC236}">
                <a16:creationId xmlns:a16="http://schemas.microsoft.com/office/drawing/2014/main" id="{C27EB1A7-DB46-FC4A-BFB7-0BACF3A5C1D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50866" y="6005241"/>
            <a:ext cx="1523106" cy="533671"/>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9306B532-B557-2C4D-82E2-4A6EB7332CA6}"/>
              </a:ext>
            </a:extLst>
          </p:cNvPr>
          <p:cNvSpPr/>
          <p:nvPr/>
        </p:nvSpPr>
        <p:spPr>
          <a:xfrm>
            <a:off x="262801" y="760332"/>
            <a:ext cx="9620251" cy="4571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464094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TextBox 73"/>
          <p:cNvSpPr txBox="1"/>
          <p:nvPr/>
        </p:nvSpPr>
        <p:spPr>
          <a:xfrm>
            <a:off x="125163" y="231978"/>
            <a:ext cx="5140930" cy="477054"/>
          </a:xfrm>
          <a:prstGeom prst="rect">
            <a:avLst/>
          </a:prstGeom>
          <a:noFill/>
        </p:spPr>
        <p:txBody>
          <a:bodyPr wrap="square" rtlCol="0">
            <a:spAutoFit/>
          </a:bodyPr>
          <a:lstStyle/>
          <a:p>
            <a:r>
              <a:rPr lang="en-US" sz="2500" dirty="0">
                <a:solidFill>
                  <a:schemeClr val="bg2">
                    <a:lumMod val="50000"/>
                  </a:schemeClr>
                </a:solidFill>
                <a:latin typeface="Ayuthaya" charset="-34"/>
                <a:ea typeface="Ayuthaya" charset="-34"/>
                <a:cs typeface="Ayuthaya" charset="-34"/>
              </a:rPr>
              <a:t>dispel4py </a:t>
            </a:r>
          </a:p>
        </p:txBody>
      </p:sp>
      <p:pic>
        <p:nvPicPr>
          <p:cNvPr id="65" name="Picture 6" descr="http://www.clker.com/cliparts/l/W/C/G/x/1/blue-gear-wheel-hi.png"/>
          <p:cNvPicPr>
            <a:picLocks noChangeAspect="1" noChangeArrowheads="1"/>
          </p:cNvPicPr>
          <p:nvPr/>
        </p:nvPicPr>
        <p:blipFill>
          <a:blip r:embed="rId3">
            <a:alphaModFix/>
            <a:duotone>
              <a:schemeClr val="accent4">
                <a:shade val="45000"/>
                <a:satMod val="135000"/>
              </a:schemeClr>
              <a:prstClr val="white"/>
            </a:duotone>
            <a:extLst>
              <a:ext uri="{28A0092B-C50C-407E-A947-70E740481C1C}">
                <a14:useLocalDpi xmlns:a14="http://schemas.microsoft.com/office/drawing/2010/main"/>
              </a:ext>
            </a:extLst>
          </a:blip>
          <a:srcRect/>
          <a:stretch>
            <a:fillRect/>
          </a:stretch>
        </p:blipFill>
        <p:spPr bwMode="auto">
          <a:xfrm rot="1357803">
            <a:off x="5026080" y="2345609"/>
            <a:ext cx="1671247" cy="1640607"/>
          </a:xfrm>
          <a:prstGeom prst="rect">
            <a:avLst/>
          </a:prstGeom>
          <a:noFill/>
          <a:extLst>
            <a:ext uri="{909E8E84-426E-40dd-AFC4-6F175D3DCCD1}">
              <a14:hiddenFill xmlns="" xmlns:a14="http://schemas.microsoft.com/office/drawing/2010/main">
                <a:solidFill>
                  <a:srgbClr val="FFFFFF"/>
                </a:solidFill>
              </a14:hiddenFill>
            </a:ext>
          </a:extLst>
        </p:spPr>
      </p:pic>
      <p:sp>
        <p:nvSpPr>
          <p:cNvPr id="66" name="Oval 65"/>
          <p:cNvSpPr/>
          <p:nvPr/>
        </p:nvSpPr>
        <p:spPr>
          <a:xfrm rot="1357803">
            <a:off x="5670276" y="2964471"/>
            <a:ext cx="417422" cy="417338"/>
          </a:xfrm>
          <a:prstGeom prst="ellipse">
            <a:avLst/>
          </a:prstGeom>
          <a:solidFill>
            <a:srgbClr val="D9AB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p:cNvSpPr/>
          <p:nvPr/>
        </p:nvSpPr>
        <p:spPr>
          <a:xfrm>
            <a:off x="4797500" y="2108937"/>
            <a:ext cx="2128406" cy="2128406"/>
          </a:xfrm>
          <a:prstGeom prst="ellipse">
            <a:avLst/>
          </a:prstGeom>
          <a:noFill/>
          <a:ln w="34925">
            <a:solidFill>
              <a:schemeClr val="accent2">
                <a:lumMod val="75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p:cNvGrpSpPr/>
          <p:nvPr/>
        </p:nvGrpSpPr>
        <p:grpSpPr>
          <a:xfrm>
            <a:off x="3828962" y="1395397"/>
            <a:ext cx="304803" cy="304803"/>
            <a:chOff x="3524160" y="2185417"/>
            <a:chExt cx="304803" cy="304803"/>
          </a:xfrm>
        </p:grpSpPr>
        <p:sp>
          <p:nvSpPr>
            <p:cNvPr id="71" name="Oval 70"/>
            <p:cNvSpPr/>
            <p:nvPr/>
          </p:nvSpPr>
          <p:spPr>
            <a:xfrm>
              <a:off x="3524160" y="2185417"/>
              <a:ext cx="304803" cy="304803"/>
            </a:xfrm>
            <a:prstGeom prst="ellipse">
              <a:avLst/>
            </a:prstGeom>
            <a:noFill/>
            <a:ln w="34925">
              <a:solidFill>
                <a:schemeClr val="accent2">
                  <a:lumMod val="75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p:cNvSpPr/>
            <p:nvPr/>
          </p:nvSpPr>
          <p:spPr>
            <a:xfrm>
              <a:off x="3577680" y="2238936"/>
              <a:ext cx="197763" cy="197763"/>
            </a:xfrm>
            <a:prstGeom prst="ellipse">
              <a:avLst/>
            </a:prstGeom>
            <a:solidFill>
              <a:schemeClr val="accent4">
                <a:lumMod val="60000"/>
                <a:lumOff val="40000"/>
                <a:alpha val="55000"/>
              </a:schemeClr>
            </a:solidFill>
            <a:ln w="349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73" name="Straight Connector 72"/>
          <p:cNvCxnSpPr>
            <a:stCxn id="71" idx="5"/>
            <a:endCxn id="69" idx="1"/>
          </p:cNvCxnSpPr>
          <p:nvPr/>
        </p:nvCxnSpPr>
        <p:spPr>
          <a:xfrm>
            <a:off x="4089128" y="1655563"/>
            <a:ext cx="1020070" cy="765072"/>
          </a:xfrm>
          <a:prstGeom prst="line">
            <a:avLst/>
          </a:prstGeom>
          <a:ln w="34925">
            <a:solidFill>
              <a:schemeClr val="accent2">
                <a:lumMod val="75000"/>
                <a:alpha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6" name="TextBox 75"/>
          <p:cNvSpPr txBox="1"/>
          <p:nvPr/>
        </p:nvSpPr>
        <p:spPr>
          <a:xfrm>
            <a:off x="1455756" y="1314664"/>
            <a:ext cx="2256807" cy="369332"/>
          </a:xfrm>
          <a:prstGeom prst="rect">
            <a:avLst/>
          </a:prstGeom>
          <a:noFill/>
        </p:spPr>
        <p:txBody>
          <a:bodyPr wrap="square" rtlCol="0">
            <a:spAutoFit/>
          </a:bodyPr>
          <a:lstStyle/>
          <a:p>
            <a:pPr algn="r"/>
            <a:r>
              <a:rPr lang="en-US" i="1" dirty="0">
                <a:solidFill>
                  <a:schemeClr val="tx2">
                    <a:lumMod val="75000"/>
                  </a:schemeClr>
                </a:solidFill>
              </a:rPr>
              <a:t>Automation</a:t>
            </a:r>
          </a:p>
        </p:txBody>
      </p:sp>
      <p:sp>
        <p:nvSpPr>
          <p:cNvPr id="77" name="TextBox 76"/>
          <p:cNvSpPr txBox="1"/>
          <p:nvPr/>
        </p:nvSpPr>
        <p:spPr>
          <a:xfrm>
            <a:off x="0" y="1658042"/>
            <a:ext cx="3712563" cy="784830"/>
          </a:xfrm>
          <a:prstGeom prst="rect">
            <a:avLst/>
          </a:prstGeom>
          <a:noFill/>
        </p:spPr>
        <p:txBody>
          <a:bodyPr wrap="square" rtlCol="0">
            <a:spAutoFit/>
          </a:bodyPr>
          <a:lstStyle/>
          <a:p>
            <a:pPr algn="r"/>
            <a:r>
              <a:rPr lang="en-US" sz="1500" dirty="0">
                <a:solidFill>
                  <a:schemeClr val="accent4">
                    <a:lumMod val="75000"/>
                  </a:schemeClr>
                </a:solidFill>
              </a:rPr>
              <a:t>Automates pipeline executions</a:t>
            </a:r>
          </a:p>
          <a:p>
            <a:pPr algn="r"/>
            <a:r>
              <a:rPr lang="en-US" sz="1500" b="1" dirty="0">
                <a:solidFill>
                  <a:schemeClr val="accent4">
                    <a:lumMod val="75000"/>
                  </a:schemeClr>
                </a:solidFill>
              </a:rPr>
              <a:t>Concurrent, distributed computations</a:t>
            </a:r>
          </a:p>
          <a:p>
            <a:pPr algn="r"/>
            <a:r>
              <a:rPr lang="en-US" sz="1500" b="1" dirty="0">
                <a:solidFill>
                  <a:schemeClr val="accent4">
                    <a:lumMod val="75000"/>
                  </a:schemeClr>
                </a:solidFill>
              </a:rPr>
              <a:t>Stream-based model</a:t>
            </a:r>
          </a:p>
        </p:txBody>
      </p:sp>
      <p:grpSp>
        <p:nvGrpSpPr>
          <p:cNvPr id="79" name="Group 78"/>
          <p:cNvGrpSpPr/>
          <p:nvPr/>
        </p:nvGrpSpPr>
        <p:grpSpPr>
          <a:xfrm>
            <a:off x="7370362" y="1616200"/>
            <a:ext cx="304803" cy="304803"/>
            <a:chOff x="3524160" y="2185417"/>
            <a:chExt cx="304803" cy="304803"/>
          </a:xfrm>
        </p:grpSpPr>
        <p:sp>
          <p:nvSpPr>
            <p:cNvPr id="80" name="Oval 79"/>
            <p:cNvSpPr/>
            <p:nvPr/>
          </p:nvSpPr>
          <p:spPr>
            <a:xfrm>
              <a:off x="3524160" y="2185417"/>
              <a:ext cx="304803" cy="304803"/>
            </a:xfrm>
            <a:prstGeom prst="ellipse">
              <a:avLst/>
            </a:prstGeom>
            <a:noFill/>
            <a:ln w="34925">
              <a:solidFill>
                <a:schemeClr val="accent2">
                  <a:lumMod val="75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p:cNvSpPr/>
            <p:nvPr/>
          </p:nvSpPr>
          <p:spPr>
            <a:xfrm>
              <a:off x="3577680" y="2238936"/>
              <a:ext cx="197763" cy="197763"/>
            </a:xfrm>
            <a:prstGeom prst="ellipse">
              <a:avLst/>
            </a:prstGeom>
            <a:solidFill>
              <a:schemeClr val="accent4">
                <a:lumMod val="60000"/>
                <a:lumOff val="40000"/>
                <a:alpha val="55000"/>
              </a:schemeClr>
            </a:solidFill>
            <a:ln w="349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85" name="Straight Connector 84"/>
          <p:cNvCxnSpPr>
            <a:stCxn id="80" idx="3"/>
            <a:endCxn id="69" idx="7"/>
          </p:cNvCxnSpPr>
          <p:nvPr/>
        </p:nvCxnSpPr>
        <p:spPr>
          <a:xfrm flipH="1">
            <a:off x="6614208" y="1876366"/>
            <a:ext cx="800791" cy="544269"/>
          </a:xfrm>
          <a:prstGeom prst="line">
            <a:avLst/>
          </a:prstGeom>
          <a:ln w="34925">
            <a:solidFill>
              <a:schemeClr val="accent2">
                <a:lumMod val="75000"/>
                <a:alpha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0" name="TextBox 89"/>
          <p:cNvSpPr txBox="1"/>
          <p:nvPr/>
        </p:nvSpPr>
        <p:spPr>
          <a:xfrm>
            <a:off x="7703285" y="1286231"/>
            <a:ext cx="2891141" cy="369332"/>
          </a:xfrm>
          <a:prstGeom prst="rect">
            <a:avLst/>
          </a:prstGeom>
          <a:noFill/>
        </p:spPr>
        <p:txBody>
          <a:bodyPr wrap="square" rtlCol="0">
            <a:spAutoFit/>
          </a:bodyPr>
          <a:lstStyle/>
          <a:p>
            <a:r>
              <a:rPr lang="en-US" i="1" dirty="0">
                <a:solidFill>
                  <a:schemeClr val="tx2">
                    <a:lumMod val="75000"/>
                  </a:schemeClr>
                </a:solidFill>
              </a:rPr>
              <a:t>Workflow Composition</a:t>
            </a:r>
          </a:p>
        </p:txBody>
      </p:sp>
      <p:sp>
        <p:nvSpPr>
          <p:cNvPr id="91" name="TextBox 90"/>
          <p:cNvSpPr txBox="1"/>
          <p:nvPr/>
        </p:nvSpPr>
        <p:spPr>
          <a:xfrm>
            <a:off x="7703285" y="1743882"/>
            <a:ext cx="4130205" cy="784830"/>
          </a:xfrm>
          <a:prstGeom prst="rect">
            <a:avLst/>
          </a:prstGeom>
          <a:noFill/>
        </p:spPr>
        <p:txBody>
          <a:bodyPr wrap="square" rtlCol="0">
            <a:spAutoFit/>
          </a:bodyPr>
          <a:lstStyle/>
          <a:p>
            <a:r>
              <a:rPr lang="en-US" sz="1500" dirty="0">
                <a:solidFill>
                  <a:schemeClr val="accent4">
                    <a:lumMod val="75000"/>
                  </a:schemeClr>
                </a:solidFill>
              </a:rPr>
              <a:t>Python  Library</a:t>
            </a:r>
          </a:p>
          <a:p>
            <a:r>
              <a:rPr lang="en-US" sz="1500" dirty="0">
                <a:solidFill>
                  <a:schemeClr val="accent4">
                    <a:lumMod val="75000"/>
                  </a:schemeClr>
                </a:solidFill>
              </a:rPr>
              <a:t>Groupings </a:t>
            </a:r>
          </a:p>
          <a:p>
            <a:r>
              <a:rPr lang="en-US" sz="1500" dirty="0" err="1">
                <a:solidFill>
                  <a:schemeClr val="accent4">
                    <a:lumMod val="75000"/>
                  </a:schemeClr>
                </a:solidFill>
              </a:rPr>
              <a:t>Jupyter</a:t>
            </a:r>
            <a:endParaRPr lang="en-US" sz="1500" dirty="0">
              <a:solidFill>
                <a:schemeClr val="accent4">
                  <a:lumMod val="75000"/>
                </a:schemeClr>
              </a:solidFill>
            </a:endParaRPr>
          </a:p>
        </p:txBody>
      </p:sp>
      <p:grpSp>
        <p:nvGrpSpPr>
          <p:cNvPr id="92" name="Group 91"/>
          <p:cNvGrpSpPr/>
          <p:nvPr/>
        </p:nvGrpSpPr>
        <p:grpSpPr>
          <a:xfrm>
            <a:off x="7782061" y="4412816"/>
            <a:ext cx="304803" cy="304803"/>
            <a:chOff x="3524160" y="2185417"/>
            <a:chExt cx="304803" cy="304803"/>
          </a:xfrm>
        </p:grpSpPr>
        <p:sp>
          <p:nvSpPr>
            <p:cNvPr id="93" name="Oval 92"/>
            <p:cNvSpPr/>
            <p:nvPr/>
          </p:nvSpPr>
          <p:spPr>
            <a:xfrm>
              <a:off x="3524160" y="2185417"/>
              <a:ext cx="304803" cy="304803"/>
            </a:xfrm>
            <a:prstGeom prst="ellipse">
              <a:avLst/>
            </a:prstGeom>
            <a:noFill/>
            <a:ln w="34925">
              <a:solidFill>
                <a:schemeClr val="accent2">
                  <a:lumMod val="75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p:cNvSpPr/>
            <p:nvPr/>
          </p:nvSpPr>
          <p:spPr>
            <a:xfrm>
              <a:off x="3577680" y="2238936"/>
              <a:ext cx="197763" cy="197763"/>
            </a:xfrm>
            <a:prstGeom prst="ellipse">
              <a:avLst/>
            </a:prstGeom>
            <a:solidFill>
              <a:schemeClr val="accent4">
                <a:lumMod val="60000"/>
                <a:lumOff val="40000"/>
                <a:alpha val="55000"/>
              </a:schemeClr>
            </a:solidFill>
            <a:ln w="349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95" name="Straight Connector 94"/>
          <p:cNvCxnSpPr>
            <a:stCxn id="93" idx="1"/>
            <a:endCxn id="69" idx="5"/>
          </p:cNvCxnSpPr>
          <p:nvPr/>
        </p:nvCxnSpPr>
        <p:spPr>
          <a:xfrm flipH="1" flipV="1">
            <a:off x="6614208" y="3925645"/>
            <a:ext cx="1212490" cy="531808"/>
          </a:xfrm>
          <a:prstGeom prst="line">
            <a:avLst/>
          </a:prstGeom>
          <a:ln w="34925">
            <a:solidFill>
              <a:schemeClr val="accent2">
                <a:lumMod val="75000"/>
                <a:alpha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7" name="TextBox 96"/>
          <p:cNvSpPr txBox="1"/>
          <p:nvPr/>
        </p:nvSpPr>
        <p:spPr>
          <a:xfrm>
            <a:off x="8126313" y="4396279"/>
            <a:ext cx="2256807" cy="369332"/>
          </a:xfrm>
          <a:prstGeom prst="rect">
            <a:avLst/>
          </a:prstGeom>
          <a:noFill/>
        </p:spPr>
        <p:txBody>
          <a:bodyPr wrap="square" rtlCol="0">
            <a:spAutoFit/>
          </a:bodyPr>
          <a:lstStyle/>
          <a:p>
            <a:r>
              <a:rPr lang="en-US" i="1" dirty="0" err="1">
                <a:solidFill>
                  <a:schemeClr val="tx2">
                    <a:lumMod val="75000"/>
                  </a:schemeClr>
                </a:solidFill>
              </a:rPr>
              <a:t>Optimisation</a:t>
            </a:r>
            <a:endParaRPr lang="en-US" i="1" dirty="0">
              <a:solidFill>
                <a:schemeClr val="tx2">
                  <a:lumMod val="75000"/>
                </a:schemeClr>
              </a:solidFill>
            </a:endParaRPr>
          </a:p>
        </p:txBody>
      </p:sp>
      <p:sp>
        <p:nvSpPr>
          <p:cNvPr id="98" name="TextBox 97"/>
          <p:cNvSpPr txBox="1"/>
          <p:nvPr/>
        </p:nvSpPr>
        <p:spPr>
          <a:xfrm>
            <a:off x="8126313" y="4733346"/>
            <a:ext cx="3846332" cy="553998"/>
          </a:xfrm>
          <a:prstGeom prst="rect">
            <a:avLst/>
          </a:prstGeom>
          <a:noFill/>
        </p:spPr>
        <p:txBody>
          <a:bodyPr wrap="square" rtlCol="0">
            <a:spAutoFit/>
          </a:bodyPr>
          <a:lstStyle/>
          <a:p>
            <a:r>
              <a:rPr lang="en-US" sz="1500" b="1" dirty="0">
                <a:solidFill>
                  <a:schemeClr val="accent4">
                    <a:lumMod val="75000"/>
                  </a:schemeClr>
                </a:solidFill>
              </a:rPr>
              <a:t>Multiple streams </a:t>
            </a:r>
          </a:p>
          <a:p>
            <a:r>
              <a:rPr lang="en-US" sz="1500" dirty="0">
                <a:solidFill>
                  <a:schemeClr val="accent4">
                    <a:lumMod val="75000"/>
                  </a:schemeClr>
                </a:solidFill>
              </a:rPr>
              <a:t>Avoids I/O operations</a:t>
            </a:r>
          </a:p>
        </p:txBody>
      </p:sp>
      <p:grpSp>
        <p:nvGrpSpPr>
          <p:cNvPr id="99" name="Group 98"/>
          <p:cNvGrpSpPr/>
          <p:nvPr/>
        </p:nvGrpSpPr>
        <p:grpSpPr>
          <a:xfrm>
            <a:off x="3584343" y="3913236"/>
            <a:ext cx="304803" cy="304803"/>
            <a:chOff x="3524160" y="2185417"/>
            <a:chExt cx="304803" cy="304803"/>
          </a:xfrm>
        </p:grpSpPr>
        <p:sp>
          <p:nvSpPr>
            <p:cNvPr id="100" name="Oval 99"/>
            <p:cNvSpPr/>
            <p:nvPr/>
          </p:nvSpPr>
          <p:spPr>
            <a:xfrm>
              <a:off x="3524160" y="2185417"/>
              <a:ext cx="304803" cy="304803"/>
            </a:xfrm>
            <a:prstGeom prst="ellipse">
              <a:avLst/>
            </a:prstGeom>
            <a:noFill/>
            <a:ln w="34925">
              <a:solidFill>
                <a:schemeClr val="accent2">
                  <a:lumMod val="75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p:cNvSpPr/>
            <p:nvPr/>
          </p:nvSpPr>
          <p:spPr>
            <a:xfrm>
              <a:off x="3577680" y="2238936"/>
              <a:ext cx="197763" cy="197763"/>
            </a:xfrm>
            <a:prstGeom prst="ellipse">
              <a:avLst/>
            </a:prstGeom>
            <a:solidFill>
              <a:schemeClr val="accent4">
                <a:lumMod val="60000"/>
                <a:lumOff val="40000"/>
                <a:alpha val="55000"/>
              </a:schemeClr>
            </a:solidFill>
            <a:ln w="349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02" name="Straight Connector 101"/>
          <p:cNvCxnSpPr>
            <a:stCxn id="100" idx="7"/>
            <a:endCxn id="69" idx="2"/>
          </p:cNvCxnSpPr>
          <p:nvPr/>
        </p:nvCxnSpPr>
        <p:spPr>
          <a:xfrm flipV="1">
            <a:off x="3844509" y="3173140"/>
            <a:ext cx="952991" cy="784733"/>
          </a:xfrm>
          <a:prstGeom prst="line">
            <a:avLst/>
          </a:prstGeom>
          <a:ln w="34925">
            <a:solidFill>
              <a:schemeClr val="accent2">
                <a:lumMod val="75000"/>
                <a:alpha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5" name="TextBox 104"/>
          <p:cNvSpPr txBox="1"/>
          <p:nvPr/>
        </p:nvSpPr>
        <p:spPr>
          <a:xfrm>
            <a:off x="1320825" y="3880970"/>
            <a:ext cx="2256807" cy="369332"/>
          </a:xfrm>
          <a:prstGeom prst="rect">
            <a:avLst/>
          </a:prstGeom>
          <a:noFill/>
        </p:spPr>
        <p:txBody>
          <a:bodyPr wrap="square" rtlCol="0">
            <a:spAutoFit/>
          </a:bodyPr>
          <a:lstStyle/>
          <a:p>
            <a:pPr algn="r"/>
            <a:r>
              <a:rPr lang="en-US" i="1" dirty="0">
                <a:solidFill>
                  <a:schemeClr val="tx2">
                    <a:lumMod val="75000"/>
                  </a:schemeClr>
                </a:solidFill>
              </a:rPr>
              <a:t>Mapping</a:t>
            </a:r>
          </a:p>
        </p:txBody>
      </p:sp>
      <p:sp>
        <p:nvSpPr>
          <p:cNvPr id="106" name="TextBox 105"/>
          <p:cNvSpPr txBox="1"/>
          <p:nvPr/>
        </p:nvSpPr>
        <p:spPr>
          <a:xfrm>
            <a:off x="-121887" y="4164518"/>
            <a:ext cx="3694870" cy="1246495"/>
          </a:xfrm>
          <a:prstGeom prst="rect">
            <a:avLst/>
          </a:prstGeom>
          <a:noFill/>
        </p:spPr>
        <p:txBody>
          <a:bodyPr wrap="square" rtlCol="0">
            <a:spAutoFit/>
          </a:bodyPr>
          <a:lstStyle/>
          <a:p>
            <a:pPr algn="r"/>
            <a:r>
              <a:rPr lang="en-US" sz="1500" dirty="0">
                <a:solidFill>
                  <a:schemeClr val="accent4">
                    <a:lumMod val="75000"/>
                  </a:schemeClr>
                </a:solidFill>
              </a:rPr>
              <a:t>Sequential</a:t>
            </a:r>
          </a:p>
          <a:p>
            <a:pPr algn="r"/>
            <a:r>
              <a:rPr lang="en-US" sz="1500" dirty="0">
                <a:solidFill>
                  <a:schemeClr val="accent4">
                    <a:lumMod val="75000"/>
                  </a:schemeClr>
                </a:solidFill>
              </a:rPr>
              <a:t>Multiprocessing </a:t>
            </a:r>
          </a:p>
          <a:p>
            <a:pPr algn="r"/>
            <a:r>
              <a:rPr lang="en-US" sz="1500" dirty="0">
                <a:solidFill>
                  <a:schemeClr val="accent4">
                    <a:lumMod val="75000"/>
                  </a:schemeClr>
                </a:solidFill>
              </a:rPr>
              <a:t>MPI</a:t>
            </a:r>
          </a:p>
          <a:p>
            <a:pPr algn="r"/>
            <a:r>
              <a:rPr lang="en-US" sz="1500" dirty="0">
                <a:solidFill>
                  <a:schemeClr val="accent4">
                    <a:lumMod val="75000"/>
                  </a:schemeClr>
                </a:solidFill>
              </a:rPr>
              <a:t>Apache Storm</a:t>
            </a:r>
          </a:p>
          <a:p>
            <a:pPr algn="r"/>
            <a:r>
              <a:rPr lang="en-US" sz="1500" dirty="0">
                <a:solidFill>
                  <a:schemeClr val="accent4">
                    <a:lumMod val="75000"/>
                  </a:schemeClr>
                </a:solidFill>
              </a:rPr>
              <a:t>Apache Spark (Prototype)</a:t>
            </a:r>
          </a:p>
        </p:txBody>
      </p:sp>
      <p:pic>
        <p:nvPicPr>
          <p:cNvPr id="36" name="Picture 4" descr="https://avatars3.githubusercontent.com/u/11058882?v=3&amp;s=200"/>
          <p:cNvPicPr>
            <a:picLocks noChangeAspect="1" noChangeArrowheads="1"/>
          </p:cNvPicPr>
          <p:nvPr/>
        </p:nvPicPr>
        <p:blipFill>
          <a:blip r:embed="rId4">
            <a:duotone>
              <a:prstClr val="black"/>
              <a:schemeClr val="tx1">
                <a:tint val="45000"/>
                <a:satMod val="400000"/>
              </a:schemeClr>
            </a:duotone>
            <a:alphaModFix/>
            <a:extLst>
              <a:ext uri="{28A0092B-C50C-407E-A947-70E740481C1C}">
                <a14:useLocalDpi xmlns:a14="http://schemas.microsoft.com/office/drawing/2010/main"/>
              </a:ext>
            </a:extLst>
          </a:blip>
          <a:srcRect/>
          <a:stretch>
            <a:fillRect/>
          </a:stretch>
        </p:blipFill>
        <p:spPr bwMode="auto">
          <a:xfrm>
            <a:off x="5301903" y="2521176"/>
            <a:ext cx="1154168" cy="1154168"/>
          </a:xfrm>
          <a:prstGeom prst="rect">
            <a:avLst/>
          </a:prstGeom>
          <a:noFill/>
          <a:extLst>
            <a:ext uri="{909E8E84-426E-40dd-AFC4-6F175D3DCCD1}">
              <a14:hiddenFill xmlns="" xmlns:a14="http://schemas.microsoft.com/office/drawing/2010/main">
                <a:solidFill>
                  <a:srgbClr val="FFFFFF"/>
                </a:solidFill>
              </a14:hiddenFill>
            </a:ext>
          </a:extLst>
        </p:spPr>
      </p:pic>
      <p:pic>
        <p:nvPicPr>
          <p:cNvPr id="38" name="Picture 37"/>
          <p:cNvPicPr>
            <a:picLocks noChangeAspect="1"/>
          </p:cNvPicPr>
          <p:nvPr/>
        </p:nvPicPr>
        <p:blipFill>
          <a:blip r:embed="rId5"/>
          <a:stretch>
            <a:fillRect/>
          </a:stretch>
        </p:blipFill>
        <p:spPr>
          <a:xfrm>
            <a:off x="10067607" y="385323"/>
            <a:ext cx="2098705" cy="1185333"/>
          </a:xfrm>
          <a:prstGeom prst="rect">
            <a:avLst/>
          </a:prstGeom>
        </p:spPr>
      </p:pic>
      <p:sp>
        <p:nvSpPr>
          <p:cNvPr id="39" name="TextBox 38"/>
          <p:cNvSpPr txBox="1"/>
          <p:nvPr/>
        </p:nvSpPr>
        <p:spPr>
          <a:xfrm>
            <a:off x="5201423" y="6513091"/>
            <a:ext cx="3538636" cy="338554"/>
          </a:xfrm>
          <a:prstGeom prst="rect">
            <a:avLst/>
          </a:prstGeom>
          <a:noFill/>
        </p:spPr>
        <p:txBody>
          <a:bodyPr wrap="none" rtlCol="0">
            <a:spAutoFit/>
          </a:bodyPr>
          <a:lstStyle/>
          <a:p>
            <a:r>
              <a:rPr lang="en-US" sz="1600" i="1" dirty="0">
                <a:solidFill>
                  <a:srgbClr val="1F4E79"/>
                </a:solidFill>
              </a:rPr>
              <a:t>https://</a:t>
            </a:r>
            <a:r>
              <a:rPr lang="en-US" sz="1600" i="1" dirty="0" err="1">
                <a:solidFill>
                  <a:srgbClr val="1F4E79"/>
                </a:solidFill>
              </a:rPr>
              <a:t>github.com</a:t>
            </a:r>
            <a:r>
              <a:rPr lang="en-US" sz="1600" i="1" dirty="0">
                <a:solidFill>
                  <a:srgbClr val="1F4E79"/>
                </a:solidFill>
              </a:rPr>
              <a:t>/dispel4py/dispel4py</a:t>
            </a:r>
          </a:p>
        </p:txBody>
      </p:sp>
      <p:pic>
        <p:nvPicPr>
          <p:cNvPr id="40" name="Picture 39"/>
          <p:cNvPicPr>
            <a:picLocks noChangeAspect="1"/>
          </p:cNvPicPr>
          <p:nvPr/>
        </p:nvPicPr>
        <p:blipFill>
          <a:blip r:embed="rId6"/>
          <a:stretch>
            <a:fillRect/>
          </a:stretch>
        </p:blipFill>
        <p:spPr>
          <a:xfrm>
            <a:off x="11076970" y="4993098"/>
            <a:ext cx="881973" cy="881973"/>
          </a:xfrm>
          <a:prstGeom prst="rect">
            <a:avLst/>
          </a:prstGeom>
        </p:spPr>
      </p:pic>
      <p:sp>
        <p:nvSpPr>
          <p:cNvPr id="41" name="TextBox 40"/>
          <p:cNvSpPr txBox="1"/>
          <p:nvPr/>
        </p:nvSpPr>
        <p:spPr>
          <a:xfrm>
            <a:off x="125162" y="231978"/>
            <a:ext cx="9739706" cy="477054"/>
          </a:xfrm>
          <a:prstGeom prst="rect">
            <a:avLst/>
          </a:prstGeom>
          <a:noFill/>
        </p:spPr>
        <p:txBody>
          <a:bodyPr wrap="square" rtlCol="0">
            <a:spAutoFit/>
          </a:bodyPr>
          <a:lstStyle/>
          <a:p>
            <a:r>
              <a:rPr lang="en-US" sz="2500" dirty="0">
                <a:solidFill>
                  <a:schemeClr val="bg2">
                    <a:lumMod val="50000"/>
                  </a:schemeClr>
                </a:solidFill>
                <a:latin typeface="Ayuthaya" charset="-34"/>
                <a:ea typeface="Ayuthaya" charset="-34"/>
                <a:cs typeface="Ayuthaya" charset="-34"/>
              </a:rPr>
              <a:t>dispel4py parallel stream-based dataflow system    </a:t>
            </a:r>
          </a:p>
        </p:txBody>
      </p:sp>
      <p:sp>
        <p:nvSpPr>
          <p:cNvPr id="42" name="TextBox 41"/>
          <p:cNvSpPr txBox="1"/>
          <p:nvPr/>
        </p:nvSpPr>
        <p:spPr>
          <a:xfrm>
            <a:off x="1398806" y="5759495"/>
            <a:ext cx="9718154" cy="400110"/>
          </a:xfrm>
          <a:prstGeom prst="rect">
            <a:avLst/>
          </a:prstGeom>
          <a:noFill/>
        </p:spPr>
        <p:txBody>
          <a:bodyPr wrap="square" rtlCol="0">
            <a:spAutoFit/>
          </a:bodyPr>
          <a:lstStyle/>
          <a:p>
            <a:r>
              <a:rPr lang="en-US" sz="2000" b="1" u="sng" dirty="0">
                <a:solidFill>
                  <a:schemeClr val="tx2">
                    <a:lumMod val="75000"/>
                  </a:schemeClr>
                </a:solidFill>
              </a:rPr>
              <a:t>Key-features</a:t>
            </a:r>
            <a:r>
              <a:rPr lang="en-US" sz="2000" dirty="0">
                <a:solidFill>
                  <a:schemeClr val="tx2">
                    <a:lumMod val="75000"/>
                  </a:schemeClr>
                </a:solidFill>
              </a:rPr>
              <a:t>: Automatic parallelization/mappings, concurrent &amp; stream-based</a:t>
            </a:r>
          </a:p>
        </p:txBody>
      </p:sp>
      <p:sp>
        <p:nvSpPr>
          <p:cNvPr id="37" name="TextBox 36"/>
          <p:cNvSpPr txBox="1"/>
          <p:nvPr/>
        </p:nvSpPr>
        <p:spPr>
          <a:xfrm>
            <a:off x="8126314" y="3475312"/>
            <a:ext cx="3846332" cy="646331"/>
          </a:xfrm>
          <a:prstGeom prst="rect">
            <a:avLst/>
          </a:prstGeom>
          <a:noFill/>
        </p:spPr>
        <p:txBody>
          <a:bodyPr wrap="square" rtlCol="0">
            <a:spAutoFit/>
          </a:bodyPr>
          <a:lstStyle/>
          <a:p>
            <a:r>
              <a:rPr lang="en-US" b="1" i="1" u="sng" dirty="0">
                <a:solidFill>
                  <a:schemeClr val="tx2">
                    <a:lumMod val="75000"/>
                  </a:schemeClr>
                </a:solidFill>
              </a:rPr>
              <a:t>High-level stream-based data pipeline</a:t>
            </a:r>
          </a:p>
          <a:p>
            <a:r>
              <a:rPr lang="en-US" b="1" i="1" dirty="0">
                <a:solidFill>
                  <a:schemeClr val="tx2">
                    <a:lumMod val="75000"/>
                  </a:schemeClr>
                </a:solidFill>
              </a:rPr>
              <a:t>~ Apache Beam</a:t>
            </a:r>
          </a:p>
        </p:txBody>
      </p:sp>
      <p:pic>
        <p:nvPicPr>
          <p:cNvPr id="3" name="Picture 2" descr="Screen Shot 2017-04-03 at 13.12.05.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398000" y="1624160"/>
            <a:ext cx="2794000" cy="1548980"/>
          </a:xfrm>
          <a:prstGeom prst="rect">
            <a:avLst/>
          </a:prstGeom>
        </p:spPr>
      </p:pic>
      <p:pic>
        <p:nvPicPr>
          <p:cNvPr id="43" name="Picture 2" descr="Image result for epcc">
            <a:extLst>
              <a:ext uri="{FF2B5EF4-FFF2-40B4-BE49-F238E27FC236}">
                <a16:creationId xmlns:a16="http://schemas.microsoft.com/office/drawing/2014/main" id="{8E13831F-FB6A-4244-B701-7FCB9419EDF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350866" y="6005241"/>
            <a:ext cx="1523106" cy="533671"/>
          </a:xfrm>
          <a:prstGeom prst="rect">
            <a:avLst/>
          </a:prstGeom>
          <a:noFill/>
          <a:extLst>
            <a:ext uri="{909E8E84-426E-40DD-AFC4-6F175D3DCCD1}">
              <a14:hiddenFill xmlns:a14="http://schemas.microsoft.com/office/drawing/2010/main">
                <a:solidFill>
                  <a:srgbClr val="FFFFFF"/>
                </a:solidFill>
              </a14:hiddenFill>
            </a:ext>
          </a:extLst>
        </p:spPr>
      </p:pic>
      <p:sp>
        <p:nvSpPr>
          <p:cNvPr id="44" name="Rectangle 43">
            <a:extLst>
              <a:ext uri="{FF2B5EF4-FFF2-40B4-BE49-F238E27FC236}">
                <a16:creationId xmlns:a16="http://schemas.microsoft.com/office/drawing/2014/main" id="{39D5225E-3CDC-BD48-A0BA-F6DC938B3693}"/>
              </a:ext>
            </a:extLst>
          </p:cNvPr>
          <p:cNvSpPr/>
          <p:nvPr/>
        </p:nvSpPr>
        <p:spPr>
          <a:xfrm>
            <a:off x="262801" y="760332"/>
            <a:ext cx="9620251" cy="4571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3940845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18699</TotalTime>
  <Words>2682</Words>
  <Application>Microsoft Macintosh PowerPoint</Application>
  <PresentationFormat>Widescreen</PresentationFormat>
  <Paragraphs>616</Paragraphs>
  <Slides>40</Slides>
  <Notes>27</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40</vt:i4>
      </vt:variant>
    </vt:vector>
  </HeadingPairs>
  <TitlesOfParts>
    <vt:vector size="53" baseType="lpstr">
      <vt:lpstr>Arial</vt:lpstr>
      <vt:lpstr>Arial Rounded MT Bold</vt:lpstr>
      <vt:lpstr>Avenir Book</vt:lpstr>
      <vt:lpstr>Ayuthaya</vt:lpstr>
      <vt:lpstr>Calibri</vt:lpstr>
      <vt:lpstr>Calibri Light</vt:lpstr>
      <vt:lpstr>Courier</vt:lpstr>
      <vt:lpstr>Courier New</vt:lpstr>
      <vt:lpstr>Gill Sans Light</vt:lpstr>
      <vt:lpstr>Helvetica</vt:lpstr>
      <vt:lpstr>Wingdings</vt:lpstr>
      <vt:lpstr>Wingdings 2</vt:lpstr>
      <vt:lpstr>Office Theme</vt:lpstr>
      <vt:lpstr>PowerPoint Presentation</vt:lpstr>
      <vt:lpstr>PowerPoint Presentation</vt:lpstr>
      <vt:lpstr>PowerPoint Presentation</vt:lpstr>
      <vt:lpstr>Data analytic frameworks and Computing environments  </vt:lpstr>
      <vt:lpstr> Delivering easy-to-use frameworks to empower data-driven research  </vt:lpstr>
      <vt:lpstr>PowerPoint Presentation</vt:lpstr>
      <vt:lpstr>WORKFLOW MANAGEMENT SYSTEMS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dispel4py Performance Evaluations</vt:lpstr>
      <vt:lpstr>dispel4py Performance Evaluations</vt:lpstr>
      <vt:lpstr>PowerPoint Presentation</vt:lpstr>
      <vt:lpstr>Rapid Ground Motion Assessment (RA)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Rapid Ground Motion Assessment (RA)</vt:lpstr>
      <vt:lpstr>Rapid Ground Motion Assessment (RA)</vt:lpstr>
      <vt:lpstr>Rapid Ground Motion Assessment (RA)</vt:lpstr>
      <vt:lpstr>PowerPoint Presentation</vt:lpstr>
      <vt:lpstr>Extra Slides</vt:lpstr>
      <vt:lpstr>PowerPoint Presentation</vt:lpstr>
      <vt:lpstr>dispelp4y basic concepts– Example of a PE</vt:lpstr>
      <vt:lpstr>dispel4py  advance concepts – Provenance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info@rafaelsilva.com</dc:creator>
  <cp:lastModifiedBy>Microsoft Office User</cp:lastModifiedBy>
  <cp:revision>678</cp:revision>
  <cp:lastPrinted>2016-11-17T20:01:07Z</cp:lastPrinted>
  <dcterms:created xsi:type="dcterms:W3CDTF">2015-10-23T05:38:57Z</dcterms:created>
  <dcterms:modified xsi:type="dcterms:W3CDTF">2019-02-20T00:57:33Z</dcterms:modified>
</cp:coreProperties>
</file>